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7" r:id="rId1"/>
  </p:sldMasterIdLst>
  <p:notesMasterIdLst>
    <p:notesMasterId r:id="rId7"/>
  </p:notesMasterIdLst>
  <p:sldIdLst>
    <p:sldId id="256" r:id="rId2"/>
    <p:sldId id="259" r:id="rId3"/>
    <p:sldId id="280" r:id="rId4"/>
    <p:sldId id="278" r:id="rId5"/>
    <p:sldId id="28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649" autoAdjust="0"/>
    <p:restoredTop sz="93263" autoAdjust="0"/>
  </p:normalViewPr>
  <p:slideViewPr>
    <p:cSldViewPr snapToGrid="0" snapToObjects="1">
      <p:cViewPr varScale="1">
        <p:scale>
          <a:sx n="44" d="100"/>
          <a:sy n="44" d="100"/>
        </p:scale>
        <p:origin x="78" y="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2B7095-64FF-254B-B1E8-5A6E981E7298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DEE30-9F32-CF4E-8610-51EDD936F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491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2671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5580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5796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3571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 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DEE30-9F32-CF4E-8610-51EDD936FF61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13018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2463954"/>
            <a:ext cx="10160000" cy="232354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16000" y="4922648"/>
            <a:ext cx="10160000" cy="772211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16000" y="897857"/>
            <a:ext cx="5484495" cy="12246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073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685800" indent="-22860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16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12999"/>
            <a:ext cx="5181600" cy="3763963"/>
          </a:xfrm>
        </p:spPr>
        <p:txBody>
          <a:bodyPr/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  <a:lvl2pPr>
              <a:defRPr>
                <a:latin typeface="Myriad Pro" charset="0"/>
                <a:ea typeface="Myriad Pro" charset="0"/>
                <a:cs typeface="Myriad Pro" charset="0"/>
              </a:defRPr>
            </a:lvl2pPr>
            <a:lvl3pPr>
              <a:defRPr>
                <a:latin typeface="Myriad Pro" charset="0"/>
                <a:ea typeface="Myriad Pro" charset="0"/>
                <a:cs typeface="Myriad Pro" charset="0"/>
              </a:defRPr>
            </a:lvl3pPr>
            <a:lvl4pPr>
              <a:defRPr>
                <a:latin typeface="Myriad Pro" charset="0"/>
                <a:ea typeface="Myriad Pro" charset="0"/>
                <a:cs typeface="Myriad Pro" charset="0"/>
              </a:defRPr>
            </a:lvl4pPr>
            <a:lvl5pPr>
              <a:defRPr>
                <a:latin typeface="Myriad Pro" charset="0"/>
                <a:ea typeface="Myriad Pro" charset="0"/>
                <a:cs typeface="Myriad P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412999"/>
            <a:ext cx="5181600" cy="3763964"/>
          </a:xfrm>
        </p:spPr>
        <p:txBody>
          <a:bodyPr/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  <a:lvl2pPr>
              <a:defRPr>
                <a:latin typeface="Myriad Pro" charset="0"/>
                <a:ea typeface="Myriad Pro" charset="0"/>
                <a:cs typeface="Myriad Pro" charset="0"/>
              </a:defRPr>
            </a:lvl2pPr>
            <a:lvl3pPr>
              <a:defRPr>
                <a:latin typeface="Myriad Pro" charset="0"/>
                <a:ea typeface="Myriad Pro" charset="0"/>
                <a:cs typeface="Myriad Pro" charset="0"/>
              </a:defRPr>
            </a:lvl3pPr>
            <a:lvl4pPr>
              <a:defRPr>
                <a:latin typeface="Myriad Pro" charset="0"/>
                <a:ea typeface="Myriad Pro" charset="0"/>
                <a:cs typeface="Myriad Pro" charset="0"/>
              </a:defRPr>
            </a:lvl4pPr>
            <a:lvl5pPr>
              <a:defRPr>
                <a:latin typeface="Myriad Pro" charset="0"/>
                <a:ea typeface="Myriad Pro" charset="0"/>
                <a:cs typeface="Myriad P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145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AA53B36A-B8A9-8246-A46D-A4164ABD338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29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159ED99-0165-D944-B259-E2ED2729E7FC}"/>
              </a:ext>
            </a:extLst>
          </p:cNvPr>
          <p:cNvSpPr/>
          <p:nvPr userDrawn="1"/>
        </p:nvSpPr>
        <p:spPr>
          <a:xfrm>
            <a:off x="0" y="0"/>
            <a:ext cx="64008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8200" y="670718"/>
            <a:ext cx="5181600" cy="13255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412999"/>
            <a:ext cx="5181600" cy="3763963"/>
          </a:xfrm>
        </p:spPr>
        <p:txBody>
          <a:bodyPr/>
          <a:lstStyle>
            <a:lvl1pPr>
              <a:defRPr>
                <a:latin typeface="Myriad Pro" charset="0"/>
                <a:ea typeface="Myriad Pro" charset="0"/>
                <a:cs typeface="Myriad Pro" charset="0"/>
              </a:defRPr>
            </a:lvl1pPr>
            <a:lvl2pPr>
              <a:defRPr>
                <a:latin typeface="Myriad Pro" charset="0"/>
                <a:ea typeface="Myriad Pro" charset="0"/>
                <a:cs typeface="Myriad Pro" charset="0"/>
              </a:defRPr>
            </a:lvl2pPr>
            <a:lvl3pPr>
              <a:defRPr>
                <a:latin typeface="Myriad Pro" charset="0"/>
                <a:ea typeface="Myriad Pro" charset="0"/>
                <a:cs typeface="Myriad Pro" charset="0"/>
              </a:defRPr>
            </a:lvl3pPr>
            <a:lvl4pPr>
              <a:defRPr>
                <a:latin typeface="Myriad Pro" charset="0"/>
                <a:ea typeface="Myriad Pro" charset="0"/>
                <a:cs typeface="Myriad Pro" charset="0"/>
              </a:defRPr>
            </a:lvl4pPr>
            <a:lvl5pPr>
              <a:defRPr>
                <a:latin typeface="Myriad Pro" charset="0"/>
                <a:ea typeface="Myriad Pro" charset="0"/>
                <a:cs typeface="Myriad Pro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976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75480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2167731"/>
            <a:ext cx="5157787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2167731"/>
            <a:ext cx="5183188" cy="6477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675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007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8C3F46D7-8FFF-9B49-A050-B2C52FC65EE1}"/>
              </a:ext>
            </a:extLst>
          </p:cNvPr>
          <p:cNvSpPr/>
          <p:nvPr userDrawn="1"/>
        </p:nvSpPr>
        <p:spPr>
          <a:xfrm>
            <a:off x="0" y="0"/>
            <a:ext cx="12192000" cy="299117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247" y="128277"/>
            <a:ext cx="10515600" cy="1325563"/>
          </a:xfrm>
        </p:spPr>
        <p:txBody>
          <a:bodyPr/>
          <a:lstStyle>
            <a:lvl1pPr>
              <a:defRPr>
                <a:solidFill>
                  <a:schemeClr val="accent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214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2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16000" y="2463954"/>
            <a:ext cx="10160000" cy="2323540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9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61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670718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514599"/>
            <a:ext cx="10515600" cy="3662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7B9C90-0C34-034E-AA37-22BFFC2850D3}" type="datetimeFigureOut">
              <a:rPr lang="en-US" smtClean="0"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4FAF0-67D6-8641-82FF-792E6360F5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7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1" r:id="rId3"/>
    <p:sldLayoutId id="2147483695" r:id="rId4"/>
    <p:sldLayoutId id="2147483692" r:id="rId5"/>
    <p:sldLayoutId id="2147483693" r:id="rId6"/>
    <p:sldLayoutId id="2147483696" r:id="rId7"/>
    <p:sldLayoutId id="2147483694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Myriad Pro" charset="0"/>
          <a:ea typeface="Myriad Pro" charset="0"/>
          <a:cs typeface="Myriad Pro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Font typeface="Wingdings" pitchFamily="2" charset="2"/>
        <a:buChar char="§"/>
        <a:defRPr sz="2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itchFamily="2" charset="2"/>
        <a:buChar char="§"/>
        <a:defRPr sz="24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/>
        </a:buClr>
        <a:buFont typeface="Wingdings" pitchFamily="2" charset="2"/>
        <a:buChar char="§"/>
        <a:defRPr sz="1800" kern="1200">
          <a:solidFill>
            <a:schemeClr val="tx1"/>
          </a:solidFill>
          <a:latin typeface="Myriad Pro" charset="0"/>
          <a:ea typeface="Myriad Pro" charset="0"/>
          <a:cs typeface="Myriad Pro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6000" y="2808728"/>
            <a:ext cx="10160000" cy="2476194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b="0" i="1" dirty="0"/>
              <a:t>New Featured Standard</a:t>
            </a:r>
            <a:br>
              <a:rPr lang="en-US" dirty="0"/>
            </a:br>
            <a:r>
              <a:rPr lang="en-US" dirty="0"/>
              <a:t>ISO 31000-2018</a:t>
            </a:r>
            <a:endParaRPr lang="en-US" spc="-300" dirty="0"/>
          </a:p>
        </p:txBody>
      </p:sp>
    </p:spTree>
    <p:extLst>
      <p:ext uri="{BB962C8B-B14F-4D97-AF65-F5344CB8AC3E}">
        <p14:creationId xmlns:p14="http://schemas.microsoft.com/office/powerpoint/2010/main" val="366527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9492" y="670718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Five things you need to know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49" y="2510725"/>
            <a:ext cx="11337086" cy="3905573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FFCB05"/>
              </a:buClr>
              <a:buNone/>
            </a:pPr>
            <a:r>
              <a:rPr lang="en-US" b="1" dirty="0">
                <a:latin typeface="Myriad Pro" panose="020B0503030403020204" pitchFamily="34" charset="0"/>
              </a:rPr>
              <a:t> There are five differences between the 2009 and 2018 versions</a:t>
            </a:r>
          </a:p>
          <a:p>
            <a:pPr marL="514350" indent="-514350">
              <a:buClrTx/>
              <a:buFont typeface="+mj-lt"/>
              <a:buAutoNum type="arabicParenR"/>
            </a:pPr>
            <a:r>
              <a:rPr lang="en-US" dirty="0">
                <a:latin typeface="Myriad Pro" panose="020B0503030403020204" pitchFamily="34" charset="0"/>
              </a:rPr>
              <a:t>New simplified language with purpose statements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Technical terms and definitions were reduced from 29 to 8</a:t>
            </a:r>
          </a:p>
          <a:p>
            <a:pPr marL="514350" indent="-514350">
              <a:buClrTx/>
              <a:buFont typeface="+mj-lt"/>
              <a:buAutoNum type="arabicParenR"/>
            </a:pPr>
            <a:r>
              <a:rPr lang="en-US" dirty="0">
                <a:latin typeface="Myriad Pro" panose="020B0503030403020204" pitchFamily="34" charset="0"/>
              </a:rPr>
              <a:t>Value creation and protection - eight new principles for risk framework and process include: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A structured, integrated and comprehensive approach to risk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Customizing to include stakeholders and consider human and cultural factors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Being dynamic and responsive to organizational changes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Using best practices for learning, adapting and continually improving</a:t>
            </a:r>
          </a:p>
        </p:txBody>
      </p:sp>
    </p:spTree>
    <p:extLst>
      <p:ext uri="{BB962C8B-B14F-4D97-AF65-F5344CB8AC3E}">
        <p14:creationId xmlns:p14="http://schemas.microsoft.com/office/powerpoint/2010/main" val="33961139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2925" y="78898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Five things you need to know (continued)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454" y="2278251"/>
            <a:ext cx="11360258" cy="4339525"/>
          </a:xfrm>
        </p:spPr>
        <p:txBody>
          <a:bodyPr anchor="ctr">
            <a:normAutofit/>
          </a:bodyPr>
          <a:lstStyle/>
          <a:p>
            <a:pPr marL="0" indent="0">
              <a:buClr>
                <a:srgbClr val="FFCB05"/>
              </a:buClr>
              <a:buNone/>
            </a:pPr>
            <a:r>
              <a:rPr lang="en-US" b="1" dirty="0">
                <a:latin typeface="Myriad Pro" panose="020B0503030403020204" pitchFamily="34" charset="0"/>
              </a:rPr>
              <a:t>There are five differences between the 2009 and 2018 versions</a:t>
            </a:r>
          </a:p>
          <a:p>
            <a:pPr marL="514350" indent="-514350">
              <a:buClrTx/>
              <a:buFont typeface="+mj-lt"/>
              <a:buAutoNum type="arabicParenR" startAt="3"/>
            </a:pPr>
            <a:r>
              <a:rPr lang="en-US" dirty="0">
                <a:latin typeface="Myriad Pro" panose="020B0503030403020204" pitchFamily="34" charset="0"/>
              </a:rPr>
              <a:t>Total integration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Across all employees and all activities</a:t>
            </a:r>
          </a:p>
          <a:p>
            <a:pPr marL="514350" indent="-514350">
              <a:buClrTx/>
              <a:buFont typeface="+mj-lt"/>
              <a:buAutoNum type="arabicParenR" startAt="3"/>
            </a:pPr>
            <a:r>
              <a:rPr lang="en-US" dirty="0">
                <a:latin typeface="Myriad Pro" panose="020B0503030403020204" pitchFamily="34" charset="0"/>
              </a:rPr>
              <a:t>Leadership from management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Oversight bodies are accountable for overseeing risk management</a:t>
            </a:r>
          </a:p>
          <a:p>
            <a:pPr marL="514350" indent="-514350">
              <a:buClrTx/>
              <a:buFont typeface="+mj-lt"/>
              <a:buAutoNum type="arabicParenR" startAt="3"/>
            </a:pPr>
            <a:r>
              <a:rPr lang="en-US" dirty="0">
                <a:latin typeface="Myriad Pro" panose="020B0503030403020204" pitchFamily="34" charset="0"/>
              </a:rPr>
              <a:t>Risk management is an interactive process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Manage risk when decisions are being made</a:t>
            </a:r>
          </a:p>
          <a:p>
            <a:pPr lvl="1">
              <a:buClrTx/>
            </a:pPr>
            <a:r>
              <a:rPr lang="en-US" dirty="0">
                <a:latin typeface="Myriad Pro" panose="020B0503030403020204" pitchFamily="34" charset="0"/>
              </a:rPr>
              <a:t>Repetition of a sequence of operations yields results successively </a:t>
            </a:r>
          </a:p>
          <a:p>
            <a:pPr marL="457200" lvl="1" indent="0">
              <a:buClrTx/>
              <a:buNone/>
            </a:pPr>
            <a:r>
              <a:rPr lang="en-US" dirty="0">
                <a:latin typeface="Myriad Pro" panose="020B0503030403020204" pitchFamily="34" charset="0"/>
              </a:rPr>
              <a:t>   closer to a desired result</a:t>
            </a:r>
          </a:p>
        </p:txBody>
      </p:sp>
    </p:spTree>
    <p:extLst>
      <p:ext uri="{BB962C8B-B14F-4D97-AF65-F5344CB8AC3E}">
        <p14:creationId xmlns:p14="http://schemas.microsoft.com/office/powerpoint/2010/main" val="1601260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1044" y="733507"/>
            <a:ext cx="5162001" cy="1325563"/>
          </a:xfrm>
        </p:spPr>
        <p:txBody>
          <a:bodyPr>
            <a:normAutofit/>
          </a:bodyPr>
          <a:lstStyle/>
          <a:p>
            <a:r>
              <a:rPr lang="en-US" sz="3200" dirty="0">
                <a:solidFill>
                  <a:schemeClr val="tx1"/>
                </a:solidFill>
              </a:rPr>
              <a:t>The Risk Management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68" y="2392091"/>
            <a:ext cx="5006336" cy="4813679"/>
          </a:xfrm>
        </p:spPr>
        <p:txBody>
          <a:bodyPr anchor="t">
            <a:normAutofit/>
          </a:bodyPr>
          <a:lstStyle/>
          <a:p>
            <a:pPr marL="0" indent="0">
              <a:buClr>
                <a:srgbClr val="FFCB05"/>
              </a:buClr>
              <a:buNone/>
            </a:pPr>
            <a:r>
              <a:rPr lang="en-US" sz="1800" b="1" dirty="0">
                <a:latin typeface="Myriad Pro" panose="020B0503030403020204" pitchFamily="34" charset="0"/>
              </a:rPr>
              <a:t> XXXXX</a:t>
            </a:r>
            <a:endParaRPr lang="en-US" sz="1800" dirty="0">
              <a:latin typeface="Myriad Pro" panose="020B0503030403020204" pitchFamily="34" charset="0"/>
            </a:endParaRPr>
          </a:p>
          <a:p>
            <a:pPr>
              <a:buClrTx/>
            </a:pPr>
            <a:r>
              <a:rPr lang="en-US" sz="2400" dirty="0">
                <a:solidFill>
                  <a:schemeClr val="bg1"/>
                </a:solidFill>
                <a:latin typeface="Myriad Pro" panose="020B0503030403020204" pitchFamily="34" charset="0"/>
              </a:rPr>
              <a:t>It’s a continuous process</a:t>
            </a:r>
          </a:p>
          <a:p>
            <a:pPr>
              <a:buClrTx/>
            </a:pPr>
            <a:r>
              <a:rPr lang="en-US" sz="2400" dirty="0">
                <a:solidFill>
                  <a:schemeClr val="bg1"/>
                </a:solidFill>
                <a:latin typeface="Myriad Pro" panose="020B0503030403020204" pitchFamily="34" charset="0"/>
              </a:rPr>
              <a:t>There is a logical flow to the process</a:t>
            </a:r>
          </a:p>
          <a:p>
            <a:pPr>
              <a:buClrTx/>
            </a:pPr>
            <a:r>
              <a:rPr lang="en-US" sz="2400" dirty="0">
                <a:solidFill>
                  <a:schemeClr val="bg1"/>
                </a:solidFill>
                <a:latin typeface="Myriad Pro" panose="020B0503030403020204" pitchFamily="34" charset="0"/>
              </a:rPr>
              <a:t>An organization can implement risk management at any part of the organization and at any part of the cycle</a:t>
            </a:r>
            <a:r>
              <a:rPr lang="en-US" sz="2400" dirty="0">
                <a:latin typeface="Myriad Pro" panose="020B0503030403020204" pitchFamily="34" charset="0"/>
              </a:rPr>
              <a:t>s a continuous </a:t>
            </a:r>
            <a:r>
              <a:rPr lang="en-US" sz="1800" dirty="0">
                <a:latin typeface="Myriad Pro" panose="020B0503030403020204" pitchFamily="34" charset="0"/>
              </a:rPr>
              <a:t>process</a:t>
            </a:r>
          </a:p>
          <a:p>
            <a:pPr>
              <a:buClrTx/>
            </a:pPr>
            <a:r>
              <a:rPr lang="en-US" sz="1800" dirty="0">
                <a:latin typeface="Myriad Pro" panose="020B0503030403020204" pitchFamily="34" charset="0"/>
              </a:rPr>
              <a:t> There is a logical flow to the process</a:t>
            </a:r>
          </a:p>
          <a:p>
            <a:pPr>
              <a:buClrTx/>
            </a:pPr>
            <a:r>
              <a:rPr lang="en-US" sz="1800" dirty="0">
                <a:latin typeface="Myriad Pro" panose="020B0503030403020204" pitchFamily="34" charset="0"/>
              </a:rPr>
              <a:t> An organization can implement risk management at any part of the organization and at any part of the cycle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4F74D28C-3268-4E35-8EE1-D92CB4A85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19218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: Shape 35">
            <a:extLst>
              <a:ext uri="{FF2B5EF4-FFF2-40B4-BE49-F238E27FC236}">
                <a16:creationId xmlns:a16="http://schemas.microsoft.com/office/drawing/2014/main" id="{58D44E42-C462-4105-BC86-FE75B4E3C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67846" y="0"/>
            <a:ext cx="6024154" cy="6858000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687381-914F-4EE9-BE68-927C4DE3DE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12832" y="516406"/>
            <a:ext cx="6561096" cy="624428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5C7348E-DF85-4E32-B462-3D2DF3C692CB}"/>
              </a:ext>
            </a:extLst>
          </p:cNvPr>
          <p:cNvSpPr txBox="1"/>
          <p:nvPr/>
        </p:nvSpPr>
        <p:spPr>
          <a:xfrm>
            <a:off x="2305050" y="6452917"/>
            <a:ext cx="53160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Graphic developed by Bruce K. Lyon, adapted from IEC/DIS 31010-2018</a:t>
            </a:r>
          </a:p>
        </p:txBody>
      </p:sp>
    </p:spTree>
    <p:extLst>
      <p:ext uri="{BB962C8B-B14F-4D97-AF65-F5344CB8AC3E}">
        <p14:creationId xmlns:p14="http://schemas.microsoft.com/office/powerpoint/2010/main" val="26929743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168" y="662899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ASSP has published a new book on risk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05BCFBA-7B96-4CB6-97E2-F59F68572A14}"/>
              </a:ext>
            </a:extLst>
          </p:cNvPr>
          <p:cNvSpPr txBox="1"/>
          <p:nvPr/>
        </p:nvSpPr>
        <p:spPr>
          <a:xfrm>
            <a:off x="392841" y="2153809"/>
            <a:ext cx="8617047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>
                <a:latin typeface="Myriad Pro"/>
              </a:rPr>
              <a:t>Risk Management Tools for Safety Professionals</a:t>
            </a:r>
            <a:r>
              <a:rPr lang="en-US" sz="2400" b="1" i="1" dirty="0">
                <a:latin typeface="Myriad Pro"/>
              </a:rPr>
              <a:t> </a:t>
            </a:r>
          </a:p>
          <a:p>
            <a:r>
              <a:rPr lang="en-US" dirty="0">
                <a:latin typeface="Myriad Pro"/>
              </a:rPr>
              <a:t> </a:t>
            </a:r>
            <a:r>
              <a:rPr lang="en-US" sz="2000" b="1" dirty="0">
                <a:latin typeface="Myriad Pro"/>
              </a:rPr>
              <a:t>by Bruce K. Lyon and Georgi Popov</a:t>
            </a:r>
            <a:endParaRPr lang="en-US" dirty="0">
              <a:latin typeface="Myriad Pro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000" dirty="0">
              <a:latin typeface="Myriad Pro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Myriad Pro"/>
              </a:rPr>
              <a:t>The authors expand on the ISO 31000, Z690, Z10 and Z590.3 standards providing a step-by-step guide to the risk management process</a:t>
            </a: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000" dirty="0">
              <a:latin typeface="Myriad Pro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Myriad Pro"/>
              </a:rPr>
              <a:t>The book includes practical examples of risk management applications and prevention through design concepts</a:t>
            </a: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000" dirty="0">
              <a:latin typeface="Myriad Pro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Myriad Pro"/>
              </a:rPr>
              <a:t>The authors make use of case studies on risk treatment and </a:t>
            </a:r>
          </a:p>
          <a:p>
            <a:pPr>
              <a:buClr>
                <a:schemeClr val="accent2"/>
              </a:buClr>
            </a:pPr>
            <a:r>
              <a:rPr lang="en-US" sz="2000" dirty="0">
                <a:latin typeface="Myriad Pro"/>
              </a:rPr>
              <a:t>     business interface</a:t>
            </a: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sz="2000" dirty="0">
              <a:latin typeface="Myriad Pro"/>
            </a:endParaRPr>
          </a:p>
          <a:p>
            <a:pPr marL="342900" indent="-342900"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sz="2000" dirty="0">
                <a:latin typeface="Myriad Pro"/>
              </a:rPr>
              <a:t>Downloadable interactive tools and 28 risk management tools </a:t>
            </a:r>
          </a:p>
          <a:p>
            <a:pPr>
              <a:buClr>
                <a:schemeClr val="accent2"/>
              </a:buClr>
            </a:pPr>
            <a:r>
              <a:rPr lang="en-US" sz="2000" dirty="0">
                <a:latin typeface="Myriad Pro"/>
              </a:rPr>
              <a:t>     are included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6F4471-D179-423B-8B20-DF3345ADED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1682" y="2377440"/>
            <a:ext cx="2932093" cy="4188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0872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FCB05"/>
      </a:accent1>
      <a:accent2>
        <a:srgbClr val="006536"/>
      </a:accent2>
      <a:accent3>
        <a:srgbClr val="40998C"/>
      </a:accent3>
      <a:accent4>
        <a:srgbClr val="0071B9"/>
      </a:accent4>
      <a:accent5>
        <a:srgbClr val="694573"/>
      </a:accent5>
      <a:accent6>
        <a:srgbClr val="7E7F83"/>
      </a:accent6>
      <a:hlink>
        <a:srgbClr val="2998E3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255</Words>
  <Application>Microsoft Office PowerPoint</Application>
  <PresentationFormat>Widescreen</PresentationFormat>
  <Paragraphs>47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Myriad Pro</vt:lpstr>
      <vt:lpstr>Wingdings</vt:lpstr>
      <vt:lpstr>Custom Design</vt:lpstr>
      <vt:lpstr>New Featured Standard ISO 31000-2018</vt:lpstr>
      <vt:lpstr>Five things you need to know</vt:lpstr>
      <vt:lpstr>Five things you need to know (continued)</vt:lpstr>
      <vt:lpstr>The Risk Management Process</vt:lpstr>
      <vt:lpstr>ASSP has published a new book on risk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Featured Standard ISO 31000-2018</dc:title>
  <dc:creator>Janet Byrne</dc:creator>
  <cp:lastModifiedBy>Arielle Semmel</cp:lastModifiedBy>
  <cp:revision>10</cp:revision>
  <dcterms:created xsi:type="dcterms:W3CDTF">2018-08-28T18:13:15Z</dcterms:created>
  <dcterms:modified xsi:type="dcterms:W3CDTF">2018-09-04T15:26:20Z</dcterms:modified>
</cp:coreProperties>
</file>