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95" r:id="rId2"/>
  </p:sldMasterIdLst>
  <p:notesMasterIdLst>
    <p:notesMasterId r:id="rId18"/>
  </p:notesMasterIdLst>
  <p:sldIdLst>
    <p:sldId id="3290" r:id="rId3"/>
    <p:sldId id="3600" r:id="rId4"/>
    <p:sldId id="3596" r:id="rId5"/>
    <p:sldId id="3601" r:id="rId6"/>
    <p:sldId id="3602" r:id="rId7"/>
    <p:sldId id="3599" r:id="rId8"/>
    <p:sldId id="3603" r:id="rId9"/>
    <p:sldId id="3604" r:id="rId10"/>
    <p:sldId id="3605" r:id="rId11"/>
    <p:sldId id="3595" r:id="rId12"/>
    <p:sldId id="3598" r:id="rId13"/>
    <p:sldId id="3611" r:id="rId14"/>
    <p:sldId id="3608" r:id="rId15"/>
    <p:sldId id="3609" r:id="rId16"/>
    <p:sldId id="3610"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29" autoAdjust="0"/>
  </p:normalViewPr>
  <p:slideViewPr>
    <p:cSldViewPr snapToGrid="0">
      <p:cViewPr varScale="1">
        <p:scale>
          <a:sx n="78" d="100"/>
          <a:sy n="78" d="100"/>
        </p:scale>
        <p:origin x="17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A596A-AEED-4F18-9A3A-76DE3C63F89A}"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1834D290-5732-4D0E-AC57-00B9EFFB7D04}">
      <dgm:prSet/>
      <dgm:spPr/>
      <dgm:t>
        <a:bodyPr/>
        <a:lstStyle/>
        <a:p>
          <a:r>
            <a:rPr lang="en-US"/>
            <a:t>Burnout affects decision-making and emotional regulation</a:t>
          </a:r>
        </a:p>
      </dgm:t>
    </dgm:pt>
    <dgm:pt modelId="{DC3A794E-9645-43A9-AE2C-ED29D4AB9DF9}" type="parTrans" cxnId="{5806962A-318B-4982-B027-0A76D7C5CFBA}">
      <dgm:prSet/>
      <dgm:spPr/>
      <dgm:t>
        <a:bodyPr/>
        <a:lstStyle/>
        <a:p>
          <a:endParaRPr lang="en-US"/>
        </a:p>
      </dgm:t>
    </dgm:pt>
    <dgm:pt modelId="{7091A521-CF68-4312-A847-E9D623C3614A}" type="sibTrans" cxnId="{5806962A-318B-4982-B027-0A76D7C5CFBA}">
      <dgm:prSet/>
      <dgm:spPr/>
      <dgm:t>
        <a:bodyPr/>
        <a:lstStyle/>
        <a:p>
          <a:endParaRPr lang="en-US"/>
        </a:p>
      </dgm:t>
    </dgm:pt>
    <dgm:pt modelId="{1FD08753-45CF-45E9-A0DE-B30E4ABE817B}">
      <dgm:prSet/>
      <dgm:spPr/>
      <dgm:t>
        <a:bodyPr/>
        <a:lstStyle/>
        <a:p>
          <a:r>
            <a:rPr lang="en-US"/>
            <a:t>Stressed leaders create stressed teams</a:t>
          </a:r>
        </a:p>
      </dgm:t>
    </dgm:pt>
    <dgm:pt modelId="{EE6C10AD-4626-402E-9404-FC1F01C928A0}" type="parTrans" cxnId="{04A39DF5-F0B5-4CC9-ACD6-E69678EE0B59}">
      <dgm:prSet/>
      <dgm:spPr/>
      <dgm:t>
        <a:bodyPr/>
        <a:lstStyle/>
        <a:p>
          <a:endParaRPr lang="en-US"/>
        </a:p>
      </dgm:t>
    </dgm:pt>
    <dgm:pt modelId="{1666282B-E89B-40DB-A8C3-E3A25267D256}" type="sibTrans" cxnId="{04A39DF5-F0B5-4CC9-ACD6-E69678EE0B59}">
      <dgm:prSet/>
      <dgm:spPr/>
      <dgm:t>
        <a:bodyPr/>
        <a:lstStyle/>
        <a:p>
          <a:endParaRPr lang="en-US"/>
        </a:p>
      </dgm:t>
    </dgm:pt>
    <dgm:pt modelId="{F6A9FDF0-36A5-45B3-BB2D-FF10203AD9B2}">
      <dgm:prSet/>
      <dgm:spPr/>
      <dgm:t>
        <a:bodyPr/>
        <a:lstStyle/>
        <a:p>
          <a:r>
            <a:rPr lang="en-US"/>
            <a:t>Healthy professionals = safer workplaces</a:t>
          </a:r>
          <a:br>
            <a:rPr lang="en-US"/>
          </a:br>
          <a:endParaRPr lang="en-US"/>
        </a:p>
      </dgm:t>
    </dgm:pt>
    <dgm:pt modelId="{6E73EB13-E51C-4B2E-A4A7-E7C38A2011A6}" type="parTrans" cxnId="{D8BCFEF8-3BA7-4076-83B3-213D1FF00858}">
      <dgm:prSet/>
      <dgm:spPr/>
      <dgm:t>
        <a:bodyPr/>
        <a:lstStyle/>
        <a:p>
          <a:endParaRPr lang="en-US"/>
        </a:p>
      </dgm:t>
    </dgm:pt>
    <dgm:pt modelId="{10998231-8154-4F9B-9DD2-38FE8D639B4D}" type="sibTrans" cxnId="{D8BCFEF8-3BA7-4076-83B3-213D1FF00858}">
      <dgm:prSet/>
      <dgm:spPr/>
      <dgm:t>
        <a:bodyPr/>
        <a:lstStyle/>
        <a:p>
          <a:endParaRPr lang="en-US"/>
        </a:p>
      </dgm:t>
    </dgm:pt>
    <dgm:pt modelId="{0557C9BC-DC1C-49AF-9228-4D862AF11AC1}" type="pres">
      <dgm:prSet presAssocID="{EE5A596A-AEED-4F18-9A3A-76DE3C63F89A}" presName="root" presStyleCnt="0">
        <dgm:presLayoutVars>
          <dgm:dir/>
          <dgm:resizeHandles val="exact"/>
        </dgm:presLayoutVars>
      </dgm:prSet>
      <dgm:spPr/>
    </dgm:pt>
    <dgm:pt modelId="{19CCB4B2-099C-410C-9D6E-07EB0F5A981C}" type="pres">
      <dgm:prSet presAssocID="{1834D290-5732-4D0E-AC57-00B9EFFB7D04}" presName="compNode" presStyleCnt="0"/>
      <dgm:spPr/>
    </dgm:pt>
    <dgm:pt modelId="{BADA411B-FFCD-49F2-9AC2-00DED48DA13B}" type="pres">
      <dgm:prSet presAssocID="{1834D290-5732-4D0E-AC57-00B9EFFB7D0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3E0832E3-5272-4C00-BD76-D183E8917CCC}" type="pres">
      <dgm:prSet presAssocID="{1834D290-5732-4D0E-AC57-00B9EFFB7D04}" presName="spaceRect" presStyleCnt="0"/>
      <dgm:spPr/>
    </dgm:pt>
    <dgm:pt modelId="{7FFA11D4-9BBF-48E2-BB6D-6B529A57B7FF}" type="pres">
      <dgm:prSet presAssocID="{1834D290-5732-4D0E-AC57-00B9EFFB7D04}" presName="textRect" presStyleLbl="revTx" presStyleIdx="0" presStyleCnt="3">
        <dgm:presLayoutVars>
          <dgm:chMax val="1"/>
          <dgm:chPref val="1"/>
        </dgm:presLayoutVars>
      </dgm:prSet>
      <dgm:spPr/>
    </dgm:pt>
    <dgm:pt modelId="{CD869597-DA5B-4E63-AAFB-6B565BAC4A3B}" type="pres">
      <dgm:prSet presAssocID="{7091A521-CF68-4312-A847-E9D623C3614A}" presName="sibTrans" presStyleCnt="0"/>
      <dgm:spPr/>
    </dgm:pt>
    <dgm:pt modelId="{6891C7DB-7BCC-4791-A45D-D9F896111A10}" type="pres">
      <dgm:prSet presAssocID="{1FD08753-45CF-45E9-A0DE-B30E4ABE817B}" presName="compNode" presStyleCnt="0"/>
      <dgm:spPr/>
    </dgm:pt>
    <dgm:pt modelId="{30C4C52C-15F2-4519-B2BF-0DE7209A0754}" type="pres">
      <dgm:prSet presAssocID="{1FD08753-45CF-45E9-A0DE-B30E4ABE81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2D5D6AF3-D5B2-4ABA-900D-4C6F3490229B}" type="pres">
      <dgm:prSet presAssocID="{1FD08753-45CF-45E9-A0DE-B30E4ABE817B}" presName="spaceRect" presStyleCnt="0"/>
      <dgm:spPr/>
    </dgm:pt>
    <dgm:pt modelId="{9742FB83-46AE-4B66-8659-771E34C8D697}" type="pres">
      <dgm:prSet presAssocID="{1FD08753-45CF-45E9-A0DE-B30E4ABE817B}" presName="textRect" presStyleLbl="revTx" presStyleIdx="1" presStyleCnt="3">
        <dgm:presLayoutVars>
          <dgm:chMax val="1"/>
          <dgm:chPref val="1"/>
        </dgm:presLayoutVars>
      </dgm:prSet>
      <dgm:spPr/>
    </dgm:pt>
    <dgm:pt modelId="{80E48F4F-7147-41ED-809E-23FA49E158FA}" type="pres">
      <dgm:prSet presAssocID="{1666282B-E89B-40DB-A8C3-E3A25267D256}" presName="sibTrans" presStyleCnt="0"/>
      <dgm:spPr/>
    </dgm:pt>
    <dgm:pt modelId="{A838FB90-784A-45CE-99D1-AC1D70889E69}" type="pres">
      <dgm:prSet presAssocID="{F6A9FDF0-36A5-45B3-BB2D-FF10203AD9B2}" presName="compNode" presStyleCnt="0"/>
      <dgm:spPr/>
    </dgm:pt>
    <dgm:pt modelId="{6ADF7A11-E897-4C31-B050-29CFED1C0AD4}" type="pres">
      <dgm:prSet presAssocID="{F6A9FDF0-36A5-45B3-BB2D-FF10203AD9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544DFFD7-40E9-4D7D-A1D4-0028563919A9}" type="pres">
      <dgm:prSet presAssocID="{F6A9FDF0-36A5-45B3-BB2D-FF10203AD9B2}" presName="spaceRect" presStyleCnt="0"/>
      <dgm:spPr/>
    </dgm:pt>
    <dgm:pt modelId="{3CB2631A-8092-41E6-9A96-004D3C5B2836}" type="pres">
      <dgm:prSet presAssocID="{F6A9FDF0-36A5-45B3-BB2D-FF10203AD9B2}" presName="textRect" presStyleLbl="revTx" presStyleIdx="2" presStyleCnt="3">
        <dgm:presLayoutVars>
          <dgm:chMax val="1"/>
          <dgm:chPref val="1"/>
        </dgm:presLayoutVars>
      </dgm:prSet>
      <dgm:spPr/>
    </dgm:pt>
  </dgm:ptLst>
  <dgm:cxnLst>
    <dgm:cxn modelId="{26CBA10D-2038-4E13-B53F-C7715B0015C6}" type="presOf" srcId="{1FD08753-45CF-45E9-A0DE-B30E4ABE817B}" destId="{9742FB83-46AE-4B66-8659-771E34C8D697}" srcOrd="0" destOrd="0" presId="urn:microsoft.com/office/officeart/2018/2/layout/IconLabelList"/>
    <dgm:cxn modelId="{7806391B-EABF-4608-8CE3-EDF2A14AB8C3}" type="presOf" srcId="{1834D290-5732-4D0E-AC57-00B9EFFB7D04}" destId="{7FFA11D4-9BBF-48E2-BB6D-6B529A57B7FF}" srcOrd="0" destOrd="0" presId="urn:microsoft.com/office/officeart/2018/2/layout/IconLabelList"/>
    <dgm:cxn modelId="{5806962A-318B-4982-B027-0A76D7C5CFBA}" srcId="{EE5A596A-AEED-4F18-9A3A-76DE3C63F89A}" destId="{1834D290-5732-4D0E-AC57-00B9EFFB7D04}" srcOrd="0" destOrd="0" parTransId="{DC3A794E-9645-43A9-AE2C-ED29D4AB9DF9}" sibTransId="{7091A521-CF68-4312-A847-E9D623C3614A}"/>
    <dgm:cxn modelId="{25F2BE2E-F180-4188-BCAF-45D4A39C3582}" type="presOf" srcId="{F6A9FDF0-36A5-45B3-BB2D-FF10203AD9B2}" destId="{3CB2631A-8092-41E6-9A96-004D3C5B2836}" srcOrd="0" destOrd="0" presId="urn:microsoft.com/office/officeart/2018/2/layout/IconLabelList"/>
    <dgm:cxn modelId="{19F65AE7-692E-4544-BF62-516C848F4916}" type="presOf" srcId="{EE5A596A-AEED-4F18-9A3A-76DE3C63F89A}" destId="{0557C9BC-DC1C-49AF-9228-4D862AF11AC1}" srcOrd="0" destOrd="0" presId="urn:microsoft.com/office/officeart/2018/2/layout/IconLabelList"/>
    <dgm:cxn modelId="{04A39DF5-F0B5-4CC9-ACD6-E69678EE0B59}" srcId="{EE5A596A-AEED-4F18-9A3A-76DE3C63F89A}" destId="{1FD08753-45CF-45E9-A0DE-B30E4ABE817B}" srcOrd="1" destOrd="0" parTransId="{EE6C10AD-4626-402E-9404-FC1F01C928A0}" sibTransId="{1666282B-E89B-40DB-A8C3-E3A25267D256}"/>
    <dgm:cxn modelId="{D8BCFEF8-3BA7-4076-83B3-213D1FF00858}" srcId="{EE5A596A-AEED-4F18-9A3A-76DE3C63F89A}" destId="{F6A9FDF0-36A5-45B3-BB2D-FF10203AD9B2}" srcOrd="2" destOrd="0" parTransId="{6E73EB13-E51C-4B2E-A4A7-E7C38A2011A6}" sibTransId="{10998231-8154-4F9B-9DD2-38FE8D639B4D}"/>
    <dgm:cxn modelId="{F12051E8-F7A3-470B-845F-A9ABB512673C}" type="presParOf" srcId="{0557C9BC-DC1C-49AF-9228-4D862AF11AC1}" destId="{19CCB4B2-099C-410C-9D6E-07EB0F5A981C}" srcOrd="0" destOrd="0" presId="urn:microsoft.com/office/officeart/2018/2/layout/IconLabelList"/>
    <dgm:cxn modelId="{2BB7D2B3-0422-4456-91CD-6A8F6D817D1C}" type="presParOf" srcId="{19CCB4B2-099C-410C-9D6E-07EB0F5A981C}" destId="{BADA411B-FFCD-49F2-9AC2-00DED48DA13B}" srcOrd="0" destOrd="0" presId="urn:microsoft.com/office/officeart/2018/2/layout/IconLabelList"/>
    <dgm:cxn modelId="{D43EA81C-CEC7-42F4-A2D0-8B8FA7210D4D}" type="presParOf" srcId="{19CCB4B2-099C-410C-9D6E-07EB0F5A981C}" destId="{3E0832E3-5272-4C00-BD76-D183E8917CCC}" srcOrd="1" destOrd="0" presId="urn:microsoft.com/office/officeart/2018/2/layout/IconLabelList"/>
    <dgm:cxn modelId="{393033F5-FAAC-4A0D-8A1B-01D3B80B86C6}" type="presParOf" srcId="{19CCB4B2-099C-410C-9D6E-07EB0F5A981C}" destId="{7FFA11D4-9BBF-48E2-BB6D-6B529A57B7FF}" srcOrd="2" destOrd="0" presId="urn:microsoft.com/office/officeart/2018/2/layout/IconLabelList"/>
    <dgm:cxn modelId="{EA61E7EF-5BF2-4035-88B4-A913B278F730}" type="presParOf" srcId="{0557C9BC-DC1C-49AF-9228-4D862AF11AC1}" destId="{CD869597-DA5B-4E63-AAFB-6B565BAC4A3B}" srcOrd="1" destOrd="0" presId="urn:microsoft.com/office/officeart/2018/2/layout/IconLabelList"/>
    <dgm:cxn modelId="{A9560375-03D4-4F32-9DEE-FAB1BE21A0EC}" type="presParOf" srcId="{0557C9BC-DC1C-49AF-9228-4D862AF11AC1}" destId="{6891C7DB-7BCC-4791-A45D-D9F896111A10}" srcOrd="2" destOrd="0" presId="urn:microsoft.com/office/officeart/2018/2/layout/IconLabelList"/>
    <dgm:cxn modelId="{9F128B8F-0968-4088-8111-6B1882E6DCAB}" type="presParOf" srcId="{6891C7DB-7BCC-4791-A45D-D9F896111A10}" destId="{30C4C52C-15F2-4519-B2BF-0DE7209A0754}" srcOrd="0" destOrd="0" presId="urn:microsoft.com/office/officeart/2018/2/layout/IconLabelList"/>
    <dgm:cxn modelId="{60F0E7D2-B157-4E7D-A0D8-D9EB3770430E}" type="presParOf" srcId="{6891C7DB-7BCC-4791-A45D-D9F896111A10}" destId="{2D5D6AF3-D5B2-4ABA-900D-4C6F3490229B}" srcOrd="1" destOrd="0" presId="urn:microsoft.com/office/officeart/2018/2/layout/IconLabelList"/>
    <dgm:cxn modelId="{F3275C3C-8474-4A02-B765-EE56FC504472}" type="presParOf" srcId="{6891C7DB-7BCC-4791-A45D-D9F896111A10}" destId="{9742FB83-46AE-4B66-8659-771E34C8D697}" srcOrd="2" destOrd="0" presId="urn:microsoft.com/office/officeart/2018/2/layout/IconLabelList"/>
    <dgm:cxn modelId="{DF13A823-43C2-42DB-B105-D43C7A4E1031}" type="presParOf" srcId="{0557C9BC-DC1C-49AF-9228-4D862AF11AC1}" destId="{80E48F4F-7147-41ED-809E-23FA49E158FA}" srcOrd="3" destOrd="0" presId="urn:microsoft.com/office/officeart/2018/2/layout/IconLabelList"/>
    <dgm:cxn modelId="{77C6606C-0091-47DE-8C4F-D8073B714D90}" type="presParOf" srcId="{0557C9BC-DC1C-49AF-9228-4D862AF11AC1}" destId="{A838FB90-784A-45CE-99D1-AC1D70889E69}" srcOrd="4" destOrd="0" presId="urn:microsoft.com/office/officeart/2018/2/layout/IconLabelList"/>
    <dgm:cxn modelId="{B4EECAF2-FF0E-429E-B78D-B4CD50341D4F}" type="presParOf" srcId="{A838FB90-784A-45CE-99D1-AC1D70889E69}" destId="{6ADF7A11-E897-4C31-B050-29CFED1C0AD4}" srcOrd="0" destOrd="0" presId="urn:microsoft.com/office/officeart/2018/2/layout/IconLabelList"/>
    <dgm:cxn modelId="{B62DC0F3-4BE2-4618-B8DB-C87456506187}" type="presParOf" srcId="{A838FB90-784A-45CE-99D1-AC1D70889E69}" destId="{544DFFD7-40E9-4D7D-A1D4-0028563919A9}" srcOrd="1" destOrd="0" presId="urn:microsoft.com/office/officeart/2018/2/layout/IconLabelList"/>
    <dgm:cxn modelId="{BC3D5304-80CE-42CC-BA54-9E2373121731}" type="presParOf" srcId="{A838FB90-784A-45CE-99D1-AC1D70889E69}" destId="{3CB2631A-8092-41E6-9A96-004D3C5B283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A411B-FFCD-49F2-9AC2-00DED48DA13B}">
      <dsp:nvSpPr>
        <dsp:cNvPr id="0" name=""/>
        <dsp:cNvSpPr/>
      </dsp:nvSpPr>
      <dsp:spPr>
        <a:xfrm>
          <a:off x="1212569" y="669934"/>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FA11D4-9BBF-48E2-BB6D-6B529A57B7FF}">
      <dsp:nvSpPr>
        <dsp:cNvPr id="0" name=""/>
        <dsp:cNvSpPr/>
      </dsp:nvSpPr>
      <dsp:spPr>
        <a:xfrm>
          <a:off x="417971" y="2326918"/>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Burnout affects decision-making and emotional regulation</a:t>
          </a:r>
        </a:p>
      </dsp:txBody>
      <dsp:txXfrm>
        <a:off x="417971" y="2326918"/>
        <a:ext cx="2889450" cy="720000"/>
      </dsp:txXfrm>
    </dsp:sp>
    <dsp:sp modelId="{30C4C52C-15F2-4519-B2BF-0DE7209A0754}">
      <dsp:nvSpPr>
        <dsp:cNvPr id="0" name=""/>
        <dsp:cNvSpPr/>
      </dsp:nvSpPr>
      <dsp:spPr>
        <a:xfrm>
          <a:off x="4607673" y="669934"/>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42FB83-46AE-4B66-8659-771E34C8D697}">
      <dsp:nvSpPr>
        <dsp:cNvPr id="0" name=""/>
        <dsp:cNvSpPr/>
      </dsp:nvSpPr>
      <dsp:spPr>
        <a:xfrm>
          <a:off x="3813075" y="2326918"/>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Stressed leaders create stressed teams</a:t>
          </a:r>
        </a:p>
      </dsp:txBody>
      <dsp:txXfrm>
        <a:off x="3813075" y="2326918"/>
        <a:ext cx="2889450" cy="720000"/>
      </dsp:txXfrm>
    </dsp:sp>
    <dsp:sp modelId="{6ADF7A11-E897-4C31-B050-29CFED1C0AD4}">
      <dsp:nvSpPr>
        <dsp:cNvPr id="0" name=""/>
        <dsp:cNvSpPr/>
      </dsp:nvSpPr>
      <dsp:spPr>
        <a:xfrm>
          <a:off x="8002777" y="669934"/>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2631A-8092-41E6-9A96-004D3C5B2836}">
      <dsp:nvSpPr>
        <dsp:cNvPr id="0" name=""/>
        <dsp:cNvSpPr/>
      </dsp:nvSpPr>
      <dsp:spPr>
        <a:xfrm>
          <a:off x="7208178" y="2326918"/>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Healthy professionals = safer workplaces</a:t>
          </a:r>
          <a:br>
            <a:rPr lang="en-US" sz="1800" kern="1200"/>
          </a:br>
          <a:endParaRPr lang="en-US" sz="1800" kern="1200"/>
        </a:p>
      </dsp:txBody>
      <dsp:txXfrm>
        <a:off x="7208178" y="2326918"/>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32B7095-64FF-254B-B1E8-5A6E981E7298}" type="datetimeFigureOut">
              <a:rPr lang="en-US" smtClean="0"/>
              <a:t>11/3/2025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14DEE30-9F32-CF4E-8610-51EDD936FF61}" type="slidenum">
              <a:rPr lang="en-US" smtClean="0"/>
              <a:t>‹#›</a:t>
            </a:fld>
            <a:endParaRPr lang="en-US"/>
          </a:p>
        </p:txBody>
      </p:sp>
    </p:spTree>
    <p:extLst>
      <p:ext uri="{BB962C8B-B14F-4D97-AF65-F5344CB8AC3E}">
        <p14:creationId xmlns:p14="http://schemas.microsoft.com/office/powerpoint/2010/main" val="103649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goveranance@assp.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experts at taking care of everyone else. But today, we’ll talk about something just as important — how we take care of ourselves.</a:t>
            </a:r>
            <a:endParaRPr lang="en-SD" dirty="0"/>
          </a:p>
        </p:txBody>
      </p:sp>
      <p:sp>
        <p:nvSpPr>
          <p:cNvPr id="4" name="Slide Number Placeholder 3"/>
          <p:cNvSpPr>
            <a:spLocks noGrp="1"/>
          </p:cNvSpPr>
          <p:nvPr>
            <p:ph type="sldNum" sz="quarter" idx="5"/>
          </p:nvPr>
        </p:nvSpPr>
        <p:spPr/>
        <p:txBody>
          <a:bodyPr/>
          <a:lstStyle/>
          <a:p>
            <a:fld id="{814DEE30-9F32-CF4E-8610-51EDD936FF61}" type="slidenum">
              <a:rPr lang="en-US" smtClean="0"/>
              <a:t>1</a:t>
            </a:fld>
            <a:endParaRPr lang="en-US"/>
          </a:p>
        </p:txBody>
      </p:sp>
    </p:spTree>
    <p:extLst>
      <p:ext uri="{BB962C8B-B14F-4D97-AF65-F5344CB8AC3E}">
        <p14:creationId xmlns:p14="http://schemas.microsoft.com/office/powerpoint/2010/main" val="101078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the issue — now let’s explore what support could look like in our world.</a:t>
            </a:r>
          </a:p>
        </p:txBody>
      </p:sp>
      <p:sp>
        <p:nvSpPr>
          <p:cNvPr id="4" name="Slide Number Placeholder 3"/>
          <p:cNvSpPr>
            <a:spLocks noGrp="1"/>
          </p:cNvSpPr>
          <p:nvPr>
            <p:ph type="sldNum" sz="quarter" idx="5"/>
          </p:nvPr>
        </p:nvSpPr>
        <p:spPr/>
        <p:txBody>
          <a:bodyPr/>
          <a:lstStyle/>
          <a:p>
            <a:fld id="{814DEE30-9F32-CF4E-8610-51EDD936FF61}" type="slidenum">
              <a:rPr lang="en-US" smtClean="0"/>
              <a:t>10</a:t>
            </a:fld>
            <a:endParaRPr lang="en-US"/>
          </a:p>
        </p:txBody>
      </p:sp>
    </p:spTree>
    <p:extLst>
      <p:ext uri="{BB962C8B-B14F-4D97-AF65-F5344CB8AC3E}">
        <p14:creationId xmlns:p14="http://schemas.microsoft.com/office/powerpoint/2010/main" val="236271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11</a:t>
            </a:fld>
            <a:endParaRPr lang="en-US"/>
          </a:p>
        </p:txBody>
      </p:sp>
    </p:spTree>
    <p:extLst>
      <p:ext uri="{BB962C8B-B14F-4D97-AF65-F5344CB8AC3E}">
        <p14:creationId xmlns:p14="http://schemas.microsoft.com/office/powerpoint/2010/main" val="23693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actions repeated across a team can shift culture — and protect those who protect others</a:t>
            </a:r>
          </a:p>
        </p:txBody>
      </p:sp>
      <p:sp>
        <p:nvSpPr>
          <p:cNvPr id="4" name="Slide Number Placeholder 3"/>
          <p:cNvSpPr>
            <a:spLocks noGrp="1"/>
          </p:cNvSpPr>
          <p:nvPr>
            <p:ph type="sldNum" sz="quarter" idx="5"/>
          </p:nvPr>
        </p:nvSpPr>
        <p:spPr/>
        <p:txBody>
          <a:bodyPr/>
          <a:lstStyle/>
          <a:p>
            <a:fld id="{814DEE30-9F32-CF4E-8610-51EDD936FF61}" type="slidenum">
              <a:rPr lang="en-US" smtClean="0"/>
              <a:t>12</a:t>
            </a:fld>
            <a:endParaRPr lang="en-US"/>
          </a:p>
        </p:txBody>
      </p:sp>
    </p:spTree>
    <p:extLst>
      <p:ext uri="{BB962C8B-B14F-4D97-AF65-F5344CB8AC3E}">
        <p14:creationId xmlns:p14="http://schemas.microsoft.com/office/powerpoint/2010/main" val="170389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Reach out if you need help. </a:t>
            </a:r>
          </a:p>
          <a:p>
            <a:endParaRPr lang="en-US" dirty="0">
              <a:ea typeface="Calibri"/>
              <a:cs typeface="Calibri"/>
            </a:endParaRPr>
          </a:p>
          <a:p>
            <a:r>
              <a:rPr lang="en-US" dirty="0">
                <a:ea typeface="Calibri"/>
                <a:cs typeface="Calibri"/>
              </a:rPr>
              <a:t>Your organization might have an Employee Assistance Program (EAP)</a:t>
            </a:r>
          </a:p>
          <a:p>
            <a:endParaRPr lang="en-US" dirty="0">
              <a:ea typeface="Calibri"/>
              <a:cs typeface="Calibri"/>
            </a:endParaRPr>
          </a:p>
          <a:p>
            <a:r>
              <a:rPr lang="en-US" dirty="0">
                <a:ea typeface="Calibri"/>
                <a:cs typeface="Calibri"/>
              </a:rPr>
              <a:t>You can also dial or text 988 for confidential mental health support </a:t>
            </a:r>
          </a:p>
        </p:txBody>
      </p:sp>
      <p:sp>
        <p:nvSpPr>
          <p:cNvPr id="4" name="Slide Number Placeholder 3"/>
          <p:cNvSpPr>
            <a:spLocks noGrp="1"/>
          </p:cNvSpPr>
          <p:nvPr>
            <p:ph type="sldNum" sz="quarter" idx="5"/>
          </p:nvPr>
        </p:nvSpPr>
        <p:spPr/>
        <p:txBody>
          <a:bodyPr/>
          <a:lstStyle/>
          <a:p>
            <a:fld id="{814DEE30-9F32-CF4E-8610-51EDD936FF61}" type="slidenum">
              <a:rPr lang="en-US" smtClean="0"/>
              <a:t>13</a:t>
            </a:fld>
            <a:endParaRPr lang="en-US"/>
          </a:p>
        </p:txBody>
      </p:sp>
    </p:spTree>
    <p:extLst>
      <p:ext uri="{BB962C8B-B14F-4D97-AF65-F5344CB8AC3E}">
        <p14:creationId xmlns:p14="http://schemas.microsoft.com/office/powerpoint/2010/main" val="3706541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DALLAS</a:t>
            </a:r>
          </a:p>
          <a:p>
            <a:endParaRPr lang="en-US">
              <a:ea typeface="Calibri"/>
              <a:cs typeface="Calibri"/>
            </a:endParaRPr>
          </a:p>
          <a:p>
            <a:r>
              <a:rPr lang="en-US">
                <a:ea typeface="Calibri"/>
                <a:cs typeface="Calibri"/>
              </a:rPr>
              <a:t>Note date/time of next meeting and that if they did not receive the calendar invite to reach out to staff at email below and we can resend</a:t>
            </a:r>
          </a:p>
          <a:p>
            <a:endParaRPr lang="en-US">
              <a:ea typeface="Calibri"/>
              <a:cs typeface="Calibri"/>
            </a:endParaRPr>
          </a:p>
          <a:p>
            <a:r>
              <a:rPr lang="en-US">
                <a:ea typeface="Calibri"/>
                <a:cs typeface="Calibri"/>
              </a:rPr>
              <a:t>Remind them that their role on the AG means that not only do they bring insight and information TO the AG meetings, but also bring topics discussed BACK to their communities.  </a:t>
            </a:r>
          </a:p>
          <a:p>
            <a:endParaRPr lang="en-US">
              <a:ea typeface="Calibri"/>
              <a:cs typeface="Calibri"/>
            </a:endParaRPr>
          </a:p>
          <a:p>
            <a:r>
              <a:rPr lang="en-US">
                <a:ea typeface="Calibri"/>
                <a:cs typeface="Calibri"/>
              </a:rPr>
              <a:t>Remind them that presentations and information is available on the AG Webpage of the ASSP website (Staff will put link in chat)</a:t>
            </a:r>
          </a:p>
          <a:p>
            <a:endParaRPr lang="en-US">
              <a:ea typeface="Calibri"/>
              <a:cs typeface="Calibri"/>
            </a:endParaRPr>
          </a:p>
          <a:p>
            <a:r>
              <a:rPr lang="en-US">
                <a:ea typeface="Calibri"/>
                <a:cs typeface="Calibri"/>
              </a:rPr>
              <a:t>Remind them that they can reach out to OC or staff at </a:t>
            </a:r>
            <a:r>
              <a:rPr lang="en-US">
                <a:ea typeface="Calibri"/>
                <a:cs typeface="Calibri"/>
                <a:hlinkClick r:id="rId3"/>
              </a:rPr>
              <a:t>goveranance@assp.org</a:t>
            </a:r>
            <a:r>
              <a:rPr lang="en-US">
                <a:ea typeface="Calibri"/>
                <a:cs typeface="Calibri"/>
              </a:rPr>
              <a:t> </a:t>
            </a:r>
          </a:p>
        </p:txBody>
      </p:sp>
      <p:sp>
        <p:nvSpPr>
          <p:cNvPr id="4" name="Slide Number Placeholder 3"/>
          <p:cNvSpPr>
            <a:spLocks noGrp="1"/>
          </p:cNvSpPr>
          <p:nvPr>
            <p:ph type="sldNum" sz="quarter" idx="5"/>
          </p:nvPr>
        </p:nvSpPr>
        <p:spPr/>
        <p:txBody>
          <a:bodyPr/>
          <a:lstStyle/>
          <a:p>
            <a:fld id="{814DEE30-9F32-CF4E-8610-51EDD936FF61}" type="slidenum">
              <a:rPr lang="en-US" smtClean="0"/>
              <a:t>14</a:t>
            </a:fld>
            <a:endParaRPr lang="en-US"/>
          </a:p>
        </p:txBody>
      </p:sp>
    </p:spTree>
    <p:extLst>
      <p:ext uri="{BB962C8B-B14F-4D97-AF65-F5344CB8AC3E}">
        <p14:creationId xmlns:p14="http://schemas.microsoft.com/office/powerpoint/2010/main" val="1875872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9E551-A098-3845-62E6-5382FAB69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0A39F-CFC6-602E-A406-91FEB6F33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A5433-D7C9-BD0D-F77E-68C83B676F64}"/>
              </a:ext>
            </a:extLst>
          </p:cNvPr>
          <p:cNvSpPr>
            <a:spLocks noGrp="1"/>
          </p:cNvSpPr>
          <p:nvPr>
            <p:ph type="body" idx="1"/>
          </p:nvPr>
        </p:nvSpPr>
        <p:spPr/>
        <p:txBody>
          <a:bodyPr/>
          <a:lstStyle/>
          <a:p>
            <a:r>
              <a:rPr lang="en-US">
                <a:ea typeface="Calibri"/>
                <a:cs typeface="Calibri"/>
              </a:rPr>
              <a:t>NICK</a:t>
            </a:r>
          </a:p>
        </p:txBody>
      </p:sp>
      <p:sp>
        <p:nvSpPr>
          <p:cNvPr id="4" name="Slide Number Placeholder 3">
            <a:extLst>
              <a:ext uri="{FF2B5EF4-FFF2-40B4-BE49-F238E27FC236}">
                <a16:creationId xmlns:a16="http://schemas.microsoft.com/office/drawing/2014/main" id="{B6ACD191-7B71-5399-C67E-1D86C7098BCE}"/>
              </a:ext>
            </a:extLst>
          </p:cNvPr>
          <p:cNvSpPr>
            <a:spLocks noGrp="1"/>
          </p:cNvSpPr>
          <p:nvPr>
            <p:ph type="sldNum" sz="quarter" idx="5"/>
          </p:nvPr>
        </p:nvSpPr>
        <p:spPr/>
        <p:txBody>
          <a:bodyPr/>
          <a:lstStyle/>
          <a:p>
            <a:fld id="{814DEE30-9F32-CF4E-8610-51EDD936FF61}" type="slidenum">
              <a:rPr lang="en-US" smtClean="0"/>
              <a:t>15</a:t>
            </a:fld>
            <a:endParaRPr lang="en-US"/>
          </a:p>
        </p:txBody>
      </p:sp>
    </p:spTree>
    <p:extLst>
      <p:ext uri="{BB962C8B-B14F-4D97-AF65-F5344CB8AC3E}">
        <p14:creationId xmlns:p14="http://schemas.microsoft.com/office/powerpoint/2010/main" val="181569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ERIC</a:t>
            </a:r>
          </a:p>
          <a:p>
            <a:pPr marL="171450" indent="-171450">
              <a:buFont typeface="Arial"/>
              <a:buChar char="•"/>
            </a:pPr>
            <a:r>
              <a:rPr lang="en-US" dirty="0">
                <a:solidFill>
                  <a:srgbClr val="1A1446"/>
                </a:solidFill>
              </a:rPr>
              <a:t>Today’s purpose: we’ll discuss why it important to pivot in our work as OSH Professionals, how to approach making that pivot and discuss our experiences with pivoting in our roles.</a:t>
            </a:r>
            <a:endParaRPr lang="en-US" dirty="0"/>
          </a:p>
          <a:p>
            <a:pPr marL="171450" indent="-171450">
              <a:buFont typeface="Arial"/>
              <a:buChar char="•"/>
            </a:pPr>
            <a:r>
              <a:rPr lang="en-US" dirty="0">
                <a:solidFill>
                  <a:srgbClr val="1A1446"/>
                </a:solidFill>
              </a:rPr>
              <a:t>Agenda overview (briefly run through each item ):</a:t>
            </a:r>
            <a:endParaRPr lang="en-US" dirty="0"/>
          </a:p>
          <a:p>
            <a:pPr lvl="1">
              <a:buFont typeface="Arial"/>
              <a:buChar char="•"/>
            </a:pPr>
            <a:r>
              <a:rPr lang="en-US" dirty="0">
                <a:solidFill>
                  <a:srgbClr val="1A1446"/>
                </a:solidFill>
              </a:rPr>
              <a:t>Learning to Pivot: a short overview of the pivot framework and 2–3 concrete examples — listen for a simple repeatable method you can use.</a:t>
            </a:r>
            <a:endParaRPr lang="en-US" dirty="0"/>
          </a:p>
          <a:p>
            <a:pPr lvl="1">
              <a:buFont typeface="Arial"/>
              <a:buChar char="•"/>
            </a:pPr>
            <a:r>
              <a:rPr lang="en-US" dirty="0">
                <a:solidFill>
                  <a:srgbClr val="1A1446"/>
                </a:solidFill>
              </a:rPr>
              <a:t>Breakout Discussions : small groups will discuss one scenario and apply the framework. Each group should pick a note-taker and a spokesperson.</a:t>
            </a:r>
            <a:endParaRPr lang="en-US" dirty="0"/>
          </a:p>
          <a:p>
            <a:pPr lvl="1">
              <a:buFont typeface="Arial"/>
              <a:buChar char="•"/>
            </a:pPr>
            <a:r>
              <a:rPr lang="en-US" dirty="0">
                <a:solidFill>
                  <a:srgbClr val="1A1446"/>
                </a:solidFill>
              </a:rPr>
              <a:t>Report Out : each group will share their key insights relating to our topics. We’ll capture themes and any action items.</a:t>
            </a:r>
            <a:endParaRPr lang="en-US" dirty="0"/>
          </a:p>
          <a:p>
            <a:pPr lvl="1">
              <a:buFont typeface="Arial"/>
              <a:buChar char="•"/>
            </a:pPr>
            <a:r>
              <a:rPr lang="en-US" dirty="0">
                <a:solidFill>
                  <a:srgbClr val="1A1446"/>
                </a:solidFill>
              </a:rPr>
              <a:t>Reminders &amp; Next Steps (5 min): resources, reminders and our next steps.</a:t>
            </a:r>
            <a:endParaRPr lang="en-US" dirty="0"/>
          </a:p>
          <a:p>
            <a:pPr marL="171450" indent="-171450">
              <a:buFont typeface="Arial"/>
              <a:buChar char="•"/>
            </a:pPr>
            <a:r>
              <a:rPr lang="en-US" dirty="0">
                <a:solidFill>
                  <a:srgbClr val="1A1446"/>
                </a:solidFill>
              </a:rPr>
              <a:t>Expectations for breakouts: focus on applying the steps, be concise, capture concrete takeaways or actions, and decide one person to report out.</a:t>
            </a:r>
            <a:endParaRPr lang="en-US" dirty="0"/>
          </a:p>
          <a:p>
            <a:pPr marL="171450" indent="-171450">
              <a:buFont typeface="Arial"/>
              <a:buChar char="•"/>
            </a:pPr>
            <a:r>
              <a:rPr lang="en-US" dirty="0">
                <a:solidFill>
                  <a:srgbClr val="1A1446"/>
                </a:solidFill>
              </a:rPr>
              <a:t>Wrap-up cue: after report-outs we’ll summarize common themes and confirm any assigned next steps and deadlines.</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2</a:t>
            </a:fld>
            <a:endParaRPr lang="en-US"/>
          </a:p>
        </p:txBody>
      </p:sp>
    </p:spTree>
    <p:extLst>
      <p:ext uri="{BB962C8B-B14F-4D97-AF65-F5344CB8AC3E}">
        <p14:creationId xmlns:p14="http://schemas.microsoft.com/office/powerpoint/2010/main" val="204781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TBD</a:t>
            </a:r>
          </a:p>
          <a:p>
            <a:endParaRPr lang="en-US" dirty="0">
              <a:ea typeface="Calibri"/>
              <a:cs typeface="Calibri"/>
            </a:endParaRPr>
          </a:p>
          <a:p>
            <a:r>
              <a:rPr lang="en-US" dirty="0"/>
              <a:t>We’re not making light of the topic — but sometimes a good laugh reminds us that we all share the human side of this work.</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3</a:t>
            </a:fld>
            <a:endParaRPr lang="en-US"/>
          </a:p>
        </p:txBody>
      </p:sp>
    </p:spTree>
    <p:extLst>
      <p:ext uri="{BB962C8B-B14F-4D97-AF65-F5344CB8AC3E}">
        <p14:creationId xmlns:p14="http://schemas.microsoft.com/office/powerpoint/2010/main" val="181168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carry emotional PPE — invisible gear that protects everyone else but can weigh us down</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4</a:t>
            </a:fld>
            <a:endParaRPr lang="en-US"/>
          </a:p>
        </p:txBody>
      </p:sp>
    </p:spTree>
    <p:extLst>
      <p:ext uri="{BB962C8B-B14F-4D97-AF65-F5344CB8AC3E}">
        <p14:creationId xmlns:p14="http://schemas.microsoft.com/office/powerpoint/2010/main" val="68184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profession asks us to lead with empathy — but empathy without recovery leads to depletion.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5</a:t>
            </a:fld>
            <a:endParaRPr lang="en-US"/>
          </a:p>
        </p:txBody>
      </p:sp>
    </p:spTree>
    <p:extLst>
      <p:ext uri="{BB962C8B-B14F-4D97-AF65-F5344CB8AC3E}">
        <p14:creationId xmlns:p14="http://schemas.microsoft.com/office/powerpoint/2010/main" val="382076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pour from an empty cup — especially when your job is to fill everyone else’s.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6</a:t>
            </a:fld>
            <a:endParaRPr lang="en-US"/>
          </a:p>
        </p:txBody>
      </p:sp>
    </p:spTree>
    <p:extLst>
      <p:ext uri="{BB962C8B-B14F-4D97-AF65-F5344CB8AC3E}">
        <p14:creationId xmlns:p14="http://schemas.microsoft.com/office/powerpoint/2010/main" val="249673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wouldn’t skip lockout/tagout — don’t skip your own reset procedures.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7</a:t>
            </a:fld>
            <a:endParaRPr lang="en-US"/>
          </a:p>
        </p:txBody>
      </p:sp>
    </p:spTree>
    <p:extLst>
      <p:ext uri="{BB962C8B-B14F-4D97-AF65-F5344CB8AC3E}">
        <p14:creationId xmlns:p14="http://schemas.microsoft.com/office/powerpoint/2010/main" val="189193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trained to spot hazards — let’s get just as good at spotting when a colleague might be struggling.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8</a:t>
            </a:fld>
            <a:endParaRPr lang="en-US"/>
          </a:p>
        </p:txBody>
      </p:sp>
    </p:spTree>
    <p:extLst>
      <p:ext uri="{BB962C8B-B14F-4D97-AF65-F5344CB8AC3E}">
        <p14:creationId xmlns:p14="http://schemas.microsoft.com/office/powerpoint/2010/main" val="423810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leaders share that they’ve struggled too, it gives everyone else permission to be human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9</a:t>
            </a:fld>
            <a:endParaRPr lang="en-US"/>
          </a:p>
        </p:txBody>
      </p:sp>
    </p:spTree>
    <p:extLst>
      <p:ext uri="{BB962C8B-B14F-4D97-AF65-F5344CB8AC3E}">
        <p14:creationId xmlns:p14="http://schemas.microsoft.com/office/powerpoint/2010/main" val="507230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629"/>
          </a:xfrm>
          <a:prstGeom prst="rect">
            <a:avLst/>
          </a:prstGeom>
        </p:spPr>
      </p:pic>
      <p:sp>
        <p:nvSpPr>
          <p:cNvPr id="2" name="Title 1"/>
          <p:cNvSpPr>
            <a:spLocks noGrp="1"/>
          </p:cNvSpPr>
          <p:nvPr>
            <p:ph type="ctrTitle"/>
          </p:nvPr>
        </p:nvSpPr>
        <p:spPr>
          <a:xfrm>
            <a:off x="1016000" y="2463954"/>
            <a:ext cx="10160000" cy="232354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1016000" y="4922648"/>
            <a:ext cx="10160000" cy="7722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a:stretch>
            <a:fillRect/>
          </a:stretch>
        </p:blipFill>
        <p:spPr>
          <a:xfrm>
            <a:off x="1016000" y="897857"/>
            <a:ext cx="5484495" cy="1224693"/>
          </a:xfrm>
          <a:prstGeom prst="rect">
            <a:avLst/>
          </a:prstGeom>
        </p:spPr>
      </p:pic>
    </p:spTree>
    <p:extLst>
      <p:ext uri="{BB962C8B-B14F-4D97-AF65-F5344CB8AC3E}">
        <p14:creationId xmlns:p14="http://schemas.microsoft.com/office/powerpoint/2010/main" val="203073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25C126-A13C-6A49-91A1-C344BA35EA6A}"/>
              </a:ext>
            </a:extLst>
          </p:cNvPr>
          <p:cNvSpPr/>
          <p:nvPr userDrawn="1"/>
        </p:nvSpPr>
        <p:spPr>
          <a:xfrm>
            <a:off x="0" y="1317812"/>
            <a:ext cx="12192000" cy="4222378"/>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0816" y="2316078"/>
            <a:ext cx="9497682" cy="2225841"/>
          </a:xfrm>
        </p:spPr>
        <p:txBody>
          <a:bodyPr>
            <a:normAutofit/>
          </a:bodyPr>
          <a:lstStyle>
            <a:lvl1pPr>
              <a:defRPr sz="5500">
                <a:solidFill>
                  <a:schemeClr val="bg1"/>
                </a:solidFill>
                <a:latin typeface="Arial" panose="020B0604020202020204" pitchFamily="34" charset="0"/>
                <a:cs typeface="Arial" panose="020B0604020202020204" pitchFamily="34" charset="0"/>
              </a:defRPr>
            </a:lvl1pPr>
          </a:lstStyle>
          <a:p>
            <a:r>
              <a:rPr lang="en-US"/>
              <a:t>Transition Slide</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2"/>
          <a:stretch>
            <a:fillRect/>
          </a:stretch>
        </p:blipFill>
        <p:spPr>
          <a:xfrm>
            <a:off x="1017918" y="1317811"/>
            <a:ext cx="198065" cy="4222377"/>
          </a:xfrm>
          <a:prstGeom prst="rect">
            <a:avLst/>
          </a:prstGeom>
        </p:spPr>
      </p:pic>
      <p:pic>
        <p:nvPicPr>
          <p:cNvPr id="7" name="Picture 6">
            <a:extLst>
              <a:ext uri="{FF2B5EF4-FFF2-40B4-BE49-F238E27FC236}">
                <a16:creationId xmlns:a16="http://schemas.microsoft.com/office/drawing/2014/main" id="{377745FF-0BD5-BA47-9C79-5D4F67349430}"/>
              </a:ext>
            </a:extLst>
          </p:cNvPr>
          <p:cNvPicPr>
            <a:picLocks noChangeAspect="1"/>
          </p:cNvPicPr>
          <p:nvPr userDrawn="1"/>
        </p:nvPicPr>
        <p:blipFill>
          <a:blip r:embed="rId3"/>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69872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3" name="Content Placeholder 2"/>
          <p:cNvSpPr>
            <a:spLocks noGrp="1"/>
          </p:cNvSpPr>
          <p:nvPr>
            <p:ph idx="1" hasCustomPrompt="1"/>
          </p:nvPr>
        </p:nvSpPr>
        <p:spPr>
          <a:xfrm>
            <a:off x="838200" y="2106970"/>
            <a:ext cx="10515600" cy="3716853"/>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level copy Arial, 24 </a:t>
            </a:r>
            <a:r>
              <a:rPr lang="en-US" err="1"/>
              <a:t>pt</a:t>
            </a:r>
            <a:r>
              <a:rPr lang="en-US"/>
              <a:t> font</a:t>
            </a:r>
          </a:p>
          <a:p>
            <a:pPr lvl="2"/>
            <a:r>
              <a:rPr lang="en-US"/>
              <a:t>Third level copy Arial 20 </a:t>
            </a:r>
            <a:r>
              <a:rPr lang="en-US" err="1"/>
              <a:t>pt</a:t>
            </a:r>
            <a:r>
              <a:rPr lang="en-US"/>
              <a:t> font</a:t>
            </a:r>
          </a:p>
          <a:p>
            <a:pPr lvl="3"/>
            <a:r>
              <a:rPr lang="en-US"/>
              <a:t>Fourth level copy Arial 18 </a:t>
            </a:r>
            <a:r>
              <a:rPr lang="en-US" err="1"/>
              <a:t>pt</a:t>
            </a:r>
            <a:r>
              <a:rPr lang="en-US"/>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424147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 with numbered list</a:t>
            </a:r>
          </a:p>
        </p:txBody>
      </p:sp>
      <p:sp>
        <p:nvSpPr>
          <p:cNvPr id="3" name="Content Placeholder 2"/>
          <p:cNvSpPr>
            <a:spLocks noGrp="1"/>
          </p:cNvSpPr>
          <p:nvPr>
            <p:ph idx="1" hasCustomPrompt="1"/>
          </p:nvPr>
        </p:nvSpPr>
        <p:spPr>
          <a:xfrm>
            <a:off x="838200" y="2106970"/>
            <a:ext cx="10515600" cy="3716853"/>
          </a:xfrm>
        </p:spPr>
        <p:txBody>
          <a:bodyPr/>
          <a:lstStyle>
            <a:lvl1pPr marL="514350" marR="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latin typeface="Arial" panose="020B0604020202020204" pitchFamily="34" charset="0"/>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latin typeface="Arial" panose="020B0604020202020204" pitchFamily="34" charset="0"/>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latin typeface="Arial" panose="020B0604020202020204" pitchFamily="34" charset="0"/>
                <a:cs typeface="Arial" panose="020B0604020202020204" pitchFamily="34" charset="0"/>
              </a:defRPr>
            </a:lvl3pPr>
            <a:lvl4pPr marL="1771650" marR="0"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Numbered lists should follow this format</a:t>
            </a:r>
          </a:p>
          <a:p>
            <a:pPr marL="514350" marR="0" lvl="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pPr>
            <a:r>
              <a:rPr lang="en-US"/>
              <a:t>Main copy shouldn’t be larger than Arial, 28 </a:t>
            </a:r>
            <a:r>
              <a:rPr lang="en-US" err="1"/>
              <a:t>pt</a:t>
            </a:r>
            <a:r>
              <a:rPr lang="en-US"/>
              <a:t> font</a:t>
            </a:r>
          </a:p>
          <a:p>
            <a:pPr marL="914400" marR="0" lvl="1"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pPr>
            <a:r>
              <a:rPr lang="en-US"/>
              <a:t>Uppercase letters for second level numbered list</a:t>
            </a:r>
          </a:p>
          <a:p>
            <a:pPr lvl="1"/>
            <a:r>
              <a:rPr lang="en-US"/>
              <a:t>Second level copy Arial, 24 </a:t>
            </a:r>
            <a:r>
              <a:rPr lang="en-US" err="1"/>
              <a:t>pt</a:t>
            </a:r>
            <a:r>
              <a:rPr lang="en-US"/>
              <a:t> font</a:t>
            </a:r>
          </a:p>
          <a:p>
            <a:pPr marL="1371600" marR="0" lvl="2"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pPr>
            <a:r>
              <a:rPr lang="en-US"/>
              <a:t>Lowercase letters for third level numbered list</a:t>
            </a:r>
          </a:p>
          <a:p>
            <a:pPr lvl="2"/>
            <a:r>
              <a:rPr lang="en-US"/>
              <a:t>Third level copy Arial 20 </a:t>
            </a:r>
            <a:r>
              <a:rPr lang="en-US" err="1"/>
              <a:t>pt</a:t>
            </a:r>
            <a:r>
              <a:rPr lang="en-US"/>
              <a:t> font</a:t>
            </a:r>
          </a:p>
          <a:p>
            <a:pPr marL="1771650" marR="0" lvl="3"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pPr>
            <a:r>
              <a:rPr lang="en-US"/>
              <a:t>Roman numerals for fourth level numbered list</a:t>
            </a:r>
          </a:p>
          <a:p>
            <a:pPr lvl="3"/>
            <a:r>
              <a:rPr lang="en-US"/>
              <a:t>Fourth level copy Arial 18 </a:t>
            </a:r>
            <a:r>
              <a:rPr lang="en-US" err="1"/>
              <a:t>pt</a:t>
            </a:r>
            <a:r>
              <a:rPr lang="en-US"/>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07361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02E904B5-54B8-864F-8BB3-16E49652009E}" type="slidenum">
              <a:rPr lang="en-US" smtClean="0"/>
              <a:pPr/>
              <a:t>‹#›</a:t>
            </a:fld>
            <a:endParaRPr lang="en-US"/>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FB5065A-0AD2-4942-B84B-AA897E2950BA}"/>
              </a:ext>
            </a:extLst>
          </p:cNvPr>
          <p:cNvSpPr>
            <a:spLocks noGrp="1"/>
          </p:cNvSpPr>
          <p:nvPr>
            <p:ph sz="half" idx="1" hasCustomPrompt="1"/>
          </p:nvPr>
        </p:nvSpPr>
        <p:spPr>
          <a:xfrm>
            <a:off x="838200"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sp>
        <p:nvSpPr>
          <p:cNvPr id="14" name="Content Placeholder 2">
            <a:extLst>
              <a:ext uri="{FF2B5EF4-FFF2-40B4-BE49-F238E27FC236}">
                <a16:creationId xmlns:a16="http://schemas.microsoft.com/office/drawing/2014/main" id="{E0B5BC9E-CA07-FF4F-BF4B-9F1C4C57AE95}"/>
              </a:ext>
            </a:extLst>
          </p:cNvPr>
          <p:cNvSpPr>
            <a:spLocks noGrp="1"/>
          </p:cNvSpPr>
          <p:nvPr>
            <p:ph sz="half" idx="13" hasCustomPrompt="1"/>
          </p:nvPr>
        </p:nvSpPr>
        <p:spPr>
          <a:xfrm>
            <a:off x="6176683"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pic>
        <p:nvPicPr>
          <p:cNvPr id="10" name="Picture 9">
            <a:extLst>
              <a:ext uri="{FF2B5EF4-FFF2-40B4-BE49-F238E27FC236}">
                <a16:creationId xmlns:a16="http://schemas.microsoft.com/office/drawing/2014/main" id="{441365AD-2873-5140-B755-D53501D1A026}"/>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90861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318749" y="0"/>
            <a:ext cx="11873250" cy="5910748"/>
          </a:xfrm>
        </p:spPr>
        <p:txBody>
          <a:bodyPr/>
          <a:lstStyle/>
          <a:p>
            <a:r>
              <a:rPr lang="en-US"/>
              <a:t>Place Full Slide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1187FA87-9DE0-584D-920C-E30B17761254}"/>
              </a:ext>
            </a:extLst>
          </p:cNvPr>
          <p:cNvSpPr txBox="1">
            <a:spLocks/>
          </p:cNvSpPr>
          <p:nvPr userDrawn="1"/>
        </p:nvSpPr>
        <p:spPr>
          <a:xfrm>
            <a:off x="838200" y="6185181"/>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E904B5-54B8-864F-8BB3-16E49652009E}" type="slidenum">
              <a:rPr lang="en-US" smtClean="0"/>
              <a:pPr/>
              <a:t>‹#›</a:t>
            </a:fld>
            <a:endParaRPr lang="en-US"/>
          </a:p>
        </p:txBody>
      </p:sp>
      <p:pic>
        <p:nvPicPr>
          <p:cNvPr id="8" name="Picture 7">
            <a:extLst>
              <a:ext uri="{FF2B5EF4-FFF2-40B4-BE49-F238E27FC236}">
                <a16:creationId xmlns:a16="http://schemas.microsoft.com/office/drawing/2014/main" id="{6E4E297C-5D8B-2B4E-ACD6-92BAEEC4448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65006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7184418" cy="6858000"/>
          </a:xfrm>
        </p:spPr>
        <p:txBody>
          <a:bodyPr/>
          <a:lstStyle/>
          <a:p>
            <a:r>
              <a:rPr lang="en-US"/>
              <a:t>Place Large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7184418"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7344141"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7997253" y="1936375"/>
            <a:ext cx="3442447"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7997252" y="398507"/>
            <a:ext cx="3442447"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19" name="Slide Number Placeholder 5">
            <a:extLst>
              <a:ext uri="{FF2B5EF4-FFF2-40B4-BE49-F238E27FC236}">
                <a16:creationId xmlns:a16="http://schemas.microsoft.com/office/drawing/2014/main" id="{84B17A1C-E2B5-6F43-BEEB-A9F5D63CA3DD}"/>
              </a:ext>
            </a:extLst>
          </p:cNvPr>
          <p:cNvSpPr>
            <a:spLocks noGrp="1"/>
          </p:cNvSpPr>
          <p:nvPr>
            <p:ph type="sldNum" sz="quarter" idx="12"/>
          </p:nvPr>
        </p:nvSpPr>
        <p:spPr>
          <a:xfrm>
            <a:off x="7997252" y="6185181"/>
            <a:ext cx="501495" cy="365125"/>
          </a:xfrm>
        </p:spPr>
        <p:txBody>
          <a:bodyPr/>
          <a:lstStyle>
            <a:lvl1pPr algn="l">
              <a:defRPr/>
            </a:lvl1pPr>
          </a:lstStyle>
          <a:p>
            <a:fld id="{FE64FAF0-67D6-8641-82FF-792E6360F5A5}" type="slidenum">
              <a:rPr lang="en-US" smtClean="0"/>
              <a:pPr/>
              <a:t>‹#›</a:t>
            </a:fld>
            <a:endParaRPr lang="en-US"/>
          </a:p>
        </p:txBody>
      </p:sp>
      <p:pic>
        <p:nvPicPr>
          <p:cNvPr id="10" name="Picture 9">
            <a:extLst>
              <a:ext uri="{FF2B5EF4-FFF2-40B4-BE49-F238E27FC236}">
                <a16:creationId xmlns:a16="http://schemas.microsoft.com/office/drawing/2014/main" id="{34EEAE02-9E61-604C-AFD5-F3384544ACAC}"/>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47113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3544148" cy="6858000"/>
          </a:xfrm>
        </p:spPr>
        <p:txBody>
          <a:bodyPr/>
          <a:lstStyle/>
          <a:p>
            <a:r>
              <a:rPr lang="en-US"/>
              <a:t>Place Medium/Small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3511367"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3671090"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4541179" y="1936375"/>
            <a:ext cx="6898522"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4541178" y="398507"/>
            <a:ext cx="6898521"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18" name="Slide Number Placeholder 5">
            <a:extLst>
              <a:ext uri="{FF2B5EF4-FFF2-40B4-BE49-F238E27FC236}">
                <a16:creationId xmlns:a16="http://schemas.microsoft.com/office/drawing/2014/main" id="{2FF8D5CB-F4BA-4F4F-8144-52F7AEB8D91D}"/>
              </a:ext>
            </a:extLst>
          </p:cNvPr>
          <p:cNvSpPr>
            <a:spLocks noGrp="1"/>
          </p:cNvSpPr>
          <p:nvPr>
            <p:ph type="sldNum" sz="quarter" idx="12"/>
          </p:nvPr>
        </p:nvSpPr>
        <p:spPr>
          <a:xfrm>
            <a:off x="4541178" y="6185181"/>
            <a:ext cx="2743200" cy="365125"/>
          </a:xfrm>
        </p:spPr>
        <p:txBody>
          <a:bodyPr/>
          <a:lstStyle>
            <a:lvl1pPr algn="l">
              <a:defRPr/>
            </a:lvl1pPr>
          </a:lstStyle>
          <a:p>
            <a:fld id="{FE64FAF0-67D6-8641-82FF-792E6360F5A5}" type="slidenum">
              <a:rPr lang="en-US" smtClean="0"/>
              <a:pPr/>
              <a:t>‹#›</a:t>
            </a:fld>
            <a:endParaRPr lang="en-US"/>
          </a:p>
        </p:txBody>
      </p:sp>
      <p:pic>
        <p:nvPicPr>
          <p:cNvPr id="10" name="Picture 9">
            <a:extLst>
              <a:ext uri="{FF2B5EF4-FFF2-40B4-BE49-F238E27FC236}">
                <a16:creationId xmlns:a16="http://schemas.microsoft.com/office/drawing/2014/main" id="{0C52C492-6E52-914D-B80E-9AD30160B4A4}"/>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7619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1D1E-560B-4FA4-8580-ECECC5A367E1}"/>
              </a:ext>
            </a:extLst>
          </p:cNvPr>
          <p:cNvSpPr>
            <a:spLocks noGrp="1"/>
          </p:cNvSpPr>
          <p:nvPr>
            <p:ph type="title" hasCustomPrompt="1"/>
          </p:nvPr>
        </p:nvSpPr>
        <p:spPr/>
        <p:txBody>
          <a:bodyPr/>
          <a:lstStyle>
            <a:lvl1pPr>
              <a:lnSpc>
                <a:spcPct val="100000"/>
              </a:lnSpc>
              <a:spcBef>
                <a:spcPts val="600"/>
              </a:spcBef>
              <a:spcAft>
                <a:spcPts val="600"/>
              </a:spcAft>
              <a:defRPr sz="4000">
                <a:solidFill>
                  <a:schemeClr val="tx1"/>
                </a:solidFill>
                <a:latin typeface="+mn-lt"/>
              </a:defRPr>
            </a:lvl1pPr>
          </a:lstStyle>
          <a:p>
            <a:r>
              <a:rPr lang="en-US"/>
              <a:t>Click to edit master title style</a:t>
            </a:r>
            <a:endParaRPr lang="es-NI"/>
          </a:p>
        </p:txBody>
      </p:sp>
      <p:sp>
        <p:nvSpPr>
          <p:cNvPr id="10" name="Text Placeholder 9">
            <a:extLst>
              <a:ext uri="{FF2B5EF4-FFF2-40B4-BE49-F238E27FC236}">
                <a16:creationId xmlns:a16="http://schemas.microsoft.com/office/drawing/2014/main" id="{C1AE48A8-86F9-451A-89B0-4EA50E493C86}"/>
              </a:ext>
            </a:extLst>
          </p:cNvPr>
          <p:cNvSpPr>
            <a:spLocks noGrp="1"/>
          </p:cNvSpPr>
          <p:nvPr>
            <p:ph type="body" sz="quarter" idx="13" hasCustomPrompt="1"/>
          </p:nvPr>
        </p:nvSpPr>
        <p:spPr>
          <a:xfrm>
            <a:off x="382137" y="885962"/>
            <a:ext cx="11200263" cy="609600"/>
          </a:xfrm>
        </p:spPr>
        <p:txBody>
          <a:bodyPr anchor="t">
            <a:normAutofit/>
          </a:bodyPr>
          <a:lstStyle>
            <a:lvl1pPr marL="53975" indent="0">
              <a:lnSpc>
                <a:spcPct val="100000"/>
              </a:lnSpc>
              <a:spcBef>
                <a:spcPts val="600"/>
              </a:spcBef>
              <a:spcAft>
                <a:spcPts val="600"/>
              </a:spcAft>
              <a:buNone/>
              <a:defRPr sz="1800">
                <a:solidFill>
                  <a:schemeClr val="tx1"/>
                </a:solidFill>
                <a:latin typeface="+mn-lt"/>
              </a:defRPr>
            </a:lvl1pPr>
          </a:lstStyle>
          <a:p>
            <a:pPr lvl="0"/>
            <a:r>
              <a:rPr lang="en-US"/>
              <a:t>Edit master text styles</a:t>
            </a:r>
          </a:p>
        </p:txBody>
      </p:sp>
      <p:sp>
        <p:nvSpPr>
          <p:cNvPr id="5" name="Slide Number Placeholder 11">
            <a:extLst>
              <a:ext uri="{FF2B5EF4-FFF2-40B4-BE49-F238E27FC236}">
                <a16:creationId xmlns:a16="http://schemas.microsoft.com/office/drawing/2014/main" id="{9D590449-8E19-477A-B4D4-D89CE67FA731}"/>
              </a:ext>
            </a:extLst>
          </p:cNvPr>
          <p:cNvSpPr>
            <a:spLocks noGrp="1"/>
          </p:cNvSpPr>
          <p:nvPr>
            <p:ph type="sldNum" sz="quarter" idx="4"/>
          </p:nvPr>
        </p:nvSpPr>
        <p:spPr>
          <a:xfrm>
            <a:off x="11715403" y="127894"/>
            <a:ext cx="469686" cy="320040"/>
          </a:xfrm>
          <a:prstGeom prst="rect">
            <a:avLst/>
          </a:prstGeom>
        </p:spPr>
        <p:txBody>
          <a:bodyPr vert="horz" lIns="91440" tIns="45720" rIns="91440" bIns="45720" rtlCol="0" anchor="ctr"/>
          <a:lstStyle>
            <a:lvl1pPr algn="ctr">
              <a:defRPr sz="1200">
                <a:solidFill>
                  <a:schemeClr val="bg1"/>
                </a:solidFill>
              </a:defRPr>
            </a:lvl1pPr>
          </a:lstStyle>
          <a:p>
            <a:fld id="{4C1B70EF-CC78-4106-A380-10ED46034C43}" type="slidenum">
              <a:rPr lang="en-US" smtClean="0"/>
              <a:pPr/>
              <a:t>‹#›</a:t>
            </a:fld>
            <a:endParaRPr lang="en-US"/>
          </a:p>
        </p:txBody>
      </p:sp>
      <p:cxnSp>
        <p:nvCxnSpPr>
          <p:cNvPr id="6" name="Straight Connector 5">
            <a:extLst>
              <a:ext uri="{FF2B5EF4-FFF2-40B4-BE49-F238E27FC236}">
                <a16:creationId xmlns:a16="http://schemas.microsoft.com/office/drawing/2014/main" id="{F259BA39-CA5F-4B1D-BDE4-17C048CB694D}"/>
              </a:ext>
            </a:extLst>
          </p:cNvPr>
          <p:cNvCxnSpPr/>
          <p:nvPr userDrawn="1"/>
        </p:nvCxnSpPr>
        <p:spPr>
          <a:xfrm>
            <a:off x="446376" y="690562"/>
            <a:ext cx="10998000" cy="0"/>
          </a:xfrm>
          <a:prstGeom prst="line">
            <a:avLst/>
          </a:prstGeom>
          <a:ln w="12700">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CFE3091-9525-4691-8C7A-A403E03F2153}"/>
              </a:ext>
            </a:extLst>
          </p:cNvPr>
          <p:cNvSpPr>
            <a:spLocks noGrp="1"/>
          </p:cNvSpPr>
          <p:nvPr>
            <p:ph type="body" sz="quarter" idx="14"/>
          </p:nvPr>
        </p:nvSpPr>
        <p:spPr>
          <a:xfrm>
            <a:off x="382137" y="1869742"/>
            <a:ext cx="11200263" cy="4544705"/>
          </a:xfrm>
        </p:spPr>
        <p:txBody>
          <a:bodyPr/>
          <a:lstStyle>
            <a:lvl2pPr marL="384038" indent="-182875">
              <a:buFont typeface="Arial" panose="020B0604020202020204" pitchFamily="34" charset="0"/>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719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Mai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1D1E-560B-4FA4-8580-ECECC5A367E1}"/>
              </a:ext>
            </a:extLst>
          </p:cNvPr>
          <p:cNvSpPr>
            <a:spLocks noGrp="1"/>
          </p:cNvSpPr>
          <p:nvPr>
            <p:ph type="title" hasCustomPrompt="1"/>
          </p:nvPr>
        </p:nvSpPr>
        <p:spPr/>
        <p:txBody>
          <a:bodyPr/>
          <a:lstStyle>
            <a:lvl1pPr>
              <a:lnSpc>
                <a:spcPct val="100000"/>
              </a:lnSpc>
              <a:spcBef>
                <a:spcPts val="600"/>
              </a:spcBef>
              <a:spcAft>
                <a:spcPts val="600"/>
              </a:spcAft>
              <a:defRPr sz="4000">
                <a:solidFill>
                  <a:schemeClr val="tx1"/>
                </a:solidFill>
                <a:latin typeface="+mn-lt"/>
              </a:defRPr>
            </a:lvl1pPr>
          </a:lstStyle>
          <a:p>
            <a:r>
              <a:rPr lang="en-US"/>
              <a:t>Click to edit master title style</a:t>
            </a:r>
            <a:endParaRPr lang="es-NI"/>
          </a:p>
        </p:txBody>
      </p:sp>
      <p:sp>
        <p:nvSpPr>
          <p:cNvPr id="5" name="Slide Number Placeholder 11">
            <a:extLst>
              <a:ext uri="{FF2B5EF4-FFF2-40B4-BE49-F238E27FC236}">
                <a16:creationId xmlns:a16="http://schemas.microsoft.com/office/drawing/2014/main" id="{9D590449-8E19-477A-B4D4-D89CE67FA731}"/>
              </a:ext>
            </a:extLst>
          </p:cNvPr>
          <p:cNvSpPr>
            <a:spLocks noGrp="1"/>
          </p:cNvSpPr>
          <p:nvPr>
            <p:ph type="sldNum" sz="quarter" idx="4"/>
          </p:nvPr>
        </p:nvSpPr>
        <p:spPr>
          <a:xfrm>
            <a:off x="11715403" y="127894"/>
            <a:ext cx="469686" cy="320040"/>
          </a:xfrm>
          <a:prstGeom prst="rect">
            <a:avLst/>
          </a:prstGeom>
        </p:spPr>
        <p:txBody>
          <a:bodyPr vert="horz" lIns="91440" tIns="45720" rIns="91440" bIns="45720" rtlCol="0" anchor="ctr"/>
          <a:lstStyle>
            <a:lvl1pPr algn="ctr">
              <a:defRPr sz="1200">
                <a:solidFill>
                  <a:schemeClr val="bg1"/>
                </a:solidFill>
              </a:defRPr>
            </a:lvl1pPr>
          </a:lstStyle>
          <a:p>
            <a:fld id="{4C1B70EF-CC78-4106-A380-10ED46034C43}" type="slidenum">
              <a:rPr lang="en-US" smtClean="0"/>
              <a:pPr/>
              <a:t>‹#›</a:t>
            </a:fld>
            <a:endParaRPr lang="en-US"/>
          </a:p>
        </p:txBody>
      </p:sp>
      <p:cxnSp>
        <p:nvCxnSpPr>
          <p:cNvPr id="6" name="Straight Connector 5">
            <a:extLst>
              <a:ext uri="{FF2B5EF4-FFF2-40B4-BE49-F238E27FC236}">
                <a16:creationId xmlns:a16="http://schemas.microsoft.com/office/drawing/2014/main" id="{F259BA39-CA5F-4B1D-BDE4-17C048CB694D}"/>
              </a:ext>
            </a:extLst>
          </p:cNvPr>
          <p:cNvCxnSpPr/>
          <p:nvPr userDrawn="1"/>
        </p:nvCxnSpPr>
        <p:spPr>
          <a:xfrm>
            <a:off x="446376" y="690562"/>
            <a:ext cx="10998000" cy="0"/>
          </a:xfrm>
          <a:prstGeom prst="line">
            <a:avLst/>
          </a:prstGeom>
          <a:ln w="12700">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CFE3091-9525-4691-8C7A-A403E03F2153}"/>
              </a:ext>
            </a:extLst>
          </p:cNvPr>
          <p:cNvSpPr>
            <a:spLocks noGrp="1"/>
          </p:cNvSpPr>
          <p:nvPr>
            <p:ph type="body" sz="quarter" idx="14"/>
          </p:nvPr>
        </p:nvSpPr>
        <p:spPr>
          <a:xfrm>
            <a:off x="382137" y="885962"/>
            <a:ext cx="11200263" cy="5528485"/>
          </a:xfrm>
        </p:spPr>
        <p:txBody>
          <a:bodyPr/>
          <a:lstStyle>
            <a:lvl2pPr marL="384038" indent="-182875">
              <a:buFont typeface="Arial" panose="020B0604020202020204" pitchFamily="34" charset="0"/>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2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E64FAF0-67D6-8641-82FF-792E6360F5A5}" type="slidenum">
              <a:rPr lang="en-US" smtClean="0"/>
              <a:t>‹#›</a:t>
            </a:fld>
            <a:endParaRPr lang="en-US"/>
          </a:p>
        </p:txBody>
      </p:sp>
    </p:spTree>
    <p:extLst>
      <p:ext uri="{BB962C8B-B14F-4D97-AF65-F5344CB8AC3E}">
        <p14:creationId xmlns:p14="http://schemas.microsoft.com/office/powerpoint/2010/main" val="63016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412999"/>
            <a:ext cx="5181600" cy="3763963"/>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412999"/>
            <a:ext cx="5181600" cy="3763964"/>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E64FAF0-67D6-8641-82FF-792E6360F5A5}" type="slidenum">
              <a:rPr lang="en-US" smtClean="0"/>
              <a:t>‹#›</a:t>
            </a:fld>
            <a:endParaRPr lang="en-US"/>
          </a:p>
        </p:txBody>
      </p:sp>
    </p:spTree>
    <p:extLst>
      <p:ext uri="{BB962C8B-B14F-4D97-AF65-F5344CB8AC3E}">
        <p14:creationId xmlns:p14="http://schemas.microsoft.com/office/powerpoint/2010/main" val="199614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675480"/>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2167731"/>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006725"/>
            <a:ext cx="515778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167731"/>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06725"/>
            <a:ext cx="5183188" cy="318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E64FAF0-67D6-8641-82FF-792E6360F5A5}" type="slidenum">
              <a:rPr lang="en-US" smtClean="0"/>
              <a:t>‹#›</a:t>
            </a:fld>
            <a:endParaRPr lang="en-US"/>
          </a:p>
        </p:txBody>
      </p:sp>
    </p:spTree>
    <p:extLst>
      <p:ext uri="{BB962C8B-B14F-4D97-AF65-F5344CB8AC3E}">
        <p14:creationId xmlns:p14="http://schemas.microsoft.com/office/powerpoint/2010/main" val="123267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E64FAF0-67D6-8641-82FF-792E6360F5A5}" type="slidenum">
              <a:rPr lang="en-US" smtClean="0"/>
              <a:t>‹#›</a:t>
            </a:fld>
            <a:endParaRPr lang="en-US"/>
          </a:p>
        </p:txBody>
      </p:sp>
    </p:spTree>
    <p:extLst>
      <p:ext uri="{BB962C8B-B14F-4D97-AF65-F5344CB8AC3E}">
        <p14:creationId xmlns:p14="http://schemas.microsoft.com/office/powerpoint/2010/main" val="79500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0A3D80-D444-784A-8E64-766E1FD7941A}"/>
              </a:ext>
            </a:extLst>
          </p:cNvPr>
          <p:cNvSpPr/>
          <p:nvPr userDrawn="1"/>
        </p:nvSpPr>
        <p:spPr>
          <a:xfrm>
            <a:off x="0" y="0"/>
            <a:ext cx="12192000" cy="234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a:xfrm>
            <a:off x="838200" y="2349661"/>
            <a:ext cx="10515600" cy="3842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E64FAF0-67D6-8641-82FF-792E6360F5A5}" type="slidenum">
              <a:rPr lang="en-US" smtClean="0"/>
              <a:t>‹#›</a:t>
            </a:fld>
            <a:endParaRPr lang="en-US"/>
          </a:p>
        </p:txBody>
      </p:sp>
    </p:spTree>
    <p:extLst>
      <p:ext uri="{BB962C8B-B14F-4D97-AF65-F5344CB8AC3E}">
        <p14:creationId xmlns:p14="http://schemas.microsoft.com/office/powerpoint/2010/main" val="154441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23D3C-9112-464B-9320-28D4D088B8E4}"/>
              </a:ext>
            </a:extLst>
          </p:cNvPr>
          <p:cNvPicPr>
            <a:picLocks noChangeAspect="1"/>
          </p:cNvPicPr>
          <p:nvPr userDrawn="1"/>
        </p:nvPicPr>
        <p:blipFill>
          <a:blip r:embed="rId2"/>
          <a:stretch>
            <a:fillRect/>
          </a:stretch>
        </p:blipFill>
        <p:spPr>
          <a:xfrm>
            <a:off x="339270" y="1521278"/>
            <a:ext cx="11509920" cy="3815443"/>
          </a:xfrm>
          <a:prstGeom prst="rect">
            <a:avLst/>
          </a:prstGeom>
        </p:spPr>
      </p:pic>
      <p:pic>
        <p:nvPicPr>
          <p:cNvPr id="9" name="Picture 8">
            <a:extLst>
              <a:ext uri="{FF2B5EF4-FFF2-40B4-BE49-F238E27FC236}">
                <a16:creationId xmlns:a16="http://schemas.microsoft.com/office/drawing/2014/main" id="{D2DACC4A-FE29-6149-82E6-D0213265B5DF}"/>
              </a:ext>
            </a:extLst>
          </p:cNvPr>
          <p:cNvPicPr>
            <a:picLocks noChangeAspect="1"/>
          </p:cNvPicPr>
          <p:nvPr userDrawn="1"/>
        </p:nvPicPr>
        <p:blipFill>
          <a:blip r:embed="rId3"/>
          <a:stretch>
            <a:fillRect/>
          </a:stretch>
        </p:blipFill>
        <p:spPr>
          <a:xfrm>
            <a:off x="339270" y="0"/>
            <a:ext cx="4572000" cy="1828800"/>
          </a:xfrm>
          <a:prstGeom prst="rect">
            <a:avLst/>
          </a:prstGeom>
        </p:spPr>
      </p:pic>
      <p:sp>
        <p:nvSpPr>
          <p:cNvPr id="10" name="TextBox 9">
            <a:extLst>
              <a:ext uri="{FF2B5EF4-FFF2-40B4-BE49-F238E27FC236}">
                <a16:creationId xmlns:a16="http://schemas.microsoft.com/office/drawing/2014/main" id="{AAD4AB86-B9D8-D548-ADAA-2B9672EA6424}"/>
              </a:ext>
            </a:extLst>
          </p:cNvPr>
          <p:cNvSpPr txBox="1"/>
          <p:nvPr userDrawn="1"/>
        </p:nvSpPr>
        <p:spPr>
          <a:xfrm>
            <a:off x="832756" y="5451021"/>
            <a:ext cx="10107386" cy="446276"/>
          </a:xfrm>
          <a:prstGeom prst="rect">
            <a:avLst/>
          </a:prstGeom>
          <a:noFill/>
        </p:spPr>
        <p:txBody>
          <a:bodyPr wrap="square" rtlCol="0">
            <a:spAutoFit/>
          </a:bodyPr>
          <a:lstStyle/>
          <a:p>
            <a:r>
              <a:rPr lang="en-US" sz="2300">
                <a:solidFill>
                  <a:srgbClr val="006435"/>
                </a:solidFill>
                <a:latin typeface="Arial" panose="020B0604020202020204" pitchFamily="34" charset="0"/>
                <a:cs typeface="Arial" panose="020B0604020202020204" pitchFamily="34" charset="0"/>
              </a:rPr>
              <a:t>October 10 – 12, 2019 </a:t>
            </a:r>
            <a:r>
              <a:rPr lang="en-US" sz="2300">
                <a:solidFill>
                  <a:srgbClr val="FFCB03"/>
                </a:solidFill>
                <a:latin typeface="Arial" panose="020B0604020202020204" pitchFamily="34" charset="0"/>
                <a:cs typeface="Arial" panose="020B0604020202020204" pitchFamily="34" charset="0"/>
              </a:rPr>
              <a:t>|</a:t>
            </a:r>
            <a:r>
              <a:rPr lang="en-US" sz="2300">
                <a:latin typeface="Arial" panose="020B0604020202020204" pitchFamily="34" charset="0"/>
                <a:cs typeface="Arial" panose="020B0604020202020204" pitchFamily="34" charset="0"/>
              </a:rPr>
              <a:t> </a:t>
            </a:r>
            <a:r>
              <a:rPr lang="en-US" sz="2300">
                <a:solidFill>
                  <a:srgbClr val="006435"/>
                </a:solidFill>
                <a:latin typeface="Arial" panose="020B0604020202020204" pitchFamily="34" charset="0"/>
                <a:cs typeface="Arial" panose="020B0604020202020204" pitchFamily="34" charset="0"/>
              </a:rPr>
              <a:t>Hyatt Rosemont, Rosemont, IL </a:t>
            </a:r>
            <a:r>
              <a:rPr lang="en-US" sz="2300">
                <a:solidFill>
                  <a:srgbClr val="FFCB03"/>
                </a:solidFill>
                <a:latin typeface="Arial" panose="020B0604020202020204" pitchFamily="34" charset="0"/>
                <a:cs typeface="Arial" panose="020B0604020202020204" pitchFamily="34" charset="0"/>
              </a:rPr>
              <a:t>| </a:t>
            </a:r>
            <a:r>
              <a:rPr lang="en-US" sz="2300" b="1">
                <a:solidFill>
                  <a:srgbClr val="006435"/>
                </a:solidFill>
                <a:latin typeface="Arial" panose="020B0604020202020204" pitchFamily="34" charset="0"/>
                <a:cs typeface="Arial" panose="020B0604020202020204" pitchFamily="34" charset="0"/>
              </a:rPr>
              <a:t>#ASSPLeadership</a:t>
            </a:r>
          </a:p>
        </p:txBody>
      </p:sp>
    </p:spTree>
    <p:extLst>
      <p:ext uri="{BB962C8B-B14F-4D97-AF65-F5344CB8AC3E}">
        <p14:creationId xmlns:p14="http://schemas.microsoft.com/office/powerpoint/2010/main" val="385973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2CBAC-18C6-A74A-A794-D9D088FBE6FE}"/>
              </a:ext>
            </a:extLst>
          </p:cNvPr>
          <p:cNvPicPr>
            <a:picLocks noChangeAspect="1"/>
          </p:cNvPicPr>
          <p:nvPr userDrawn="1"/>
        </p:nvPicPr>
        <p:blipFill>
          <a:blip r:embed="rId2"/>
          <a:stretch>
            <a:fillRect/>
          </a:stretch>
        </p:blipFill>
        <p:spPr>
          <a:xfrm>
            <a:off x="339270" y="-238285"/>
            <a:ext cx="4572000" cy="1828800"/>
          </a:xfrm>
          <a:prstGeom prst="rect">
            <a:avLst/>
          </a:prstGeom>
        </p:spPr>
      </p:pic>
      <p:sp>
        <p:nvSpPr>
          <p:cNvPr id="5" name="Rectangle 4">
            <a:extLst>
              <a:ext uri="{FF2B5EF4-FFF2-40B4-BE49-F238E27FC236}">
                <a16:creationId xmlns:a16="http://schemas.microsoft.com/office/drawing/2014/main" id="{5025C126-A13C-6A49-91A1-C344BA35EA6A}"/>
              </a:ext>
            </a:extLst>
          </p:cNvPr>
          <p:cNvSpPr/>
          <p:nvPr userDrawn="1"/>
        </p:nvSpPr>
        <p:spPr>
          <a:xfrm>
            <a:off x="0" y="1331495"/>
            <a:ext cx="12192000" cy="5526505"/>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6400" y="1868453"/>
            <a:ext cx="9497682" cy="182879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a:t>Topic</a:t>
            </a:r>
          </a:p>
        </p:txBody>
      </p:sp>
      <p:sp>
        <p:nvSpPr>
          <p:cNvPr id="16" name="Content Placeholder 15">
            <a:extLst>
              <a:ext uri="{FF2B5EF4-FFF2-40B4-BE49-F238E27FC236}">
                <a16:creationId xmlns:a16="http://schemas.microsoft.com/office/drawing/2014/main" id="{2E1BE53B-828D-F541-992E-C9017DCB9A5C}"/>
              </a:ext>
            </a:extLst>
          </p:cNvPr>
          <p:cNvSpPr>
            <a:spLocks noGrp="1"/>
          </p:cNvSpPr>
          <p:nvPr>
            <p:ph sz="quarter" idx="10" hasCustomPrompt="1"/>
          </p:nvPr>
        </p:nvSpPr>
        <p:spPr>
          <a:xfrm>
            <a:off x="1676399" y="4094747"/>
            <a:ext cx="9497681" cy="2159602"/>
          </a:xfrm>
        </p:spPr>
        <p:txBody>
          <a:bodyPr/>
          <a:lstStyle>
            <a:lvl1pPr marL="0" indent="0">
              <a:buNone/>
              <a:defRPr>
                <a:ln>
                  <a:noFill/>
                </a:ln>
                <a:solidFill>
                  <a:schemeClr val="bg1"/>
                </a:solidFill>
                <a:latin typeface="Arial" panose="020B0604020202020204" pitchFamily="34" charset="0"/>
                <a:cs typeface="Arial" panose="020B0604020202020204" pitchFamily="34" charset="0"/>
              </a:defRPr>
            </a:lvl1pPr>
          </a:lstStyle>
          <a:p>
            <a:r>
              <a:rPr lang="en-US" sz="2800" b="0"/>
              <a:t>Speaker/Presenters</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3"/>
          <a:stretch>
            <a:fillRect/>
          </a:stretch>
        </p:blipFill>
        <p:spPr>
          <a:xfrm>
            <a:off x="1017918" y="1331495"/>
            <a:ext cx="198065" cy="5526505"/>
          </a:xfrm>
          <a:prstGeom prst="rect">
            <a:avLst/>
          </a:prstGeom>
        </p:spPr>
      </p:pic>
    </p:spTree>
    <p:extLst>
      <p:ext uri="{BB962C8B-B14F-4D97-AF65-F5344CB8AC3E}">
        <p14:creationId xmlns:p14="http://schemas.microsoft.com/office/powerpoint/2010/main" val="157020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FDCCEF-9AC5-CF45-BAFB-78DFD3F73BD8}"/>
              </a:ext>
            </a:extLst>
          </p:cNvPr>
          <p:cNvPicPr>
            <a:picLocks noChangeAspect="1"/>
          </p:cNvPicPr>
          <p:nvPr userDrawn="1"/>
        </p:nvPicPr>
        <p:blipFill>
          <a:blip r:embed="rId2"/>
          <a:stretch>
            <a:fillRect/>
          </a:stretch>
        </p:blipFill>
        <p:spPr>
          <a:xfrm>
            <a:off x="10670246" y="5910748"/>
            <a:ext cx="996505" cy="913993"/>
          </a:xfrm>
          <a:prstGeom prst="rect">
            <a:avLst/>
          </a:prstGeom>
        </p:spPr>
      </p:pic>
      <p:sp>
        <p:nvSpPr>
          <p:cNvPr id="8" name="Rectangle 7">
            <a:extLst>
              <a:ext uri="{FF2B5EF4-FFF2-40B4-BE49-F238E27FC236}">
                <a16:creationId xmlns:a16="http://schemas.microsoft.com/office/drawing/2014/main" id="{751E0F25-3D57-6145-BC53-213ABB1AA9F0}"/>
              </a:ext>
            </a:extLst>
          </p:cNvPr>
          <p:cNvSpPr/>
          <p:nvPr userDrawn="1"/>
        </p:nvSpPr>
        <p:spPr>
          <a:xfrm rot="5400000">
            <a:off x="6059438" y="-3565026"/>
            <a:ext cx="159025" cy="10601501"/>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084E44-AA85-894F-ACD0-23E95C76FBEA}"/>
              </a:ext>
            </a:extLst>
          </p:cNvPr>
          <p:cNvSpPr/>
          <p:nvPr userDrawn="1"/>
        </p:nvSpPr>
        <p:spPr>
          <a:xfrm rot="5400000">
            <a:off x="6059437" y="-3438085"/>
            <a:ext cx="159027" cy="1060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CF20A63-2164-DD49-977C-77E6647F3E65}"/>
              </a:ext>
            </a:extLst>
          </p:cNvPr>
          <p:cNvSpPr>
            <a:spLocks noGrp="1"/>
          </p:cNvSpPr>
          <p:nvPr>
            <p:ph idx="1" hasCustomPrompt="1"/>
          </p:nvPr>
        </p:nvSpPr>
        <p:spPr>
          <a:xfrm>
            <a:off x="838200" y="2352921"/>
            <a:ext cx="10515600" cy="3430885"/>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a:buClr>
                <a:srgbClr val="FFCB03"/>
              </a:buClr>
              <a:defRPr>
                <a:latin typeface="Arial" panose="020B0604020202020204" pitchFamily="34" charset="0"/>
                <a:cs typeface="Arial" panose="020B0604020202020204" pitchFamily="34" charset="0"/>
              </a:defRPr>
            </a:lvl3pPr>
            <a:lvl4pPr>
              <a:buClr>
                <a:srgbClr val="FFCB03"/>
              </a:buCl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level copy Arial, 24 </a:t>
            </a:r>
            <a:r>
              <a:rPr lang="en-US" err="1"/>
              <a:t>pt</a:t>
            </a:r>
            <a:r>
              <a:rPr lang="en-US"/>
              <a:t> font</a:t>
            </a:r>
          </a:p>
        </p:txBody>
      </p:sp>
      <p:sp>
        <p:nvSpPr>
          <p:cNvPr id="11" name="Title 1">
            <a:extLst>
              <a:ext uri="{FF2B5EF4-FFF2-40B4-BE49-F238E27FC236}">
                <a16:creationId xmlns:a16="http://schemas.microsoft.com/office/drawing/2014/main" id="{D95E6DC5-B283-0445-90AA-B5AF7B09CB1E}"/>
              </a:ext>
            </a:extLst>
          </p:cNvPr>
          <p:cNvSpPr>
            <a:spLocks noGrp="1"/>
          </p:cNvSpPr>
          <p:nvPr>
            <p:ph type="title" hasCustomPrompt="1"/>
          </p:nvPr>
        </p:nvSpPr>
        <p:spPr>
          <a:xfrm>
            <a:off x="838200" y="428503"/>
            <a:ext cx="10515600" cy="850909"/>
          </a:xfrm>
        </p:spPr>
        <p:txBody>
          <a:bodyPr anchor="b" anchorCtr="0"/>
          <a:lstStyle>
            <a:lvl1pPr>
              <a:defRPr>
                <a:solidFill>
                  <a:srgbClr val="006435"/>
                </a:solidFill>
                <a:latin typeface="Arial" panose="020B0604020202020204" pitchFamily="34" charset="0"/>
                <a:cs typeface="Arial" panose="020B0604020202020204" pitchFamily="34" charset="0"/>
              </a:defRPr>
            </a:lvl1pPr>
          </a:lstStyle>
          <a:p>
            <a:r>
              <a:rPr lang="en-US"/>
              <a:t>Agenda Overview</a:t>
            </a:r>
          </a:p>
        </p:txBody>
      </p:sp>
      <p:sp>
        <p:nvSpPr>
          <p:cNvPr id="14" name="Slide Number Placeholder 5">
            <a:extLst>
              <a:ext uri="{FF2B5EF4-FFF2-40B4-BE49-F238E27FC236}">
                <a16:creationId xmlns:a16="http://schemas.microsoft.com/office/drawing/2014/main" id="{4F132371-690D-8443-B4AA-F2C124F7E059}"/>
              </a:ext>
            </a:extLst>
          </p:cNvPr>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a:p>
        </p:txBody>
      </p:sp>
    </p:spTree>
    <p:extLst>
      <p:ext uri="{BB962C8B-B14F-4D97-AF65-F5344CB8AC3E}">
        <p14:creationId xmlns:p14="http://schemas.microsoft.com/office/powerpoint/2010/main" val="247836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610" cy="6858000"/>
          </a:xfrm>
          <a:prstGeom prst="rect">
            <a:avLst/>
          </a:prstGeom>
        </p:spPr>
      </p:pic>
      <p:sp>
        <p:nvSpPr>
          <p:cNvPr id="2" name="Title Placeholder 1"/>
          <p:cNvSpPr>
            <a:spLocks noGrp="1"/>
          </p:cNvSpPr>
          <p:nvPr>
            <p:ph type="title"/>
          </p:nvPr>
        </p:nvSpPr>
        <p:spPr>
          <a:xfrm>
            <a:off x="838200" y="67071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FAF0-67D6-8641-82FF-792E6360F5A5}" type="slidenum">
              <a:rPr lang="en-US" smtClean="0"/>
              <a:t>‹#›</a:t>
            </a:fld>
            <a:endParaRPr lang="en-US"/>
          </a:p>
        </p:txBody>
      </p:sp>
    </p:spTree>
    <p:extLst>
      <p:ext uri="{BB962C8B-B14F-4D97-AF65-F5344CB8AC3E}">
        <p14:creationId xmlns:p14="http://schemas.microsoft.com/office/powerpoint/2010/main" val="6787241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3" r:id="rId5"/>
    <p:sldLayoutId id="2147483694" r:id="rId6"/>
  </p:sldLayoutIdLst>
  <p:txStyles>
    <p:titleStyle>
      <a:lvl1pPr algn="l" defTabSz="914400" rtl="0" eaLnBrk="1" latinLnBrk="0" hangingPunct="1">
        <a:lnSpc>
          <a:spcPct val="90000"/>
        </a:lnSpc>
        <a:spcBef>
          <a:spcPct val="0"/>
        </a:spcBef>
        <a:buNone/>
        <a:defRPr sz="4400" b="1" kern="1200">
          <a:solidFill>
            <a:schemeClr val="bg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071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FAF0-67D6-8641-82FF-792E6360F5A5}" type="slidenum">
              <a:rPr lang="en-US" smtClean="0"/>
              <a:t>‹#›</a:t>
            </a:fld>
            <a:endParaRPr lang="en-US"/>
          </a:p>
        </p:txBody>
      </p:sp>
    </p:spTree>
    <p:extLst>
      <p:ext uri="{BB962C8B-B14F-4D97-AF65-F5344CB8AC3E}">
        <p14:creationId xmlns:p14="http://schemas.microsoft.com/office/powerpoint/2010/main" val="36143532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governance@assp.or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publicdomainpictures.net/en/view-image.php?image=251027&amp;picture=heart-mind-and-sou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4957-000E-4AA2-86CD-204632D8B9CB}"/>
              </a:ext>
            </a:extLst>
          </p:cNvPr>
          <p:cNvSpPr>
            <a:spLocks noGrp="1"/>
          </p:cNvSpPr>
          <p:nvPr>
            <p:ph type="title"/>
          </p:nvPr>
        </p:nvSpPr>
        <p:spPr/>
        <p:txBody>
          <a:bodyPr>
            <a:normAutofit fontScale="90000"/>
          </a:bodyPr>
          <a:lstStyle/>
          <a:p>
            <a:r>
              <a:rPr lang="en-US" dirty="0"/>
              <a:t>We Take Care of Everyone — Who’s Taking Care of Us?</a:t>
            </a:r>
            <a:br>
              <a:rPr lang="en-US" dirty="0"/>
            </a:br>
            <a:r>
              <a:rPr lang="en-US" sz="3100" dirty="0"/>
              <a:t>Mental Health for Safety Professionals</a:t>
            </a:r>
          </a:p>
        </p:txBody>
      </p:sp>
      <p:sp>
        <p:nvSpPr>
          <p:cNvPr id="3" name="Content Placeholder 2">
            <a:extLst>
              <a:ext uri="{FF2B5EF4-FFF2-40B4-BE49-F238E27FC236}">
                <a16:creationId xmlns:a16="http://schemas.microsoft.com/office/drawing/2014/main" id="{E838060F-E618-7134-4615-B6EDEBFD3F0D}"/>
              </a:ext>
            </a:extLst>
          </p:cNvPr>
          <p:cNvSpPr>
            <a:spLocks noGrp="1"/>
          </p:cNvSpPr>
          <p:nvPr>
            <p:ph sz="quarter" idx="10"/>
          </p:nvPr>
        </p:nvSpPr>
        <p:spPr/>
        <p:txBody>
          <a:bodyPr/>
          <a:lstStyle/>
          <a:p>
            <a:r>
              <a:rPr lang="en-US" dirty="0"/>
              <a:t>Advisory Group</a:t>
            </a:r>
          </a:p>
          <a:p>
            <a:r>
              <a:rPr lang="en-US" dirty="0"/>
              <a:t>December 2025</a:t>
            </a:r>
          </a:p>
        </p:txBody>
      </p:sp>
    </p:spTree>
    <p:extLst>
      <p:ext uri="{BB962C8B-B14F-4D97-AF65-F5344CB8AC3E}">
        <p14:creationId xmlns:p14="http://schemas.microsoft.com/office/powerpoint/2010/main" val="146411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EED0-096E-663F-766B-14ED8ED2DC75}"/>
              </a:ext>
            </a:extLst>
          </p:cNvPr>
          <p:cNvSpPr>
            <a:spLocks noGrp="1"/>
          </p:cNvSpPr>
          <p:nvPr>
            <p:ph type="title"/>
          </p:nvPr>
        </p:nvSpPr>
        <p:spPr/>
        <p:txBody>
          <a:bodyPr/>
          <a:lstStyle/>
          <a:p>
            <a:r>
              <a:rPr lang="en-US">
                <a:latin typeface="Arial"/>
                <a:cs typeface="Arial"/>
              </a:rPr>
              <a:t>Breakout Discussion</a:t>
            </a:r>
            <a:endParaRPr lang="en-US"/>
          </a:p>
        </p:txBody>
      </p:sp>
      <p:sp>
        <p:nvSpPr>
          <p:cNvPr id="3" name="Content Placeholder 2">
            <a:extLst>
              <a:ext uri="{FF2B5EF4-FFF2-40B4-BE49-F238E27FC236}">
                <a16:creationId xmlns:a16="http://schemas.microsoft.com/office/drawing/2014/main" id="{3FC3C25C-EB56-9BD2-937D-A3F0A8A7520A}"/>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98981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DCE9-808B-F1B1-B732-2E0FA284F652}"/>
              </a:ext>
            </a:extLst>
          </p:cNvPr>
          <p:cNvSpPr>
            <a:spLocks noGrp="1"/>
          </p:cNvSpPr>
          <p:nvPr>
            <p:ph type="title"/>
          </p:nvPr>
        </p:nvSpPr>
        <p:spPr>
          <a:xfrm>
            <a:off x="838200" y="398507"/>
            <a:ext cx="10515600" cy="1325563"/>
          </a:xfrm>
        </p:spPr>
        <p:txBody>
          <a:bodyPr anchor="ctr">
            <a:normAutofit/>
          </a:bodyPr>
          <a:lstStyle/>
          <a:p>
            <a:r>
              <a:rPr lang="en-US"/>
              <a:t>Supporting Each Other</a:t>
            </a:r>
            <a:endParaRPr lang="en-US" dirty="0"/>
          </a:p>
        </p:txBody>
      </p:sp>
      <p:sp>
        <p:nvSpPr>
          <p:cNvPr id="4" name="Slide Number Placeholder 3">
            <a:extLst>
              <a:ext uri="{FF2B5EF4-FFF2-40B4-BE49-F238E27FC236}">
                <a16:creationId xmlns:a16="http://schemas.microsoft.com/office/drawing/2014/main" id="{4AB1CBB0-0FB2-16C6-25AD-8036A4804815}"/>
              </a:ext>
            </a:extLst>
          </p:cNvPr>
          <p:cNvSpPr>
            <a:spLocks noGrp="1"/>
          </p:cNvSpPr>
          <p:nvPr>
            <p:ph type="sldNum" sz="quarter" idx="12"/>
          </p:nvPr>
        </p:nvSpPr>
        <p:spPr>
          <a:xfrm>
            <a:off x="838200" y="6185181"/>
            <a:ext cx="2743200" cy="365125"/>
          </a:xfrm>
        </p:spPr>
        <p:txBody>
          <a:bodyPr anchor="ctr">
            <a:normAutofit/>
          </a:bodyPr>
          <a:lstStyle/>
          <a:p>
            <a:pPr>
              <a:spcAft>
                <a:spcPts val="600"/>
              </a:spcAft>
            </a:pPr>
            <a:fld id="{FE64FAF0-67D6-8641-82FF-792E6360F5A5}" type="slidenum">
              <a:rPr lang="en-US" smtClean="0"/>
              <a:pPr>
                <a:spcAft>
                  <a:spcPts val="600"/>
                </a:spcAft>
              </a:pPr>
              <a:t>11</a:t>
            </a:fld>
            <a:endParaRPr lang="en-US"/>
          </a:p>
        </p:txBody>
      </p:sp>
      <p:sp>
        <p:nvSpPr>
          <p:cNvPr id="3" name="Content Placeholder 2">
            <a:extLst>
              <a:ext uri="{FF2B5EF4-FFF2-40B4-BE49-F238E27FC236}">
                <a16:creationId xmlns:a16="http://schemas.microsoft.com/office/drawing/2014/main" id="{8C217724-9BFD-0B0C-9584-3E3D7058208D}"/>
              </a:ext>
            </a:extLst>
          </p:cNvPr>
          <p:cNvSpPr>
            <a:spLocks noGrp="1"/>
          </p:cNvSpPr>
          <p:nvPr>
            <p:ph sz="half" idx="1"/>
          </p:nvPr>
        </p:nvSpPr>
        <p:spPr>
          <a:xfrm>
            <a:off x="838200" y="2072643"/>
            <a:ext cx="5181600" cy="3763963"/>
          </a:xfrm>
        </p:spPr>
        <p:txBody>
          <a:bodyPr vert="horz" lIns="91440" tIns="45720" rIns="91440" bIns="45720" rtlCol="0">
            <a:normAutofit/>
          </a:bodyPr>
          <a:lstStyle/>
          <a:p>
            <a:r>
              <a:rPr lang="en-US" sz="2200"/>
              <a:t>Peer Support – 15 minutes</a:t>
            </a:r>
          </a:p>
          <a:p>
            <a:pPr lvl="1"/>
            <a:r>
              <a:rPr lang="en-US" sz="2200"/>
              <a:t>What unique stressors do safety professionals face?</a:t>
            </a:r>
          </a:p>
          <a:p>
            <a:pPr lvl="1"/>
            <a:r>
              <a:rPr lang="en-US" sz="2200"/>
              <a:t>What small, realistic steps can strengthen our connection</a:t>
            </a:r>
          </a:p>
          <a:p>
            <a:pPr marL="457200" lvl="1" indent="0">
              <a:buNone/>
            </a:pPr>
            <a:endParaRPr lang="en-US" sz="2200"/>
          </a:p>
          <a:p>
            <a:r>
              <a:rPr lang="en-US" sz="2200"/>
              <a:t>Organizational Support – 15 minutes </a:t>
            </a:r>
          </a:p>
          <a:p>
            <a:pPr lvl="1"/>
            <a:r>
              <a:rPr lang="en-US" sz="2200"/>
              <a:t>What could ASSP do to support? </a:t>
            </a:r>
          </a:p>
          <a:p>
            <a:pPr lvl="1"/>
            <a:r>
              <a:rPr lang="en-US" sz="2200"/>
              <a:t>How do we make mental health part of safety excellence? </a:t>
            </a:r>
          </a:p>
        </p:txBody>
      </p:sp>
      <p:pic>
        <p:nvPicPr>
          <p:cNvPr id="6" name="Picture Placeholder 5" descr="Paper people pyramid">
            <a:extLst>
              <a:ext uri="{FF2B5EF4-FFF2-40B4-BE49-F238E27FC236}">
                <a16:creationId xmlns:a16="http://schemas.microsoft.com/office/drawing/2014/main" id="{18A59F94-B360-EB4D-C7DD-0D044EA7E84F}"/>
              </a:ext>
            </a:extLst>
          </p:cNvPr>
          <p:cNvPicPr>
            <a:picLocks noGrp="1" noChangeAspect="1"/>
          </p:cNvPicPr>
          <p:nvPr>
            <p:ph sz="half" idx="13"/>
          </p:nvPr>
        </p:nvPicPr>
        <p:blipFill>
          <a:blip r:embed="rId3"/>
          <a:stretch>
            <a:fillRect/>
          </a:stretch>
        </p:blipFill>
        <p:spPr>
          <a:xfrm>
            <a:off x="6258174" y="2072643"/>
            <a:ext cx="5018617" cy="3763963"/>
          </a:xfrm>
          <a:noFill/>
        </p:spPr>
      </p:pic>
    </p:spTree>
    <p:extLst>
      <p:ext uri="{BB962C8B-B14F-4D97-AF65-F5344CB8AC3E}">
        <p14:creationId xmlns:p14="http://schemas.microsoft.com/office/powerpoint/2010/main" val="267997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hoes on stairs">
            <a:extLst>
              <a:ext uri="{FF2B5EF4-FFF2-40B4-BE49-F238E27FC236}">
                <a16:creationId xmlns:a16="http://schemas.microsoft.com/office/drawing/2014/main" id="{7A52C452-7A67-992A-BB20-31A869E9DA51}"/>
              </a:ext>
            </a:extLst>
          </p:cNvPr>
          <p:cNvPicPr>
            <a:picLocks noGrp="1" noChangeAspect="1"/>
          </p:cNvPicPr>
          <p:nvPr>
            <p:ph type="pic" sz="quarter" idx="13"/>
          </p:nvPr>
        </p:nvPicPr>
        <p:blipFill>
          <a:blip r:embed="rId3"/>
          <a:srcRect l="14934" r="14934"/>
          <a:stretch>
            <a:fillRect/>
          </a:stretch>
        </p:blipFill>
        <p:spPr>
          <a:xfrm>
            <a:off x="0" y="0"/>
            <a:ext cx="7185025" cy="6858000"/>
          </a:xfrm>
        </p:spPr>
      </p:pic>
      <p:sp>
        <p:nvSpPr>
          <p:cNvPr id="3" name="Content Placeholder 2">
            <a:extLst>
              <a:ext uri="{FF2B5EF4-FFF2-40B4-BE49-F238E27FC236}">
                <a16:creationId xmlns:a16="http://schemas.microsoft.com/office/drawing/2014/main" id="{FAAD0E5C-0A21-8AAE-A644-FB203B664C7E}"/>
              </a:ext>
            </a:extLst>
          </p:cNvPr>
          <p:cNvSpPr>
            <a:spLocks noGrp="1"/>
          </p:cNvSpPr>
          <p:nvPr>
            <p:ph sz="half" idx="14"/>
          </p:nvPr>
        </p:nvSpPr>
        <p:spPr>
          <a:xfrm>
            <a:off x="7997253" y="1936375"/>
            <a:ext cx="3442447" cy="3765177"/>
          </a:xfrm>
        </p:spPr>
        <p:txBody>
          <a:bodyPr>
            <a:normAutofit/>
          </a:bodyPr>
          <a:lstStyle/>
          <a:p>
            <a:r>
              <a:rPr lang="en-US" sz="2200"/>
              <a:t>Identify one action you’ll take this week for your own well being</a:t>
            </a:r>
          </a:p>
          <a:p>
            <a:endParaRPr lang="en-US" sz="2200"/>
          </a:p>
          <a:p>
            <a:r>
              <a:rPr lang="en-US" sz="2200"/>
              <a:t>Reach out to one colleague and check in</a:t>
            </a:r>
          </a:p>
          <a:p>
            <a:endParaRPr lang="en-US" sz="2200"/>
          </a:p>
          <a:p>
            <a:r>
              <a:rPr lang="en-US" sz="2200"/>
              <a:t>Encourage open conversations on mental health</a:t>
            </a:r>
          </a:p>
        </p:txBody>
      </p:sp>
      <p:sp>
        <p:nvSpPr>
          <p:cNvPr id="2" name="Title 1">
            <a:extLst>
              <a:ext uri="{FF2B5EF4-FFF2-40B4-BE49-F238E27FC236}">
                <a16:creationId xmlns:a16="http://schemas.microsoft.com/office/drawing/2014/main" id="{C06F7514-737A-3390-B861-BFA215F91CB1}"/>
              </a:ext>
            </a:extLst>
          </p:cNvPr>
          <p:cNvSpPr>
            <a:spLocks noGrp="1"/>
          </p:cNvSpPr>
          <p:nvPr>
            <p:ph type="title"/>
          </p:nvPr>
        </p:nvSpPr>
        <p:spPr>
          <a:xfrm>
            <a:off x="7997252" y="398507"/>
            <a:ext cx="3442447" cy="1325563"/>
          </a:xfrm>
        </p:spPr>
        <p:txBody>
          <a:bodyPr anchor="ctr">
            <a:normAutofit/>
          </a:bodyPr>
          <a:lstStyle/>
          <a:p>
            <a:r>
              <a:rPr lang="en-US" dirty="0"/>
              <a:t>Take One Step</a:t>
            </a:r>
          </a:p>
        </p:txBody>
      </p:sp>
      <p:sp>
        <p:nvSpPr>
          <p:cNvPr id="4" name="Slide Number Placeholder 3">
            <a:extLst>
              <a:ext uri="{FF2B5EF4-FFF2-40B4-BE49-F238E27FC236}">
                <a16:creationId xmlns:a16="http://schemas.microsoft.com/office/drawing/2014/main" id="{3F98914A-C8B5-571D-8675-86303AAE72EB}"/>
              </a:ext>
            </a:extLst>
          </p:cNvPr>
          <p:cNvSpPr>
            <a:spLocks noGrp="1"/>
          </p:cNvSpPr>
          <p:nvPr>
            <p:ph type="sldNum" sz="quarter" idx="12"/>
          </p:nvPr>
        </p:nvSpPr>
        <p:spPr>
          <a:xfrm>
            <a:off x="7997252" y="6185181"/>
            <a:ext cx="501495" cy="365125"/>
          </a:xfrm>
        </p:spPr>
        <p:txBody>
          <a:bodyPr anchor="ctr">
            <a:normAutofit/>
          </a:bodyPr>
          <a:lstStyle/>
          <a:p>
            <a:pPr>
              <a:spcAft>
                <a:spcPts val="600"/>
              </a:spcAft>
            </a:pPr>
            <a:fld id="{FE64FAF0-67D6-8641-82FF-792E6360F5A5}" type="slidenum">
              <a:rPr lang="en-US" smtClean="0"/>
              <a:pPr>
                <a:spcAft>
                  <a:spcPts val="600"/>
                </a:spcAft>
              </a:pPr>
              <a:t>12</a:t>
            </a:fld>
            <a:endParaRPr lang="en-US"/>
          </a:p>
        </p:txBody>
      </p:sp>
    </p:spTree>
    <p:extLst>
      <p:ext uri="{BB962C8B-B14F-4D97-AF65-F5344CB8AC3E}">
        <p14:creationId xmlns:p14="http://schemas.microsoft.com/office/powerpoint/2010/main" val="229890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501FE-66F1-B635-9550-6DFFC6DE4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67E47-026E-6E53-F9FD-77517D92590F}"/>
              </a:ext>
            </a:extLst>
          </p:cNvPr>
          <p:cNvSpPr>
            <a:spLocks noGrp="1"/>
          </p:cNvSpPr>
          <p:nvPr>
            <p:ph type="title"/>
          </p:nvPr>
        </p:nvSpPr>
        <p:spPr>
          <a:xfrm>
            <a:off x="1648522" y="2788429"/>
            <a:ext cx="9497682" cy="1828799"/>
          </a:xfrm>
        </p:spPr>
        <p:txBody>
          <a:bodyPr>
            <a:normAutofit fontScale="90000"/>
          </a:bodyPr>
          <a:lstStyle/>
          <a:p>
            <a:r>
              <a:rPr lang="en-US" dirty="0"/>
              <a:t>We are trusted to keep others safe. That trust begins when we care for ourselves — and each other.</a:t>
            </a:r>
          </a:p>
        </p:txBody>
      </p:sp>
    </p:spTree>
    <p:extLst>
      <p:ext uri="{BB962C8B-B14F-4D97-AF65-F5344CB8AC3E}">
        <p14:creationId xmlns:p14="http://schemas.microsoft.com/office/powerpoint/2010/main" val="350437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7027-6FCB-21D4-D723-1D882106C89E}"/>
              </a:ext>
            </a:extLst>
          </p:cNvPr>
          <p:cNvSpPr>
            <a:spLocks noGrp="1"/>
          </p:cNvSpPr>
          <p:nvPr>
            <p:ph type="title"/>
          </p:nvPr>
        </p:nvSpPr>
        <p:spPr/>
        <p:txBody>
          <a:bodyPr/>
          <a:lstStyle/>
          <a:p>
            <a:r>
              <a:rPr lang="en-US">
                <a:latin typeface="Arial"/>
                <a:cs typeface="Arial"/>
              </a:rPr>
              <a:t>Reminders</a:t>
            </a:r>
            <a:endParaRPr lang="en-US"/>
          </a:p>
        </p:txBody>
      </p:sp>
      <p:sp>
        <p:nvSpPr>
          <p:cNvPr id="3" name="Content Placeholder 2">
            <a:extLst>
              <a:ext uri="{FF2B5EF4-FFF2-40B4-BE49-F238E27FC236}">
                <a16:creationId xmlns:a16="http://schemas.microsoft.com/office/drawing/2014/main" id="{F12DB8A5-A8A5-E569-8E6F-6C9F722938DD}"/>
              </a:ext>
            </a:extLst>
          </p:cNvPr>
          <p:cNvSpPr>
            <a:spLocks noGrp="1"/>
          </p:cNvSpPr>
          <p:nvPr>
            <p:ph idx="1"/>
          </p:nvPr>
        </p:nvSpPr>
        <p:spPr/>
        <p:txBody>
          <a:bodyPr vert="horz" lIns="91440" tIns="45720" rIns="91440" bIns="45720" rtlCol="0" anchor="t">
            <a:normAutofit/>
          </a:bodyPr>
          <a:lstStyle/>
          <a:p>
            <a:r>
              <a:rPr lang="en-US" dirty="0">
                <a:latin typeface="Arial"/>
                <a:cs typeface="Arial"/>
              </a:rPr>
              <a:t>Our next meeting is DATE</a:t>
            </a:r>
          </a:p>
          <a:p>
            <a:pPr lvl="1">
              <a:buFont typeface="Courier New" pitchFamily="2" charset="2"/>
              <a:buChar char="o"/>
            </a:pPr>
            <a:r>
              <a:rPr lang="en-US" dirty="0">
                <a:latin typeface="Arial"/>
                <a:cs typeface="Arial"/>
              </a:rPr>
              <a:t>Calendar will be sent DATE</a:t>
            </a:r>
          </a:p>
          <a:p>
            <a:r>
              <a:rPr lang="en-US" dirty="0">
                <a:latin typeface="Arial"/>
                <a:cs typeface="Arial"/>
              </a:rPr>
              <a:t>Communication is a two-way street</a:t>
            </a:r>
          </a:p>
          <a:p>
            <a:r>
              <a:rPr lang="en-US" dirty="0">
                <a:latin typeface="Arial"/>
                <a:cs typeface="Arial"/>
              </a:rPr>
              <a:t>Advisory Group Webpage</a:t>
            </a:r>
          </a:p>
          <a:p>
            <a:r>
              <a:rPr lang="en-US" dirty="0">
                <a:latin typeface="Arial"/>
                <a:cs typeface="Arial"/>
              </a:rPr>
              <a:t>Reach out to Operations Committee or Governance staff at </a:t>
            </a:r>
            <a:r>
              <a:rPr lang="en-US" dirty="0">
                <a:latin typeface="Arial"/>
                <a:cs typeface="Arial"/>
                <a:hlinkClick r:id="rId3"/>
              </a:rPr>
              <a:t>governance@assp.org</a:t>
            </a:r>
            <a:r>
              <a:rPr lang="en-US" dirty="0">
                <a:latin typeface="Arial"/>
                <a:cs typeface="Arial"/>
              </a:rPr>
              <a:t> </a:t>
            </a:r>
            <a:endParaRPr lang="en-US" dirty="0"/>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41084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EB71C-033B-AF8D-7B03-25E21CBAE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988EF-CA38-309D-79A0-1A04788FDCEB}"/>
              </a:ext>
            </a:extLst>
          </p:cNvPr>
          <p:cNvSpPr>
            <a:spLocks noGrp="1"/>
          </p:cNvSpPr>
          <p:nvPr>
            <p:ph type="title"/>
          </p:nvPr>
        </p:nvSpPr>
        <p:spPr>
          <a:xfrm>
            <a:off x="1648522" y="2788429"/>
            <a:ext cx="9497682" cy="1828799"/>
          </a:xfrm>
        </p:spPr>
        <p:txBody>
          <a:bodyPr>
            <a:normAutofit/>
          </a:bodyPr>
          <a:lstStyle/>
          <a:p>
            <a:r>
              <a:rPr lang="en-US" b="0" i="1">
                <a:latin typeface="Arial"/>
                <a:cs typeface="Arial"/>
              </a:rPr>
              <a:t>THANK YOU</a:t>
            </a:r>
            <a:endParaRPr lang="en-US" b="0"/>
          </a:p>
        </p:txBody>
      </p:sp>
    </p:spTree>
    <p:extLst>
      <p:ext uri="{BB962C8B-B14F-4D97-AF65-F5344CB8AC3E}">
        <p14:creationId xmlns:p14="http://schemas.microsoft.com/office/powerpoint/2010/main" val="56735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01A9-4E1B-F07D-DFB4-A20FA9F0351E}"/>
              </a:ext>
            </a:extLst>
          </p:cNvPr>
          <p:cNvSpPr>
            <a:spLocks noGrp="1"/>
          </p:cNvSpPr>
          <p:nvPr>
            <p:ph type="title"/>
          </p:nvPr>
        </p:nvSpPr>
        <p:spPr/>
        <p:txBody>
          <a:bodyPr/>
          <a:lstStyle/>
          <a:p>
            <a:r>
              <a:rPr lang="en-US">
                <a:latin typeface="Arial"/>
                <a:cs typeface="Arial"/>
              </a:rPr>
              <a:t>Agenda</a:t>
            </a:r>
            <a:endParaRPr lang="en-US"/>
          </a:p>
        </p:txBody>
      </p:sp>
      <p:sp>
        <p:nvSpPr>
          <p:cNvPr id="3" name="Content Placeholder 2">
            <a:extLst>
              <a:ext uri="{FF2B5EF4-FFF2-40B4-BE49-F238E27FC236}">
                <a16:creationId xmlns:a16="http://schemas.microsoft.com/office/drawing/2014/main" id="{C322DACF-09B3-F6C0-5480-279485C2003E}"/>
              </a:ext>
            </a:extLst>
          </p:cNvPr>
          <p:cNvSpPr>
            <a:spLocks noGrp="1"/>
          </p:cNvSpPr>
          <p:nvPr>
            <p:ph idx="1"/>
          </p:nvPr>
        </p:nvSpPr>
        <p:spPr/>
        <p:txBody>
          <a:bodyPr vert="horz" lIns="91440" tIns="45720" rIns="91440" bIns="45720" rtlCol="0" anchor="t">
            <a:normAutofit/>
          </a:bodyPr>
          <a:lstStyle/>
          <a:p>
            <a:r>
              <a:rPr lang="en-US" dirty="0">
                <a:latin typeface="Arial"/>
                <a:cs typeface="Arial"/>
              </a:rPr>
              <a:t>Welcome</a:t>
            </a:r>
          </a:p>
          <a:p>
            <a:r>
              <a:rPr lang="en-US" dirty="0">
                <a:latin typeface="Arial"/>
                <a:cs typeface="Arial"/>
              </a:rPr>
              <a:t>Mental Health for Safety Professionals</a:t>
            </a:r>
            <a:endParaRPr lang="en-US" dirty="0"/>
          </a:p>
          <a:p>
            <a:r>
              <a:rPr lang="en-US" dirty="0">
                <a:latin typeface="Arial"/>
                <a:cs typeface="Arial"/>
              </a:rPr>
              <a:t>Breakout Discussions</a:t>
            </a:r>
          </a:p>
          <a:p>
            <a:r>
              <a:rPr lang="en-US" dirty="0">
                <a:latin typeface="Arial"/>
                <a:cs typeface="Arial"/>
              </a:rPr>
              <a:t>Report Out</a:t>
            </a:r>
          </a:p>
          <a:p>
            <a:r>
              <a:rPr lang="en-US" dirty="0">
                <a:latin typeface="Arial"/>
                <a:cs typeface="Arial"/>
              </a:rPr>
              <a:t>Reminders</a:t>
            </a:r>
            <a:endParaRPr lang="en-US" dirty="0"/>
          </a:p>
          <a:p>
            <a:endParaRPr lang="en-US" dirty="0"/>
          </a:p>
        </p:txBody>
      </p:sp>
      <p:sp>
        <p:nvSpPr>
          <p:cNvPr id="4" name="Slide Number Placeholder 3">
            <a:extLst>
              <a:ext uri="{FF2B5EF4-FFF2-40B4-BE49-F238E27FC236}">
                <a16:creationId xmlns:a16="http://schemas.microsoft.com/office/drawing/2014/main" id="{A73F0E91-F2FF-91F3-FF1E-00A0D9EA89B6}"/>
              </a:ext>
            </a:extLst>
          </p:cNvPr>
          <p:cNvSpPr>
            <a:spLocks noGrp="1"/>
          </p:cNvSpPr>
          <p:nvPr>
            <p:ph type="sldNum" sz="quarter" idx="12"/>
          </p:nvPr>
        </p:nvSpPr>
        <p:spPr/>
        <p:txBody>
          <a:bodyPr/>
          <a:lstStyle/>
          <a:p>
            <a:fld id="{FE64FAF0-67D6-8641-82FF-792E6360F5A5}" type="slidenum">
              <a:rPr lang="en-US" smtClean="0"/>
              <a:pPr/>
              <a:t>2</a:t>
            </a:fld>
            <a:endParaRPr lang="en-US"/>
          </a:p>
        </p:txBody>
      </p:sp>
    </p:spTree>
    <p:extLst>
      <p:ext uri="{BB962C8B-B14F-4D97-AF65-F5344CB8AC3E}">
        <p14:creationId xmlns:p14="http://schemas.microsoft.com/office/powerpoint/2010/main" val="200426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9D6C-4590-3C89-494F-D96CA5B81EB5}"/>
              </a:ext>
            </a:extLst>
          </p:cNvPr>
          <p:cNvSpPr>
            <a:spLocks noGrp="1"/>
          </p:cNvSpPr>
          <p:nvPr>
            <p:ph type="title"/>
          </p:nvPr>
        </p:nvSpPr>
        <p:spPr/>
        <p:txBody>
          <a:bodyPr/>
          <a:lstStyle/>
          <a:p>
            <a:r>
              <a:rPr lang="en-US" dirty="0"/>
              <a:t>Let’s Start with a Laugh</a:t>
            </a:r>
          </a:p>
        </p:txBody>
      </p:sp>
      <p:sp>
        <p:nvSpPr>
          <p:cNvPr id="4" name="Slide Number Placeholder 3">
            <a:extLst>
              <a:ext uri="{FF2B5EF4-FFF2-40B4-BE49-F238E27FC236}">
                <a16:creationId xmlns:a16="http://schemas.microsoft.com/office/drawing/2014/main" id="{C3FF5515-41D0-3EF0-273D-6970128A8FFD}"/>
              </a:ext>
            </a:extLst>
          </p:cNvPr>
          <p:cNvSpPr>
            <a:spLocks noGrp="1"/>
          </p:cNvSpPr>
          <p:nvPr>
            <p:ph type="sldNum" sz="quarter" idx="12"/>
          </p:nvPr>
        </p:nvSpPr>
        <p:spPr/>
        <p:txBody>
          <a:bodyPr/>
          <a:lstStyle/>
          <a:p>
            <a:fld id="{FE64FAF0-67D6-8641-82FF-792E6360F5A5}" type="slidenum">
              <a:rPr lang="en-US" smtClean="0"/>
              <a:pPr/>
              <a:t>3</a:t>
            </a:fld>
            <a:endParaRPr lang="en-US"/>
          </a:p>
        </p:txBody>
      </p:sp>
      <p:sp>
        <p:nvSpPr>
          <p:cNvPr id="6" name="Content Placeholder 5">
            <a:extLst>
              <a:ext uri="{FF2B5EF4-FFF2-40B4-BE49-F238E27FC236}">
                <a16:creationId xmlns:a16="http://schemas.microsoft.com/office/drawing/2014/main" id="{AB8CB7B8-40C5-FFE0-C5D9-56AF107FAD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2944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Engineers on site looking up">
            <a:extLst>
              <a:ext uri="{FF2B5EF4-FFF2-40B4-BE49-F238E27FC236}">
                <a16:creationId xmlns:a16="http://schemas.microsoft.com/office/drawing/2014/main" id="{3686968F-DB04-6C63-660D-B8037873429B}"/>
              </a:ext>
            </a:extLst>
          </p:cNvPr>
          <p:cNvPicPr>
            <a:picLocks noGrp="1" noChangeAspect="1"/>
          </p:cNvPicPr>
          <p:nvPr>
            <p:ph type="pic" sz="quarter" idx="13"/>
          </p:nvPr>
        </p:nvPicPr>
        <p:blipFill>
          <a:blip r:embed="rId3"/>
          <a:srcRect l="15913" r="14159" b="-1"/>
          <a:stretch>
            <a:fillRect/>
          </a:stretch>
        </p:blipFill>
        <p:spPr>
          <a:xfrm>
            <a:off x="20" y="10"/>
            <a:ext cx="7184398" cy="6857990"/>
          </a:xfrm>
          <a:noFill/>
        </p:spPr>
      </p:pic>
      <p:sp>
        <p:nvSpPr>
          <p:cNvPr id="3" name="Content Placeholder 2">
            <a:extLst>
              <a:ext uri="{FF2B5EF4-FFF2-40B4-BE49-F238E27FC236}">
                <a16:creationId xmlns:a16="http://schemas.microsoft.com/office/drawing/2014/main" id="{0BC15F55-5AF9-FCA9-9736-422B04A247DA}"/>
              </a:ext>
            </a:extLst>
          </p:cNvPr>
          <p:cNvSpPr>
            <a:spLocks noGrp="1"/>
          </p:cNvSpPr>
          <p:nvPr>
            <p:ph sz="half" idx="14"/>
          </p:nvPr>
        </p:nvSpPr>
        <p:spPr>
          <a:xfrm>
            <a:off x="7997253" y="1936375"/>
            <a:ext cx="3442447" cy="3765177"/>
          </a:xfrm>
        </p:spPr>
        <p:txBody>
          <a:bodyPr vert="horz" lIns="91440" tIns="45720" rIns="91440" bIns="45720" rtlCol="0">
            <a:normAutofit/>
          </a:bodyPr>
          <a:lstStyle/>
          <a:p>
            <a:r>
              <a:rPr lang="en-US" sz="1800"/>
              <a:t>Constant exposure to risk, trauma, responsibility</a:t>
            </a:r>
          </a:p>
          <a:p>
            <a:pPr marL="0" indent="0">
              <a:buNone/>
            </a:pPr>
            <a:endParaRPr lang="en-US" sz="1800"/>
          </a:p>
          <a:p>
            <a:r>
              <a:rPr lang="en-US" sz="1800"/>
              <a:t>Always expected to have the answers</a:t>
            </a:r>
          </a:p>
          <a:p>
            <a:pPr marL="0" indent="0">
              <a:buNone/>
            </a:pPr>
            <a:endParaRPr lang="en-US" sz="1800"/>
          </a:p>
          <a:p>
            <a:r>
              <a:rPr lang="en-US" sz="1800"/>
              <a:t>Little room for mistakes or vulnerability</a:t>
            </a:r>
          </a:p>
          <a:p>
            <a:pPr marL="0" indent="0">
              <a:buNone/>
            </a:pPr>
            <a:endParaRPr lang="en-US" sz="1800"/>
          </a:p>
          <a:p>
            <a:r>
              <a:rPr lang="en-US" sz="1800"/>
              <a:t>The unspoken rule “Stay strong for others”</a:t>
            </a:r>
          </a:p>
          <a:p>
            <a:endParaRPr lang="en-US" sz="1800"/>
          </a:p>
        </p:txBody>
      </p:sp>
      <p:sp>
        <p:nvSpPr>
          <p:cNvPr id="2" name="Title 1">
            <a:extLst>
              <a:ext uri="{FF2B5EF4-FFF2-40B4-BE49-F238E27FC236}">
                <a16:creationId xmlns:a16="http://schemas.microsoft.com/office/drawing/2014/main" id="{4277B4C4-5FE6-1C34-4D9C-69C8FAF7AFD2}"/>
              </a:ext>
            </a:extLst>
          </p:cNvPr>
          <p:cNvSpPr>
            <a:spLocks noGrp="1"/>
          </p:cNvSpPr>
          <p:nvPr>
            <p:ph type="title"/>
          </p:nvPr>
        </p:nvSpPr>
        <p:spPr>
          <a:xfrm>
            <a:off x="7997252" y="398507"/>
            <a:ext cx="3442447" cy="1325563"/>
          </a:xfrm>
        </p:spPr>
        <p:txBody>
          <a:bodyPr anchor="ctr">
            <a:normAutofit/>
          </a:bodyPr>
          <a:lstStyle/>
          <a:p>
            <a:r>
              <a:rPr lang="en-US" sz="3700"/>
              <a:t>We’re Always on Duty</a:t>
            </a:r>
          </a:p>
        </p:txBody>
      </p:sp>
      <p:sp>
        <p:nvSpPr>
          <p:cNvPr id="4" name="Slide Number Placeholder 3">
            <a:extLst>
              <a:ext uri="{FF2B5EF4-FFF2-40B4-BE49-F238E27FC236}">
                <a16:creationId xmlns:a16="http://schemas.microsoft.com/office/drawing/2014/main" id="{19AEA4CB-2299-7B61-9D1C-DBB7826967B6}"/>
              </a:ext>
            </a:extLst>
          </p:cNvPr>
          <p:cNvSpPr>
            <a:spLocks noGrp="1"/>
          </p:cNvSpPr>
          <p:nvPr>
            <p:ph type="sldNum" sz="quarter" idx="12"/>
          </p:nvPr>
        </p:nvSpPr>
        <p:spPr>
          <a:xfrm>
            <a:off x="7997252" y="6185181"/>
            <a:ext cx="501495" cy="365125"/>
          </a:xfrm>
        </p:spPr>
        <p:txBody>
          <a:bodyPr anchor="ctr">
            <a:normAutofit/>
          </a:bodyPr>
          <a:lstStyle/>
          <a:p>
            <a:pPr>
              <a:spcAft>
                <a:spcPts val="600"/>
              </a:spcAft>
            </a:pPr>
            <a:fld id="{FE64FAF0-67D6-8641-82FF-792E6360F5A5}" type="slidenum">
              <a:rPr lang="en-US" smtClean="0"/>
              <a:pPr>
                <a:spcAft>
                  <a:spcPts val="600"/>
                </a:spcAft>
              </a:pPr>
              <a:t>4</a:t>
            </a:fld>
            <a:endParaRPr lang="en-US"/>
          </a:p>
        </p:txBody>
      </p:sp>
    </p:spTree>
    <p:extLst>
      <p:ext uri="{BB962C8B-B14F-4D97-AF65-F5344CB8AC3E}">
        <p14:creationId xmlns:p14="http://schemas.microsoft.com/office/powerpoint/2010/main" val="59300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D1A8-C12C-29B7-A40D-26B76B54C0E6}"/>
              </a:ext>
            </a:extLst>
          </p:cNvPr>
          <p:cNvSpPr>
            <a:spLocks noGrp="1"/>
          </p:cNvSpPr>
          <p:nvPr>
            <p:ph type="title"/>
          </p:nvPr>
        </p:nvSpPr>
        <p:spPr/>
        <p:txBody>
          <a:bodyPr/>
          <a:lstStyle/>
          <a:p>
            <a:r>
              <a:rPr lang="en-US" dirty="0">
                <a:latin typeface="Arial"/>
                <a:cs typeface="Arial"/>
              </a:rPr>
              <a:t>Stress, Burnout and the Safety Profession</a:t>
            </a:r>
            <a:endParaRPr lang="en-US" dirty="0"/>
          </a:p>
        </p:txBody>
      </p:sp>
      <p:sp>
        <p:nvSpPr>
          <p:cNvPr id="3" name="Content Placeholder 2">
            <a:extLst>
              <a:ext uri="{FF2B5EF4-FFF2-40B4-BE49-F238E27FC236}">
                <a16:creationId xmlns:a16="http://schemas.microsoft.com/office/drawing/2014/main" id="{11080143-AE7B-E416-40D9-924184DEAD17}"/>
              </a:ext>
            </a:extLst>
          </p:cNvPr>
          <p:cNvSpPr>
            <a:spLocks noGrp="1"/>
          </p:cNvSpPr>
          <p:nvPr>
            <p:ph idx="1"/>
          </p:nvPr>
        </p:nvSpPr>
        <p:spPr/>
        <p:txBody>
          <a:bodyPr vert="horz" lIns="91440" tIns="45720" rIns="91440" bIns="45720" rtlCol="0" anchor="t">
            <a:normAutofit/>
          </a:bodyPr>
          <a:lstStyle/>
          <a:p>
            <a:r>
              <a:rPr lang="en-US" dirty="0">
                <a:latin typeface="Arial"/>
                <a:cs typeface="Arial"/>
              </a:rPr>
              <a:t>60% report burnout symptoms</a:t>
            </a:r>
            <a:endParaRPr lang="en-US" dirty="0"/>
          </a:p>
          <a:p>
            <a:endParaRPr lang="en-US" dirty="0">
              <a:latin typeface="Arial"/>
              <a:cs typeface="Arial"/>
            </a:endParaRPr>
          </a:p>
          <a:p>
            <a:r>
              <a:rPr lang="en-US" dirty="0">
                <a:latin typeface="Arial"/>
                <a:cs typeface="Arial"/>
              </a:rPr>
              <a:t>40% experience chronic stress</a:t>
            </a:r>
          </a:p>
          <a:p>
            <a:endParaRPr lang="en-US" dirty="0">
              <a:latin typeface="Arial"/>
              <a:cs typeface="Arial"/>
            </a:endParaRPr>
          </a:p>
          <a:p>
            <a:r>
              <a:rPr lang="en-US" dirty="0">
                <a:latin typeface="Arial"/>
                <a:cs typeface="Arial"/>
              </a:rPr>
              <a:t>Less than 20% have peer or mental health resources</a:t>
            </a:r>
          </a:p>
        </p:txBody>
      </p:sp>
      <p:sp>
        <p:nvSpPr>
          <p:cNvPr id="4" name="Slide Number Placeholder 3">
            <a:extLst>
              <a:ext uri="{FF2B5EF4-FFF2-40B4-BE49-F238E27FC236}">
                <a16:creationId xmlns:a16="http://schemas.microsoft.com/office/drawing/2014/main" id="{A20D2B70-DB59-4826-641A-3E7FE458F316}"/>
              </a:ext>
            </a:extLst>
          </p:cNvPr>
          <p:cNvSpPr>
            <a:spLocks noGrp="1"/>
          </p:cNvSpPr>
          <p:nvPr>
            <p:ph type="sldNum" sz="quarter" idx="12"/>
          </p:nvPr>
        </p:nvSpPr>
        <p:spPr/>
        <p:txBody>
          <a:bodyPr/>
          <a:lstStyle/>
          <a:p>
            <a:fld id="{FE64FAF0-67D6-8641-82FF-792E6360F5A5}" type="slidenum">
              <a:rPr lang="en-US" smtClean="0"/>
              <a:pPr/>
              <a:t>5</a:t>
            </a:fld>
            <a:endParaRPr lang="en-US"/>
          </a:p>
        </p:txBody>
      </p:sp>
    </p:spTree>
    <p:extLst>
      <p:ext uri="{BB962C8B-B14F-4D97-AF65-F5344CB8AC3E}">
        <p14:creationId xmlns:p14="http://schemas.microsoft.com/office/powerpoint/2010/main" val="418820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BAD5D-CEDC-D568-831E-B5C37A3B2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AB03F-996E-F91C-1734-5F2DBB5865E9}"/>
              </a:ext>
            </a:extLst>
          </p:cNvPr>
          <p:cNvSpPr>
            <a:spLocks noGrp="1"/>
          </p:cNvSpPr>
          <p:nvPr>
            <p:ph type="title"/>
          </p:nvPr>
        </p:nvSpPr>
        <p:spPr>
          <a:xfrm>
            <a:off x="838200" y="398507"/>
            <a:ext cx="10515600" cy="1325563"/>
          </a:xfrm>
        </p:spPr>
        <p:txBody>
          <a:bodyPr anchor="ctr">
            <a:normAutofit/>
          </a:bodyPr>
          <a:lstStyle/>
          <a:p>
            <a:r>
              <a:rPr lang="en-US"/>
              <a:t>Safety Starts with Us</a:t>
            </a:r>
            <a:endParaRPr lang="en-US" dirty="0"/>
          </a:p>
        </p:txBody>
      </p:sp>
      <p:sp>
        <p:nvSpPr>
          <p:cNvPr id="4" name="Slide Number Placeholder 3">
            <a:extLst>
              <a:ext uri="{FF2B5EF4-FFF2-40B4-BE49-F238E27FC236}">
                <a16:creationId xmlns:a16="http://schemas.microsoft.com/office/drawing/2014/main" id="{B0F8A0B9-830F-7D54-EA3C-CF2640655340}"/>
              </a:ext>
            </a:extLst>
          </p:cNvPr>
          <p:cNvSpPr>
            <a:spLocks noGrp="1"/>
          </p:cNvSpPr>
          <p:nvPr>
            <p:ph type="sldNum" sz="quarter" idx="12"/>
          </p:nvPr>
        </p:nvSpPr>
        <p:spPr>
          <a:xfrm>
            <a:off x="838200" y="6185181"/>
            <a:ext cx="2743200" cy="365125"/>
          </a:xfrm>
        </p:spPr>
        <p:txBody>
          <a:bodyPr anchor="ctr">
            <a:normAutofit/>
          </a:bodyPr>
          <a:lstStyle/>
          <a:p>
            <a:pPr>
              <a:spcAft>
                <a:spcPts val="600"/>
              </a:spcAft>
            </a:pPr>
            <a:fld id="{FE64FAF0-67D6-8641-82FF-792E6360F5A5}"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25B6B5DC-58E6-F8B0-BC95-717D8A19F6E2}"/>
              </a:ext>
            </a:extLst>
          </p:cNvPr>
          <p:cNvGraphicFramePr>
            <a:graphicFrameLocks noGrp="1"/>
          </p:cNvGraphicFramePr>
          <p:nvPr>
            <p:ph idx="1"/>
            <p:extLst>
              <p:ext uri="{D42A27DB-BD31-4B8C-83A1-F6EECF244321}">
                <p14:modId xmlns:p14="http://schemas.microsoft.com/office/powerpoint/2010/main" val="3013796060"/>
              </p:ext>
            </p:extLst>
          </p:nvPr>
        </p:nvGraphicFramePr>
        <p:xfrm>
          <a:off x="838200" y="2106970"/>
          <a:ext cx="10515600" cy="3716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851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072C-5144-F675-4702-778BAB7DB6E1}"/>
              </a:ext>
            </a:extLst>
          </p:cNvPr>
          <p:cNvSpPr>
            <a:spLocks noGrp="1"/>
          </p:cNvSpPr>
          <p:nvPr>
            <p:ph type="title"/>
          </p:nvPr>
        </p:nvSpPr>
        <p:spPr>
          <a:xfrm>
            <a:off x="838200" y="398507"/>
            <a:ext cx="10515600" cy="1325563"/>
          </a:xfrm>
        </p:spPr>
        <p:txBody>
          <a:bodyPr anchor="ctr">
            <a:normAutofit/>
          </a:bodyPr>
          <a:lstStyle/>
          <a:p>
            <a:r>
              <a:rPr lang="en-US" dirty="0"/>
              <a:t>Self-Care Isn’t Selfish</a:t>
            </a:r>
          </a:p>
        </p:txBody>
      </p:sp>
      <p:sp>
        <p:nvSpPr>
          <p:cNvPr id="4" name="Slide Number Placeholder 3">
            <a:extLst>
              <a:ext uri="{FF2B5EF4-FFF2-40B4-BE49-F238E27FC236}">
                <a16:creationId xmlns:a16="http://schemas.microsoft.com/office/drawing/2014/main" id="{99823BB1-A38A-1A21-46E0-469E3831612F}"/>
              </a:ext>
            </a:extLst>
          </p:cNvPr>
          <p:cNvSpPr>
            <a:spLocks noGrp="1"/>
          </p:cNvSpPr>
          <p:nvPr>
            <p:ph type="sldNum" sz="quarter" idx="12"/>
          </p:nvPr>
        </p:nvSpPr>
        <p:spPr>
          <a:xfrm>
            <a:off x="838200" y="6185181"/>
            <a:ext cx="2743200" cy="365125"/>
          </a:xfrm>
        </p:spPr>
        <p:txBody>
          <a:bodyPr anchor="ctr">
            <a:normAutofit/>
          </a:bodyPr>
          <a:lstStyle/>
          <a:p>
            <a:pPr>
              <a:spcAft>
                <a:spcPts val="600"/>
              </a:spcAft>
            </a:pPr>
            <a:fld id="{FE64FAF0-67D6-8641-82FF-792E6360F5A5}" type="slidenum">
              <a:rPr lang="en-US" smtClean="0"/>
              <a:pPr>
                <a:spcAft>
                  <a:spcPts val="600"/>
                </a:spcAft>
              </a:pPr>
              <a:t>7</a:t>
            </a:fld>
            <a:endParaRPr lang="en-US"/>
          </a:p>
        </p:txBody>
      </p:sp>
      <p:pic>
        <p:nvPicPr>
          <p:cNvPr id="6" name="Picture Placeholder 5" descr="A cartoon of a heart and brain holding hands&#10;&#10;AI-generated content may be incorrect.">
            <a:extLst>
              <a:ext uri="{FF2B5EF4-FFF2-40B4-BE49-F238E27FC236}">
                <a16:creationId xmlns:a16="http://schemas.microsoft.com/office/drawing/2014/main" id="{A2AD1EA8-DA1D-FEDE-B8BA-6804E15E72EF}"/>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838200" y="2258828"/>
            <a:ext cx="5181600" cy="3391592"/>
          </a:xfrm>
          <a:noFill/>
        </p:spPr>
      </p:pic>
      <p:sp>
        <p:nvSpPr>
          <p:cNvPr id="3" name="Content Placeholder 2">
            <a:extLst>
              <a:ext uri="{FF2B5EF4-FFF2-40B4-BE49-F238E27FC236}">
                <a16:creationId xmlns:a16="http://schemas.microsoft.com/office/drawing/2014/main" id="{98297C86-51A8-F44A-0A13-BFD759B1AB98}"/>
              </a:ext>
            </a:extLst>
          </p:cNvPr>
          <p:cNvSpPr>
            <a:spLocks noGrp="1"/>
          </p:cNvSpPr>
          <p:nvPr>
            <p:ph sz="half" idx="13"/>
          </p:nvPr>
        </p:nvSpPr>
        <p:spPr>
          <a:xfrm>
            <a:off x="6176683" y="2072643"/>
            <a:ext cx="5181600" cy="3763963"/>
          </a:xfrm>
        </p:spPr>
        <p:txBody>
          <a:bodyPr vert="horz" lIns="91440" tIns="45720" rIns="91440" bIns="45720" rtlCol="0">
            <a:normAutofit/>
          </a:bodyPr>
          <a:lstStyle/>
          <a:p>
            <a:r>
              <a:rPr lang="en-US" sz="2600"/>
              <a:t>Build recovery into your routine</a:t>
            </a:r>
          </a:p>
          <a:p>
            <a:endParaRPr lang="en-US" sz="2600"/>
          </a:p>
          <a:p>
            <a:r>
              <a:rPr lang="en-US" sz="2600"/>
              <a:t>Try micro-habits: gratitude, short walks, breathing breaks</a:t>
            </a:r>
          </a:p>
          <a:p>
            <a:endParaRPr lang="en-US" sz="2600"/>
          </a:p>
          <a:p>
            <a:r>
              <a:rPr lang="en-US" sz="2600"/>
              <a:t>Set boundaries – saying no can protect your mental health</a:t>
            </a:r>
          </a:p>
        </p:txBody>
      </p:sp>
    </p:spTree>
    <p:extLst>
      <p:ext uri="{BB962C8B-B14F-4D97-AF65-F5344CB8AC3E}">
        <p14:creationId xmlns:p14="http://schemas.microsoft.com/office/powerpoint/2010/main" val="58603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E6BC-24D7-9C4F-3F68-7678B261140E}"/>
              </a:ext>
            </a:extLst>
          </p:cNvPr>
          <p:cNvSpPr>
            <a:spLocks noGrp="1"/>
          </p:cNvSpPr>
          <p:nvPr>
            <p:ph type="title"/>
          </p:nvPr>
        </p:nvSpPr>
        <p:spPr/>
        <p:txBody>
          <a:bodyPr/>
          <a:lstStyle/>
          <a:p>
            <a:r>
              <a:rPr lang="en-US" dirty="0">
                <a:latin typeface="Arial"/>
                <a:cs typeface="Arial"/>
              </a:rPr>
              <a:t>We’re Stronger Together</a:t>
            </a:r>
            <a:endParaRPr lang="en-US" dirty="0"/>
          </a:p>
        </p:txBody>
      </p:sp>
      <p:sp>
        <p:nvSpPr>
          <p:cNvPr id="3" name="Content Placeholder 2">
            <a:extLst>
              <a:ext uri="{FF2B5EF4-FFF2-40B4-BE49-F238E27FC236}">
                <a16:creationId xmlns:a16="http://schemas.microsoft.com/office/drawing/2014/main" id="{90BA5983-57E0-2222-63EB-B9DF6E6671E4}"/>
              </a:ext>
            </a:extLst>
          </p:cNvPr>
          <p:cNvSpPr>
            <a:spLocks noGrp="1"/>
          </p:cNvSpPr>
          <p:nvPr>
            <p:ph idx="1"/>
          </p:nvPr>
        </p:nvSpPr>
        <p:spPr/>
        <p:txBody>
          <a:bodyPr vert="horz" lIns="91440" tIns="45720" rIns="91440" bIns="45720" rtlCol="0" anchor="t">
            <a:normAutofit/>
          </a:bodyPr>
          <a:lstStyle/>
          <a:p>
            <a:r>
              <a:rPr lang="en-US" dirty="0">
                <a:latin typeface="Arial"/>
                <a:cs typeface="Arial"/>
              </a:rPr>
              <a:t>Check in with peers: “How are you, really?”</a:t>
            </a:r>
          </a:p>
          <a:p>
            <a:endParaRPr lang="en-US" dirty="0"/>
          </a:p>
          <a:p>
            <a:r>
              <a:rPr lang="en-US" dirty="0">
                <a:latin typeface="Arial"/>
                <a:cs typeface="Arial"/>
              </a:rPr>
              <a:t>Pair up for informal accountability</a:t>
            </a:r>
          </a:p>
          <a:p>
            <a:endParaRPr lang="en-US" dirty="0"/>
          </a:p>
          <a:p>
            <a:r>
              <a:rPr lang="en-US" dirty="0">
                <a:latin typeface="Arial"/>
                <a:cs typeface="Arial"/>
              </a:rPr>
              <a:t>Recognize fatigue as a valid safety risk</a:t>
            </a:r>
            <a:endParaRPr lang="en-US" dirty="0"/>
          </a:p>
        </p:txBody>
      </p:sp>
      <p:sp>
        <p:nvSpPr>
          <p:cNvPr id="4" name="Slide Number Placeholder 3">
            <a:extLst>
              <a:ext uri="{FF2B5EF4-FFF2-40B4-BE49-F238E27FC236}">
                <a16:creationId xmlns:a16="http://schemas.microsoft.com/office/drawing/2014/main" id="{F6CC07BA-11FC-AE2B-54DE-56DB0EADD9FE}"/>
              </a:ext>
            </a:extLst>
          </p:cNvPr>
          <p:cNvSpPr>
            <a:spLocks noGrp="1"/>
          </p:cNvSpPr>
          <p:nvPr>
            <p:ph type="sldNum" sz="quarter" idx="12"/>
          </p:nvPr>
        </p:nvSpPr>
        <p:spPr/>
        <p:txBody>
          <a:bodyPr/>
          <a:lstStyle/>
          <a:p>
            <a:fld id="{FE64FAF0-67D6-8641-82FF-792E6360F5A5}" type="slidenum">
              <a:rPr lang="en-US" smtClean="0"/>
              <a:pPr/>
              <a:t>8</a:t>
            </a:fld>
            <a:endParaRPr lang="en-US"/>
          </a:p>
        </p:txBody>
      </p:sp>
    </p:spTree>
    <p:extLst>
      <p:ext uri="{BB962C8B-B14F-4D97-AF65-F5344CB8AC3E}">
        <p14:creationId xmlns:p14="http://schemas.microsoft.com/office/powerpoint/2010/main" val="205441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7B8B-A213-68BA-8D7C-40B781497D8B}"/>
              </a:ext>
            </a:extLst>
          </p:cNvPr>
          <p:cNvSpPr>
            <a:spLocks noGrp="1"/>
          </p:cNvSpPr>
          <p:nvPr>
            <p:ph type="title"/>
          </p:nvPr>
        </p:nvSpPr>
        <p:spPr/>
        <p:txBody>
          <a:bodyPr/>
          <a:lstStyle/>
          <a:p>
            <a:r>
              <a:rPr lang="en-US" dirty="0">
                <a:latin typeface="Arial"/>
                <a:cs typeface="Arial"/>
              </a:rPr>
              <a:t>From Programs to Culture</a:t>
            </a:r>
            <a:endParaRPr lang="en-US" dirty="0"/>
          </a:p>
        </p:txBody>
      </p:sp>
      <p:sp>
        <p:nvSpPr>
          <p:cNvPr id="3" name="Content Placeholder 2">
            <a:extLst>
              <a:ext uri="{FF2B5EF4-FFF2-40B4-BE49-F238E27FC236}">
                <a16:creationId xmlns:a16="http://schemas.microsoft.com/office/drawing/2014/main" id="{F2802466-5179-31F7-BB63-3EC8309EB383}"/>
              </a:ext>
            </a:extLst>
          </p:cNvPr>
          <p:cNvSpPr>
            <a:spLocks noGrp="1"/>
          </p:cNvSpPr>
          <p:nvPr>
            <p:ph idx="1"/>
          </p:nvPr>
        </p:nvSpPr>
        <p:spPr/>
        <p:txBody>
          <a:bodyPr vert="horz" lIns="91440" tIns="45720" rIns="91440" bIns="45720" rtlCol="0" anchor="t">
            <a:normAutofit/>
          </a:bodyPr>
          <a:lstStyle/>
          <a:p>
            <a:r>
              <a:rPr lang="en-US" dirty="0">
                <a:latin typeface="Arial"/>
                <a:cs typeface="Arial"/>
              </a:rPr>
              <a:t>Make mental health part of your safety culture</a:t>
            </a:r>
          </a:p>
          <a:p>
            <a:endParaRPr lang="en-US" dirty="0"/>
          </a:p>
          <a:p>
            <a:r>
              <a:rPr lang="en-US" dirty="0">
                <a:latin typeface="Arial"/>
                <a:cs typeface="Arial"/>
              </a:rPr>
              <a:t>Encourage leaders to model healthy behaviors</a:t>
            </a:r>
          </a:p>
          <a:p>
            <a:endParaRPr lang="en-US" dirty="0"/>
          </a:p>
          <a:p>
            <a:r>
              <a:rPr lang="en-US" dirty="0">
                <a:latin typeface="Arial"/>
                <a:cs typeface="Arial"/>
              </a:rPr>
              <a:t>Integrate psychological safety into performance metrics</a:t>
            </a:r>
            <a:endParaRPr lang="en-US" dirty="0"/>
          </a:p>
        </p:txBody>
      </p:sp>
      <p:sp>
        <p:nvSpPr>
          <p:cNvPr id="4" name="Slide Number Placeholder 3">
            <a:extLst>
              <a:ext uri="{FF2B5EF4-FFF2-40B4-BE49-F238E27FC236}">
                <a16:creationId xmlns:a16="http://schemas.microsoft.com/office/drawing/2014/main" id="{C5453EEC-56BA-0A74-1C1E-8AAD76482907}"/>
              </a:ext>
            </a:extLst>
          </p:cNvPr>
          <p:cNvSpPr>
            <a:spLocks noGrp="1"/>
          </p:cNvSpPr>
          <p:nvPr>
            <p:ph type="sldNum" sz="quarter" idx="12"/>
          </p:nvPr>
        </p:nvSpPr>
        <p:spPr/>
        <p:txBody>
          <a:bodyPr/>
          <a:lstStyle/>
          <a:p>
            <a:fld id="{FE64FAF0-67D6-8641-82FF-792E6360F5A5}" type="slidenum">
              <a:rPr lang="en-US" smtClean="0"/>
              <a:pPr/>
              <a:t>9</a:t>
            </a:fld>
            <a:endParaRPr lang="en-US"/>
          </a:p>
        </p:txBody>
      </p:sp>
    </p:spTree>
    <p:extLst>
      <p:ext uri="{BB962C8B-B14F-4D97-AF65-F5344CB8AC3E}">
        <p14:creationId xmlns:p14="http://schemas.microsoft.com/office/powerpoint/2010/main" val="1370256762"/>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000000"/>
      </a:dk2>
      <a:lt2>
        <a:srgbClr val="FFFFFF"/>
      </a:lt2>
      <a:accent1>
        <a:srgbClr val="FFCB05"/>
      </a:accent1>
      <a:accent2>
        <a:srgbClr val="006536"/>
      </a:accent2>
      <a:accent3>
        <a:srgbClr val="40998C"/>
      </a:accent3>
      <a:accent4>
        <a:srgbClr val="0071B9"/>
      </a:accent4>
      <a:accent5>
        <a:srgbClr val="694573"/>
      </a:accent5>
      <a:accent6>
        <a:srgbClr val="7E7F83"/>
      </a:accent6>
      <a:hlink>
        <a:srgbClr val="2998E3"/>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1">
      <a:dk1>
        <a:srgbClr val="000000"/>
      </a:dk1>
      <a:lt1>
        <a:srgbClr val="FFFFFF"/>
      </a:lt1>
      <a:dk2>
        <a:srgbClr val="000000"/>
      </a:dk2>
      <a:lt2>
        <a:srgbClr val="FFFFFF"/>
      </a:lt2>
      <a:accent1>
        <a:srgbClr val="FFCB05"/>
      </a:accent1>
      <a:accent2>
        <a:srgbClr val="006536"/>
      </a:accent2>
      <a:accent3>
        <a:srgbClr val="40998C"/>
      </a:accent3>
      <a:accent4>
        <a:srgbClr val="0071B9"/>
      </a:accent4>
      <a:accent5>
        <a:srgbClr val="694573"/>
      </a:accent5>
      <a:accent6>
        <a:srgbClr val="7E7F8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TotalTime>
  <Words>860</Words>
  <Application>Microsoft Office PowerPoint</Application>
  <PresentationFormat>Widescreen</PresentationFormat>
  <Paragraphs>131</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Courier New</vt:lpstr>
      <vt:lpstr>Myriad Pro</vt:lpstr>
      <vt:lpstr>Wingdings</vt:lpstr>
      <vt:lpstr>Custom Design</vt:lpstr>
      <vt:lpstr>1_Custom Design</vt:lpstr>
      <vt:lpstr>We Take Care of Everyone — Who’s Taking Care of Us? Mental Health for Safety Professionals</vt:lpstr>
      <vt:lpstr>Agenda</vt:lpstr>
      <vt:lpstr>Let’s Start with a Laugh</vt:lpstr>
      <vt:lpstr>We’re Always on Duty</vt:lpstr>
      <vt:lpstr>Stress, Burnout and the Safety Profession</vt:lpstr>
      <vt:lpstr>Safety Starts with Us</vt:lpstr>
      <vt:lpstr>Self-Care Isn’t Selfish</vt:lpstr>
      <vt:lpstr>We’re Stronger Together</vt:lpstr>
      <vt:lpstr>From Programs to Culture</vt:lpstr>
      <vt:lpstr>Breakout Discussion</vt:lpstr>
      <vt:lpstr>Supporting Each Other</vt:lpstr>
      <vt:lpstr>Take One Step</vt:lpstr>
      <vt:lpstr>We are trusted to keep others safe. That trust begins when we care for ourselves — and each other.</vt:lpstr>
      <vt:lpstr>Reminders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Dallas Tomlin</cp:lastModifiedBy>
  <cp:revision>28</cp:revision>
  <cp:lastPrinted>2020-02-04T21:45:52Z</cp:lastPrinted>
  <dcterms:created xsi:type="dcterms:W3CDTF">2018-07-30T18:22:11Z</dcterms:created>
  <dcterms:modified xsi:type="dcterms:W3CDTF">2025-11-03T20:42:23Z</dcterms:modified>
</cp:coreProperties>
</file>