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99" r:id="rId3"/>
    <p:sldId id="258" r:id="rId4"/>
    <p:sldId id="259" r:id="rId5"/>
    <p:sldId id="260" r:id="rId6"/>
    <p:sldId id="261" r:id="rId7"/>
    <p:sldId id="262" r:id="rId8"/>
    <p:sldId id="263" r:id="rId9"/>
    <p:sldId id="264" r:id="rId10"/>
    <p:sldId id="266" r:id="rId11"/>
    <p:sldId id="267" r:id="rId12"/>
    <p:sldId id="268" r:id="rId13"/>
    <p:sldId id="270" r:id="rId14"/>
    <p:sldId id="272" r:id="rId15"/>
    <p:sldId id="273" r:id="rId16"/>
    <p:sldId id="274" r:id="rId17"/>
    <p:sldId id="275" r:id="rId18"/>
    <p:sldId id="276" r:id="rId19"/>
    <p:sldId id="277" r:id="rId20"/>
    <p:sldId id="278" r:id="rId21"/>
    <p:sldId id="279" r:id="rId22"/>
    <p:sldId id="280" r:id="rId23"/>
    <p:sldId id="282" r:id="rId24"/>
    <p:sldId id="283" r:id="rId25"/>
    <p:sldId id="28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0945" autoAdjust="0"/>
  </p:normalViewPr>
  <p:slideViewPr>
    <p:cSldViewPr snapToGrid="0">
      <p:cViewPr varScale="1">
        <p:scale>
          <a:sx n="69" d="100"/>
          <a:sy n="69" d="100"/>
        </p:scale>
        <p:origin x="780" y="60"/>
      </p:cViewPr>
      <p:guideLst/>
    </p:cSldViewPr>
  </p:slideViewPr>
  <p:notesTextViewPr>
    <p:cViewPr>
      <p:scale>
        <a:sx n="1" d="1"/>
        <a:sy n="1" d="1"/>
      </p:scale>
      <p:origin x="0" y="0"/>
    </p:cViewPr>
  </p:notesTextViewPr>
  <p:sorterViewPr>
    <p:cViewPr>
      <p:scale>
        <a:sx n="100" d="100"/>
        <a:sy n="100" d="100"/>
      </p:scale>
      <p:origin x="0" y="-746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ata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_rels/data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_rels/drawing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30E6CCD0-F503-483D-ACDC-D4FF2D330767}" type="doc">
      <dgm:prSet loTypeId="urn:microsoft.com/office/officeart/2005/8/layout/target3" loCatId="relationship" qsTypeId="urn:microsoft.com/office/officeart/2005/8/quickstyle/simple1" qsCatId="simple" csTypeId="urn:microsoft.com/office/officeart/2005/8/colors/colorful2" csCatId="colorful" phldr="1"/>
      <dgm:spPr/>
      <dgm:t>
        <a:bodyPr/>
        <a:lstStyle/>
        <a:p>
          <a:endParaRPr lang="en-US"/>
        </a:p>
      </dgm:t>
    </dgm:pt>
    <dgm:pt modelId="{B78DDF69-1BB0-45FC-A7B4-3D9849CBA6CC}">
      <dgm:prSet custT="1"/>
      <dgm:spPr/>
      <dgm:t>
        <a:bodyPr/>
        <a:lstStyle/>
        <a:p>
          <a:r>
            <a:rPr lang="en-US" sz="2800" dirty="0"/>
            <a:t>Once a risk has been identified and described, it can then be analyzed</a:t>
          </a:r>
        </a:p>
      </dgm:t>
    </dgm:pt>
    <dgm:pt modelId="{FC4AF81F-583B-4A98-BBA0-7279E54FC271}" type="parTrans" cxnId="{93447E40-C29A-4A36-8448-16AAA7DD59B2}">
      <dgm:prSet/>
      <dgm:spPr/>
      <dgm:t>
        <a:bodyPr/>
        <a:lstStyle/>
        <a:p>
          <a:endParaRPr lang="en-US"/>
        </a:p>
      </dgm:t>
    </dgm:pt>
    <dgm:pt modelId="{26D2A472-EB81-4380-AB28-67B4C35DC17A}" type="sibTrans" cxnId="{93447E40-C29A-4A36-8448-16AAA7DD59B2}">
      <dgm:prSet/>
      <dgm:spPr/>
      <dgm:t>
        <a:bodyPr/>
        <a:lstStyle/>
        <a:p>
          <a:endParaRPr lang="en-US"/>
        </a:p>
      </dgm:t>
    </dgm:pt>
    <dgm:pt modelId="{B95C54F3-9B05-456C-A28F-461C49DDD634}">
      <dgm:prSet custT="1"/>
      <dgm:spPr/>
      <dgm:t>
        <a:bodyPr/>
        <a:lstStyle/>
        <a:p>
          <a:r>
            <a:rPr lang="en-US" sz="2800" dirty="0"/>
            <a:t>Risk analysis is considered the heart of risk assessment </a:t>
          </a:r>
        </a:p>
      </dgm:t>
    </dgm:pt>
    <dgm:pt modelId="{79863320-5523-430A-8A0D-C449FB3D6EC2}" type="parTrans" cxnId="{5FD8BF3B-1773-4B2A-8103-05C506A99EF5}">
      <dgm:prSet/>
      <dgm:spPr/>
      <dgm:t>
        <a:bodyPr/>
        <a:lstStyle/>
        <a:p>
          <a:endParaRPr lang="en-US"/>
        </a:p>
      </dgm:t>
    </dgm:pt>
    <dgm:pt modelId="{01A12E9B-8013-4871-9181-5A0334919A3D}" type="sibTrans" cxnId="{5FD8BF3B-1773-4B2A-8103-05C506A99EF5}">
      <dgm:prSet/>
      <dgm:spPr/>
      <dgm:t>
        <a:bodyPr/>
        <a:lstStyle/>
        <a:p>
          <a:endParaRPr lang="en-US"/>
        </a:p>
      </dgm:t>
    </dgm:pt>
    <dgm:pt modelId="{FB41368A-8961-471D-9C4F-797B6109DEE7}" type="pres">
      <dgm:prSet presAssocID="{30E6CCD0-F503-483D-ACDC-D4FF2D330767}" presName="Name0" presStyleCnt="0">
        <dgm:presLayoutVars>
          <dgm:chMax val="7"/>
          <dgm:dir/>
          <dgm:animLvl val="lvl"/>
          <dgm:resizeHandles val="exact"/>
        </dgm:presLayoutVars>
      </dgm:prSet>
      <dgm:spPr/>
    </dgm:pt>
    <dgm:pt modelId="{DD0C45A7-99F6-4EFA-BD65-CD07E59080BC}" type="pres">
      <dgm:prSet presAssocID="{B78DDF69-1BB0-45FC-A7B4-3D9849CBA6CC}" presName="circle1" presStyleLbl="node1" presStyleIdx="0" presStyleCnt="2"/>
      <dgm:spPr/>
    </dgm:pt>
    <dgm:pt modelId="{694015D0-E6E6-4E92-B4B7-E18EF4156CA7}" type="pres">
      <dgm:prSet presAssocID="{B78DDF69-1BB0-45FC-A7B4-3D9849CBA6CC}" presName="space" presStyleCnt="0"/>
      <dgm:spPr/>
    </dgm:pt>
    <dgm:pt modelId="{CE2452BB-B1C3-41E3-8D7C-220257023C50}" type="pres">
      <dgm:prSet presAssocID="{B78DDF69-1BB0-45FC-A7B4-3D9849CBA6CC}" presName="rect1" presStyleLbl="alignAcc1" presStyleIdx="0" presStyleCnt="2"/>
      <dgm:spPr/>
    </dgm:pt>
    <dgm:pt modelId="{DC9F15C2-3007-4C4B-9BFE-0E2219E45F4F}" type="pres">
      <dgm:prSet presAssocID="{B95C54F3-9B05-456C-A28F-461C49DDD634}" presName="vertSpace2" presStyleLbl="node1" presStyleIdx="0" presStyleCnt="2"/>
      <dgm:spPr/>
    </dgm:pt>
    <dgm:pt modelId="{636285FC-81E0-47FB-B055-6DF531A77609}" type="pres">
      <dgm:prSet presAssocID="{B95C54F3-9B05-456C-A28F-461C49DDD634}" presName="circle2" presStyleLbl="node1" presStyleIdx="1" presStyleCnt="2"/>
      <dgm:spPr/>
    </dgm:pt>
    <dgm:pt modelId="{51340349-FC4C-44B1-B1DB-CBF363FA62DE}" type="pres">
      <dgm:prSet presAssocID="{B95C54F3-9B05-456C-A28F-461C49DDD634}" presName="rect2" presStyleLbl="alignAcc1" presStyleIdx="1" presStyleCnt="2"/>
      <dgm:spPr/>
    </dgm:pt>
    <dgm:pt modelId="{C6B1430D-0322-484E-85F5-95565C31A8AD}" type="pres">
      <dgm:prSet presAssocID="{B78DDF69-1BB0-45FC-A7B4-3D9849CBA6CC}" presName="rect1ParTxNoCh" presStyleLbl="alignAcc1" presStyleIdx="1" presStyleCnt="2">
        <dgm:presLayoutVars>
          <dgm:chMax val="1"/>
          <dgm:bulletEnabled val="1"/>
        </dgm:presLayoutVars>
      </dgm:prSet>
      <dgm:spPr/>
    </dgm:pt>
    <dgm:pt modelId="{022B45DE-3ADF-49DE-8F0B-1B635575B3AE}" type="pres">
      <dgm:prSet presAssocID="{B95C54F3-9B05-456C-A28F-461C49DDD634}" presName="rect2ParTxNoCh" presStyleLbl="alignAcc1" presStyleIdx="1" presStyleCnt="2">
        <dgm:presLayoutVars>
          <dgm:chMax val="1"/>
          <dgm:bulletEnabled val="1"/>
        </dgm:presLayoutVars>
      </dgm:prSet>
      <dgm:spPr/>
    </dgm:pt>
  </dgm:ptLst>
  <dgm:cxnLst>
    <dgm:cxn modelId="{5FD8BF3B-1773-4B2A-8103-05C506A99EF5}" srcId="{30E6CCD0-F503-483D-ACDC-D4FF2D330767}" destId="{B95C54F3-9B05-456C-A28F-461C49DDD634}" srcOrd="1" destOrd="0" parTransId="{79863320-5523-430A-8A0D-C449FB3D6EC2}" sibTransId="{01A12E9B-8013-4871-9181-5A0334919A3D}"/>
    <dgm:cxn modelId="{93447E40-C29A-4A36-8448-16AAA7DD59B2}" srcId="{30E6CCD0-F503-483D-ACDC-D4FF2D330767}" destId="{B78DDF69-1BB0-45FC-A7B4-3D9849CBA6CC}" srcOrd="0" destOrd="0" parTransId="{FC4AF81F-583B-4A98-BBA0-7279E54FC271}" sibTransId="{26D2A472-EB81-4380-AB28-67B4C35DC17A}"/>
    <dgm:cxn modelId="{E97A0883-0CDA-46F4-AC24-83372E730F11}" type="presOf" srcId="{B95C54F3-9B05-456C-A28F-461C49DDD634}" destId="{51340349-FC4C-44B1-B1DB-CBF363FA62DE}" srcOrd="0" destOrd="0" presId="urn:microsoft.com/office/officeart/2005/8/layout/target3"/>
    <dgm:cxn modelId="{6012EE84-1ADB-4AA0-A598-C8F6B91001F9}" type="presOf" srcId="{B95C54F3-9B05-456C-A28F-461C49DDD634}" destId="{022B45DE-3ADF-49DE-8F0B-1B635575B3AE}" srcOrd="1" destOrd="0" presId="urn:microsoft.com/office/officeart/2005/8/layout/target3"/>
    <dgm:cxn modelId="{3285D08F-B98D-48DA-8A5D-B38077BB21AA}" type="presOf" srcId="{B78DDF69-1BB0-45FC-A7B4-3D9849CBA6CC}" destId="{CE2452BB-B1C3-41E3-8D7C-220257023C50}" srcOrd="0" destOrd="0" presId="urn:microsoft.com/office/officeart/2005/8/layout/target3"/>
    <dgm:cxn modelId="{01EA8994-1977-4062-81DB-0ABD0397702F}" type="presOf" srcId="{30E6CCD0-F503-483D-ACDC-D4FF2D330767}" destId="{FB41368A-8961-471D-9C4F-797B6109DEE7}" srcOrd="0" destOrd="0" presId="urn:microsoft.com/office/officeart/2005/8/layout/target3"/>
    <dgm:cxn modelId="{71EC07C0-2B84-4447-B538-642F6953FBA9}" type="presOf" srcId="{B78DDF69-1BB0-45FC-A7B4-3D9849CBA6CC}" destId="{C6B1430D-0322-484E-85F5-95565C31A8AD}" srcOrd="1" destOrd="0" presId="urn:microsoft.com/office/officeart/2005/8/layout/target3"/>
    <dgm:cxn modelId="{CE967800-454C-467F-838E-1FA8A5B58DC1}" type="presParOf" srcId="{FB41368A-8961-471D-9C4F-797B6109DEE7}" destId="{DD0C45A7-99F6-4EFA-BD65-CD07E59080BC}" srcOrd="0" destOrd="0" presId="urn:microsoft.com/office/officeart/2005/8/layout/target3"/>
    <dgm:cxn modelId="{0516BB64-4B7F-4D02-B1F2-0E5CD1F9213B}" type="presParOf" srcId="{FB41368A-8961-471D-9C4F-797B6109DEE7}" destId="{694015D0-E6E6-4E92-B4B7-E18EF4156CA7}" srcOrd="1" destOrd="0" presId="urn:microsoft.com/office/officeart/2005/8/layout/target3"/>
    <dgm:cxn modelId="{7F704C8B-1D62-4B6C-8752-9803CF539114}" type="presParOf" srcId="{FB41368A-8961-471D-9C4F-797B6109DEE7}" destId="{CE2452BB-B1C3-41E3-8D7C-220257023C50}" srcOrd="2" destOrd="0" presId="urn:microsoft.com/office/officeart/2005/8/layout/target3"/>
    <dgm:cxn modelId="{D48D9C3B-C8A7-4D5F-9D62-DACFD76FE61A}" type="presParOf" srcId="{FB41368A-8961-471D-9C4F-797B6109DEE7}" destId="{DC9F15C2-3007-4C4B-9BFE-0E2219E45F4F}" srcOrd="3" destOrd="0" presId="urn:microsoft.com/office/officeart/2005/8/layout/target3"/>
    <dgm:cxn modelId="{96428541-2FAB-4B15-999C-9053A5522523}" type="presParOf" srcId="{FB41368A-8961-471D-9C4F-797B6109DEE7}" destId="{636285FC-81E0-47FB-B055-6DF531A77609}" srcOrd="4" destOrd="0" presId="urn:microsoft.com/office/officeart/2005/8/layout/target3"/>
    <dgm:cxn modelId="{1410E707-CBB5-4F47-B112-8B53A2E5FE94}" type="presParOf" srcId="{FB41368A-8961-471D-9C4F-797B6109DEE7}" destId="{51340349-FC4C-44B1-B1DB-CBF363FA62DE}" srcOrd="5" destOrd="0" presId="urn:microsoft.com/office/officeart/2005/8/layout/target3"/>
    <dgm:cxn modelId="{4A66EBA8-42FE-4BE4-9D43-2C972B8226E8}" type="presParOf" srcId="{FB41368A-8961-471D-9C4F-797B6109DEE7}" destId="{C6B1430D-0322-484E-85F5-95565C31A8AD}" srcOrd="6" destOrd="0" presId="urn:microsoft.com/office/officeart/2005/8/layout/target3"/>
    <dgm:cxn modelId="{D56058AE-EB50-4A76-8632-358E1C29F6B8}" type="presParOf" srcId="{FB41368A-8961-471D-9C4F-797B6109DEE7}" destId="{022B45DE-3ADF-49DE-8F0B-1B635575B3AE}" srcOrd="7"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68A78E-D2CE-404E-B659-FDE77FD15266}" type="doc">
      <dgm:prSet loTypeId="urn:microsoft.com/office/officeart/2008/layout/PictureStrips" loCatId="list" qsTypeId="urn:microsoft.com/office/officeart/2005/8/quickstyle/simple1" qsCatId="simple" csTypeId="urn:microsoft.com/office/officeart/2005/8/colors/colorful5" csCatId="colorful" phldr="1"/>
      <dgm:spPr/>
      <dgm:t>
        <a:bodyPr/>
        <a:lstStyle/>
        <a:p>
          <a:endParaRPr lang="en-US"/>
        </a:p>
      </dgm:t>
    </dgm:pt>
    <dgm:pt modelId="{ECF087D3-C3A7-4E91-8D2D-7523793D9FB7}">
      <dgm:prSet/>
      <dgm:spPr/>
      <dgm:t>
        <a:bodyPr/>
        <a:lstStyle/>
        <a:p>
          <a:r>
            <a:rPr lang="en-US" dirty="0"/>
            <a:t>ISO Guide 73 - “process to comprehend the nature of risk and to determine the level of risk.” </a:t>
          </a:r>
        </a:p>
      </dgm:t>
    </dgm:pt>
    <dgm:pt modelId="{4F9D0673-82B9-4301-A084-C86EBFCB075B}" type="parTrans" cxnId="{FCCD3EDF-CF93-405A-8D19-70A6AD2E8D57}">
      <dgm:prSet/>
      <dgm:spPr/>
      <dgm:t>
        <a:bodyPr/>
        <a:lstStyle/>
        <a:p>
          <a:endParaRPr lang="en-US"/>
        </a:p>
      </dgm:t>
    </dgm:pt>
    <dgm:pt modelId="{1A752A16-DDB3-4896-BB21-66050424CC44}" type="sibTrans" cxnId="{FCCD3EDF-CF93-405A-8D19-70A6AD2E8D57}">
      <dgm:prSet/>
      <dgm:spPr/>
      <dgm:t>
        <a:bodyPr/>
        <a:lstStyle/>
        <a:p>
          <a:endParaRPr lang="en-US"/>
        </a:p>
      </dgm:t>
    </dgm:pt>
    <dgm:pt modelId="{243AB513-5E8F-4401-982D-7ACDA401647C}">
      <dgm:prSet/>
      <dgm:spPr/>
      <dgm:t>
        <a:bodyPr/>
        <a:lstStyle/>
        <a:p>
          <a:r>
            <a:rPr lang="en-US" dirty="0"/>
            <a:t>ANSI RA.1 - “process to characterize and understand the nature of risk and to define the level of risk”.</a:t>
          </a:r>
        </a:p>
      </dgm:t>
    </dgm:pt>
    <dgm:pt modelId="{A7C046A6-616D-482B-BA02-BE916E2C9219}" type="parTrans" cxnId="{5E590BEB-0D6D-402D-8A41-511CDA0D129F}">
      <dgm:prSet/>
      <dgm:spPr/>
      <dgm:t>
        <a:bodyPr/>
        <a:lstStyle/>
        <a:p>
          <a:endParaRPr lang="en-US"/>
        </a:p>
      </dgm:t>
    </dgm:pt>
    <dgm:pt modelId="{1E94FAA1-8B91-468C-A898-52982BDDDF7F}" type="sibTrans" cxnId="{5E590BEB-0D6D-402D-8A41-511CDA0D129F}">
      <dgm:prSet/>
      <dgm:spPr/>
      <dgm:t>
        <a:bodyPr/>
        <a:lstStyle/>
        <a:p>
          <a:endParaRPr lang="en-US"/>
        </a:p>
      </dgm:t>
    </dgm:pt>
    <dgm:pt modelId="{16CFAFCB-DB62-4C07-94B3-307D25A8273D}">
      <dgm:prSet/>
      <dgm:spPr/>
      <dgm:t>
        <a:bodyPr/>
        <a:lstStyle/>
        <a:p>
          <a:r>
            <a:rPr lang="en-US" dirty="0"/>
            <a:t>ANSI/ASSP Z590.3 - not considered a </a:t>
          </a:r>
          <a:r>
            <a:rPr lang="en-US" i="1" dirty="0"/>
            <a:t>risk analysis</a:t>
          </a:r>
          <a:r>
            <a:rPr lang="en-US" dirty="0"/>
            <a:t> until the ‘estimation of likelihood’ is complete. </a:t>
          </a:r>
        </a:p>
      </dgm:t>
    </dgm:pt>
    <dgm:pt modelId="{1D8354E9-3328-4164-B49A-DB02678338AC}" type="parTrans" cxnId="{B0DDA7C2-4B14-41AB-9824-4239ABC90CC2}">
      <dgm:prSet/>
      <dgm:spPr/>
      <dgm:t>
        <a:bodyPr/>
        <a:lstStyle/>
        <a:p>
          <a:endParaRPr lang="en-US"/>
        </a:p>
      </dgm:t>
    </dgm:pt>
    <dgm:pt modelId="{D2BD2775-4E51-474D-ABAA-D9F8065F792A}" type="sibTrans" cxnId="{B0DDA7C2-4B14-41AB-9824-4239ABC90CC2}">
      <dgm:prSet/>
      <dgm:spPr/>
      <dgm:t>
        <a:bodyPr/>
        <a:lstStyle/>
        <a:p>
          <a:endParaRPr lang="en-US"/>
        </a:p>
      </dgm:t>
    </dgm:pt>
    <dgm:pt modelId="{803C48D3-7072-4B65-9236-6433BE3D2BE4}" type="pres">
      <dgm:prSet presAssocID="{2B68A78E-D2CE-404E-B659-FDE77FD15266}" presName="Name0" presStyleCnt="0">
        <dgm:presLayoutVars>
          <dgm:dir/>
          <dgm:resizeHandles val="exact"/>
        </dgm:presLayoutVars>
      </dgm:prSet>
      <dgm:spPr/>
    </dgm:pt>
    <dgm:pt modelId="{1213EBCB-0191-44AE-A9BF-C6B7DF234EF6}" type="pres">
      <dgm:prSet presAssocID="{ECF087D3-C3A7-4E91-8D2D-7523793D9FB7}" presName="composite" presStyleCnt="0"/>
      <dgm:spPr/>
    </dgm:pt>
    <dgm:pt modelId="{721B8A24-0AC9-4711-806A-DFDA0E4C9FC6}" type="pres">
      <dgm:prSet presAssocID="{ECF087D3-C3A7-4E91-8D2D-7523793D9FB7}" presName="rect1" presStyleLbl="trAlignAcc1" presStyleIdx="0" presStyleCnt="3">
        <dgm:presLayoutVars>
          <dgm:bulletEnabled val="1"/>
        </dgm:presLayoutVars>
      </dgm:prSet>
      <dgm:spPr/>
    </dgm:pt>
    <dgm:pt modelId="{F3603117-A9A7-458D-A6B4-F73E79BE1DA7}" type="pres">
      <dgm:prSet presAssocID="{ECF087D3-C3A7-4E91-8D2D-7523793D9FB7}" presName="rect2" presStyleLbl="fgImgPlace1" presStyleIdx="0" presStyleCnt="3"/>
      <dgm:spPr>
        <a:blipFill rotWithShape="1">
          <a:blip xmlns:r="http://schemas.openxmlformats.org/officeDocument/2006/relationships" r:embed="rId1"/>
          <a:srcRect/>
          <a:stretch>
            <a:fillRect l="-8000" r="-8000"/>
          </a:stretch>
        </a:blipFill>
      </dgm:spPr>
    </dgm:pt>
    <dgm:pt modelId="{A290D91F-FAE0-4139-82D7-5A66F4D7E7CD}" type="pres">
      <dgm:prSet presAssocID="{1A752A16-DDB3-4896-BB21-66050424CC44}" presName="sibTrans" presStyleCnt="0"/>
      <dgm:spPr/>
    </dgm:pt>
    <dgm:pt modelId="{8AA317C9-892B-4000-A266-7E1827BF88E1}" type="pres">
      <dgm:prSet presAssocID="{243AB513-5E8F-4401-982D-7ACDA401647C}" presName="composite" presStyleCnt="0"/>
      <dgm:spPr/>
    </dgm:pt>
    <dgm:pt modelId="{FDDBD0CE-6760-4B98-A0EE-6E31D18B8A7D}" type="pres">
      <dgm:prSet presAssocID="{243AB513-5E8F-4401-982D-7ACDA401647C}" presName="rect1" presStyleLbl="trAlignAcc1" presStyleIdx="1" presStyleCnt="3">
        <dgm:presLayoutVars>
          <dgm:bulletEnabled val="1"/>
        </dgm:presLayoutVars>
      </dgm:prSet>
      <dgm:spPr/>
    </dgm:pt>
    <dgm:pt modelId="{A32C4644-DBCC-4CAF-8D07-605C76E43CFF}" type="pres">
      <dgm:prSet presAssocID="{243AB513-5E8F-4401-982D-7ACDA401647C}" presName="rect2" presStyleLbl="fgImgPlace1" presStyleIdx="1" presStyleCnt="3"/>
      <dgm:spPr>
        <a:blipFill rotWithShape="1">
          <a:blip xmlns:r="http://schemas.openxmlformats.org/officeDocument/2006/relationships" r:embed="rId2"/>
          <a:srcRect/>
          <a:stretch>
            <a:fillRect l="-8000" r="-8000"/>
          </a:stretch>
        </a:blipFill>
      </dgm:spPr>
    </dgm:pt>
    <dgm:pt modelId="{F274E7A8-39BB-425F-B0EC-927A144D6BCC}" type="pres">
      <dgm:prSet presAssocID="{1E94FAA1-8B91-468C-A898-52982BDDDF7F}" presName="sibTrans" presStyleCnt="0"/>
      <dgm:spPr/>
    </dgm:pt>
    <dgm:pt modelId="{FB5DA655-FF4D-43C5-B5C4-7A3D2867FF0F}" type="pres">
      <dgm:prSet presAssocID="{16CFAFCB-DB62-4C07-94B3-307D25A8273D}" presName="composite" presStyleCnt="0"/>
      <dgm:spPr/>
    </dgm:pt>
    <dgm:pt modelId="{6DFCD213-1916-47C4-B640-E659D3D369D0}" type="pres">
      <dgm:prSet presAssocID="{16CFAFCB-DB62-4C07-94B3-307D25A8273D}" presName="rect1" presStyleLbl="trAlignAcc1" presStyleIdx="2" presStyleCnt="3">
        <dgm:presLayoutVars>
          <dgm:bulletEnabled val="1"/>
        </dgm:presLayoutVars>
      </dgm:prSet>
      <dgm:spPr/>
    </dgm:pt>
    <dgm:pt modelId="{6001402B-6EA7-4AB4-B7E7-6AE4A6E5343A}" type="pres">
      <dgm:prSet presAssocID="{16CFAFCB-DB62-4C07-94B3-307D25A8273D}" presName="rect2" presStyleLbl="fgImgPlace1" presStyleIdx="2" presStyleCnt="3"/>
      <dgm:spPr>
        <a:blipFill rotWithShape="1">
          <a:blip xmlns:r="http://schemas.openxmlformats.org/officeDocument/2006/relationships" r:embed="rId3"/>
          <a:srcRect/>
          <a:stretch>
            <a:fillRect l="-8000" r="-8000"/>
          </a:stretch>
        </a:blipFill>
      </dgm:spPr>
    </dgm:pt>
  </dgm:ptLst>
  <dgm:cxnLst>
    <dgm:cxn modelId="{8F148D67-5B1D-449B-8AD3-B8EC633D5DB3}" type="presOf" srcId="{16CFAFCB-DB62-4C07-94B3-307D25A8273D}" destId="{6DFCD213-1916-47C4-B640-E659D3D369D0}" srcOrd="0" destOrd="0" presId="urn:microsoft.com/office/officeart/2008/layout/PictureStrips"/>
    <dgm:cxn modelId="{9A724358-F3E2-465A-B675-C51D99A6051D}" type="presOf" srcId="{243AB513-5E8F-4401-982D-7ACDA401647C}" destId="{FDDBD0CE-6760-4B98-A0EE-6E31D18B8A7D}" srcOrd="0" destOrd="0" presId="urn:microsoft.com/office/officeart/2008/layout/PictureStrips"/>
    <dgm:cxn modelId="{56CA167F-6850-4F4C-9C6D-50288CCB434F}" type="presOf" srcId="{2B68A78E-D2CE-404E-B659-FDE77FD15266}" destId="{803C48D3-7072-4B65-9236-6433BE3D2BE4}" srcOrd="0" destOrd="0" presId="urn:microsoft.com/office/officeart/2008/layout/PictureStrips"/>
    <dgm:cxn modelId="{B0DDA7C2-4B14-41AB-9824-4239ABC90CC2}" srcId="{2B68A78E-D2CE-404E-B659-FDE77FD15266}" destId="{16CFAFCB-DB62-4C07-94B3-307D25A8273D}" srcOrd="2" destOrd="0" parTransId="{1D8354E9-3328-4164-B49A-DB02678338AC}" sibTransId="{D2BD2775-4E51-474D-ABAA-D9F8065F792A}"/>
    <dgm:cxn modelId="{FCCD3EDF-CF93-405A-8D19-70A6AD2E8D57}" srcId="{2B68A78E-D2CE-404E-B659-FDE77FD15266}" destId="{ECF087D3-C3A7-4E91-8D2D-7523793D9FB7}" srcOrd="0" destOrd="0" parTransId="{4F9D0673-82B9-4301-A084-C86EBFCB075B}" sibTransId="{1A752A16-DDB3-4896-BB21-66050424CC44}"/>
    <dgm:cxn modelId="{5E590BEB-0D6D-402D-8A41-511CDA0D129F}" srcId="{2B68A78E-D2CE-404E-B659-FDE77FD15266}" destId="{243AB513-5E8F-4401-982D-7ACDA401647C}" srcOrd="1" destOrd="0" parTransId="{A7C046A6-616D-482B-BA02-BE916E2C9219}" sibTransId="{1E94FAA1-8B91-468C-A898-52982BDDDF7F}"/>
    <dgm:cxn modelId="{A52916F1-CBE7-457D-88B8-7FE310B2B214}" type="presOf" srcId="{ECF087D3-C3A7-4E91-8D2D-7523793D9FB7}" destId="{721B8A24-0AC9-4711-806A-DFDA0E4C9FC6}" srcOrd="0" destOrd="0" presId="urn:microsoft.com/office/officeart/2008/layout/PictureStrips"/>
    <dgm:cxn modelId="{F3C50B78-E019-41BD-8A9F-3581D55D8A52}" type="presParOf" srcId="{803C48D3-7072-4B65-9236-6433BE3D2BE4}" destId="{1213EBCB-0191-44AE-A9BF-C6B7DF234EF6}" srcOrd="0" destOrd="0" presId="urn:microsoft.com/office/officeart/2008/layout/PictureStrips"/>
    <dgm:cxn modelId="{616E097D-74C1-4BA2-A7FC-1637844AD1FB}" type="presParOf" srcId="{1213EBCB-0191-44AE-A9BF-C6B7DF234EF6}" destId="{721B8A24-0AC9-4711-806A-DFDA0E4C9FC6}" srcOrd="0" destOrd="0" presId="urn:microsoft.com/office/officeart/2008/layout/PictureStrips"/>
    <dgm:cxn modelId="{9C3A8DF8-D6D8-4DA3-8B1B-E88E268181A7}" type="presParOf" srcId="{1213EBCB-0191-44AE-A9BF-C6B7DF234EF6}" destId="{F3603117-A9A7-458D-A6B4-F73E79BE1DA7}" srcOrd="1" destOrd="0" presId="urn:microsoft.com/office/officeart/2008/layout/PictureStrips"/>
    <dgm:cxn modelId="{8B9477EE-7DBF-4E56-AC12-B41DC3D7D2B5}" type="presParOf" srcId="{803C48D3-7072-4B65-9236-6433BE3D2BE4}" destId="{A290D91F-FAE0-4139-82D7-5A66F4D7E7CD}" srcOrd="1" destOrd="0" presId="urn:microsoft.com/office/officeart/2008/layout/PictureStrips"/>
    <dgm:cxn modelId="{68D09170-9177-49CC-8FD2-00882F2DBD98}" type="presParOf" srcId="{803C48D3-7072-4B65-9236-6433BE3D2BE4}" destId="{8AA317C9-892B-4000-A266-7E1827BF88E1}" srcOrd="2" destOrd="0" presId="urn:microsoft.com/office/officeart/2008/layout/PictureStrips"/>
    <dgm:cxn modelId="{1EC7A489-1852-4D12-947F-EB041B9E0FB5}" type="presParOf" srcId="{8AA317C9-892B-4000-A266-7E1827BF88E1}" destId="{FDDBD0CE-6760-4B98-A0EE-6E31D18B8A7D}" srcOrd="0" destOrd="0" presId="urn:microsoft.com/office/officeart/2008/layout/PictureStrips"/>
    <dgm:cxn modelId="{09ED1C85-FF91-42B0-B7D2-4B105B974172}" type="presParOf" srcId="{8AA317C9-892B-4000-A266-7E1827BF88E1}" destId="{A32C4644-DBCC-4CAF-8D07-605C76E43CFF}" srcOrd="1" destOrd="0" presId="urn:microsoft.com/office/officeart/2008/layout/PictureStrips"/>
    <dgm:cxn modelId="{59B49D8F-743F-4E89-949E-6AD16317A207}" type="presParOf" srcId="{803C48D3-7072-4B65-9236-6433BE3D2BE4}" destId="{F274E7A8-39BB-425F-B0EC-927A144D6BCC}" srcOrd="3" destOrd="0" presId="urn:microsoft.com/office/officeart/2008/layout/PictureStrips"/>
    <dgm:cxn modelId="{05310773-4BBA-4E27-9703-EF86625CE4EA}" type="presParOf" srcId="{803C48D3-7072-4B65-9236-6433BE3D2BE4}" destId="{FB5DA655-FF4D-43C5-B5C4-7A3D2867FF0F}" srcOrd="4" destOrd="0" presId="urn:microsoft.com/office/officeart/2008/layout/PictureStrips"/>
    <dgm:cxn modelId="{90FBE45D-A446-4FF3-9DC9-2B0E840CFE61}" type="presParOf" srcId="{FB5DA655-FF4D-43C5-B5C4-7A3D2867FF0F}" destId="{6DFCD213-1916-47C4-B640-E659D3D369D0}" srcOrd="0" destOrd="0" presId="urn:microsoft.com/office/officeart/2008/layout/PictureStrips"/>
    <dgm:cxn modelId="{B6F6BF21-BA4C-4E33-A949-D77BCCABF9BF}" type="presParOf" srcId="{FB5DA655-FF4D-43C5-B5C4-7A3D2867FF0F}" destId="{6001402B-6EA7-4AB4-B7E7-6AE4A6E5343A}"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1FA746-5E85-41CF-ABD9-709E88A4FEC3}"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US"/>
        </a:p>
      </dgm:t>
    </dgm:pt>
    <dgm:pt modelId="{C6B6EC82-1B57-4D78-98B8-31610DDCDF88}">
      <dgm:prSet/>
      <dgm:spPr/>
      <dgm:t>
        <a:bodyPr/>
        <a:lstStyle/>
        <a:p>
          <a:r>
            <a:rPr lang="en-US" b="1"/>
            <a:t>Hazard Analysis</a:t>
          </a:r>
          <a:endParaRPr lang="en-US"/>
        </a:p>
      </dgm:t>
    </dgm:pt>
    <dgm:pt modelId="{95BCE9EC-F1AB-4247-B4E8-F493176564CF}" type="parTrans" cxnId="{0659E55A-8C25-498B-A9D6-83707CAAC5E6}">
      <dgm:prSet/>
      <dgm:spPr/>
      <dgm:t>
        <a:bodyPr/>
        <a:lstStyle/>
        <a:p>
          <a:endParaRPr lang="en-US"/>
        </a:p>
      </dgm:t>
    </dgm:pt>
    <dgm:pt modelId="{F1148F52-EA20-488A-BC4D-DF1DCEE8237A}" type="sibTrans" cxnId="{0659E55A-8C25-498B-A9D6-83707CAAC5E6}">
      <dgm:prSet/>
      <dgm:spPr/>
      <dgm:t>
        <a:bodyPr/>
        <a:lstStyle/>
        <a:p>
          <a:endParaRPr lang="en-US"/>
        </a:p>
      </dgm:t>
    </dgm:pt>
    <dgm:pt modelId="{EB00305D-773C-4A47-9B09-A960E17A9759}">
      <dgm:prSet/>
      <dgm:spPr/>
      <dgm:t>
        <a:bodyPr/>
        <a:lstStyle/>
        <a:p>
          <a:r>
            <a:rPr lang="en-US" b="1"/>
            <a:t>Risk Analysis</a:t>
          </a:r>
          <a:endParaRPr lang="en-US"/>
        </a:p>
      </dgm:t>
    </dgm:pt>
    <dgm:pt modelId="{E02D2982-3259-4110-89EE-5E41990DF63B}" type="parTrans" cxnId="{0D18EF65-C17E-4C39-B51B-1881E14D726E}">
      <dgm:prSet/>
      <dgm:spPr/>
      <dgm:t>
        <a:bodyPr/>
        <a:lstStyle/>
        <a:p>
          <a:endParaRPr lang="en-US"/>
        </a:p>
      </dgm:t>
    </dgm:pt>
    <dgm:pt modelId="{A0C22704-520C-4E61-9875-F3BF59D5FEE6}" type="sibTrans" cxnId="{0D18EF65-C17E-4C39-B51B-1881E14D726E}">
      <dgm:prSet/>
      <dgm:spPr/>
      <dgm:t>
        <a:bodyPr/>
        <a:lstStyle/>
        <a:p>
          <a:endParaRPr lang="en-US"/>
        </a:p>
      </dgm:t>
    </dgm:pt>
    <dgm:pt modelId="{7EC3039C-98A3-445C-B9F5-E99FF42149AE}" type="pres">
      <dgm:prSet presAssocID="{9F1FA746-5E85-41CF-ABD9-709E88A4FEC3}" presName="compositeShape" presStyleCnt="0">
        <dgm:presLayoutVars>
          <dgm:chMax val="7"/>
          <dgm:dir/>
          <dgm:resizeHandles val="exact"/>
        </dgm:presLayoutVars>
      </dgm:prSet>
      <dgm:spPr/>
    </dgm:pt>
    <dgm:pt modelId="{4239F591-64A1-4635-8458-EE1CEAD664A2}" type="pres">
      <dgm:prSet presAssocID="{C6B6EC82-1B57-4D78-98B8-31610DDCDF88}" presName="circ1" presStyleLbl="vennNode1" presStyleIdx="0" presStyleCnt="2"/>
      <dgm:spPr/>
    </dgm:pt>
    <dgm:pt modelId="{AA159464-FA3E-4296-8BBF-8E42A94DB6B6}" type="pres">
      <dgm:prSet presAssocID="{C6B6EC82-1B57-4D78-98B8-31610DDCDF88}" presName="circ1Tx" presStyleLbl="revTx" presStyleIdx="0" presStyleCnt="0">
        <dgm:presLayoutVars>
          <dgm:chMax val="0"/>
          <dgm:chPref val="0"/>
          <dgm:bulletEnabled val="1"/>
        </dgm:presLayoutVars>
      </dgm:prSet>
      <dgm:spPr/>
    </dgm:pt>
    <dgm:pt modelId="{24B4555F-4886-4B7B-91B7-2D058BBC31A4}" type="pres">
      <dgm:prSet presAssocID="{EB00305D-773C-4A47-9B09-A960E17A9759}" presName="circ2" presStyleLbl="vennNode1" presStyleIdx="1" presStyleCnt="2"/>
      <dgm:spPr/>
    </dgm:pt>
    <dgm:pt modelId="{F4438340-9C67-44D5-9E6C-BD9C795CDE90}" type="pres">
      <dgm:prSet presAssocID="{EB00305D-773C-4A47-9B09-A960E17A9759}" presName="circ2Tx" presStyleLbl="revTx" presStyleIdx="0" presStyleCnt="0">
        <dgm:presLayoutVars>
          <dgm:chMax val="0"/>
          <dgm:chPref val="0"/>
          <dgm:bulletEnabled val="1"/>
        </dgm:presLayoutVars>
      </dgm:prSet>
      <dgm:spPr/>
    </dgm:pt>
  </dgm:ptLst>
  <dgm:cxnLst>
    <dgm:cxn modelId="{2E257403-1B32-488A-95EF-8458B6D1829F}" type="presOf" srcId="{C6B6EC82-1B57-4D78-98B8-31610DDCDF88}" destId="{AA159464-FA3E-4296-8BBF-8E42A94DB6B6}" srcOrd="1" destOrd="0" presId="urn:microsoft.com/office/officeart/2005/8/layout/venn1"/>
    <dgm:cxn modelId="{ABFCDE09-1DB6-46BB-8D44-8E4245841712}" type="presOf" srcId="{EB00305D-773C-4A47-9B09-A960E17A9759}" destId="{24B4555F-4886-4B7B-91B7-2D058BBC31A4}" srcOrd="0" destOrd="0" presId="urn:microsoft.com/office/officeart/2005/8/layout/venn1"/>
    <dgm:cxn modelId="{3367B017-A45F-4CED-9D60-E26E249E6B14}" type="presOf" srcId="{9F1FA746-5E85-41CF-ABD9-709E88A4FEC3}" destId="{7EC3039C-98A3-445C-B9F5-E99FF42149AE}" srcOrd="0" destOrd="0" presId="urn:microsoft.com/office/officeart/2005/8/layout/venn1"/>
    <dgm:cxn modelId="{5F53931A-360A-4CB3-8CA0-61D300DE28F6}" type="presOf" srcId="{C6B6EC82-1B57-4D78-98B8-31610DDCDF88}" destId="{4239F591-64A1-4635-8458-EE1CEAD664A2}" srcOrd="0" destOrd="0" presId="urn:microsoft.com/office/officeart/2005/8/layout/venn1"/>
    <dgm:cxn modelId="{7343C245-2E59-4715-AA8C-48A7C4B469C8}" type="presOf" srcId="{EB00305D-773C-4A47-9B09-A960E17A9759}" destId="{F4438340-9C67-44D5-9E6C-BD9C795CDE90}" srcOrd="1" destOrd="0" presId="urn:microsoft.com/office/officeart/2005/8/layout/venn1"/>
    <dgm:cxn modelId="{0D18EF65-C17E-4C39-B51B-1881E14D726E}" srcId="{9F1FA746-5E85-41CF-ABD9-709E88A4FEC3}" destId="{EB00305D-773C-4A47-9B09-A960E17A9759}" srcOrd="1" destOrd="0" parTransId="{E02D2982-3259-4110-89EE-5E41990DF63B}" sibTransId="{A0C22704-520C-4E61-9875-F3BF59D5FEE6}"/>
    <dgm:cxn modelId="{0659E55A-8C25-498B-A9D6-83707CAAC5E6}" srcId="{9F1FA746-5E85-41CF-ABD9-709E88A4FEC3}" destId="{C6B6EC82-1B57-4D78-98B8-31610DDCDF88}" srcOrd="0" destOrd="0" parTransId="{95BCE9EC-F1AB-4247-B4E8-F493176564CF}" sibTransId="{F1148F52-EA20-488A-BC4D-DF1DCEE8237A}"/>
    <dgm:cxn modelId="{7A27453B-3030-444C-9F4A-64C96DF8F7AB}" type="presParOf" srcId="{7EC3039C-98A3-445C-B9F5-E99FF42149AE}" destId="{4239F591-64A1-4635-8458-EE1CEAD664A2}" srcOrd="0" destOrd="0" presId="urn:microsoft.com/office/officeart/2005/8/layout/venn1"/>
    <dgm:cxn modelId="{49EF8609-8F3E-4374-B3B5-B66974500704}" type="presParOf" srcId="{7EC3039C-98A3-445C-B9F5-E99FF42149AE}" destId="{AA159464-FA3E-4296-8BBF-8E42A94DB6B6}" srcOrd="1" destOrd="0" presId="urn:microsoft.com/office/officeart/2005/8/layout/venn1"/>
    <dgm:cxn modelId="{F9402A98-8954-4B30-9859-827442A241CF}" type="presParOf" srcId="{7EC3039C-98A3-445C-B9F5-E99FF42149AE}" destId="{24B4555F-4886-4B7B-91B7-2D058BBC31A4}" srcOrd="2" destOrd="0" presId="urn:microsoft.com/office/officeart/2005/8/layout/venn1"/>
    <dgm:cxn modelId="{934CC4C4-08CE-4ED6-AB0F-A002A1591F4C}" type="presParOf" srcId="{7EC3039C-98A3-445C-B9F5-E99FF42149AE}" destId="{F4438340-9C67-44D5-9E6C-BD9C795CDE90}" srcOrd="3"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25D670-C607-4866-B4FC-8686B976B2D1}"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FD6A9EB7-664E-403D-BC8B-9911E41BDF09}">
      <dgm:prSet/>
      <dgm:spPr/>
      <dgm:t>
        <a:bodyPr/>
        <a:lstStyle/>
        <a:p>
          <a:r>
            <a:rPr lang="en-US" dirty="0"/>
            <a:t>OSHA </a:t>
          </a:r>
        </a:p>
        <a:p>
          <a:r>
            <a:rPr lang="en-US" dirty="0"/>
            <a:t>Process Safety Management of Highly Hazardous Chemicals </a:t>
          </a:r>
        </a:p>
      </dgm:t>
    </dgm:pt>
    <dgm:pt modelId="{FD44571B-ACC7-44D0-B02C-10A6A35CCA32}" type="parTrans" cxnId="{641E22B2-07CE-4C19-BC7B-7F0E8AF68B47}">
      <dgm:prSet/>
      <dgm:spPr/>
      <dgm:t>
        <a:bodyPr/>
        <a:lstStyle/>
        <a:p>
          <a:endParaRPr lang="en-US"/>
        </a:p>
      </dgm:t>
    </dgm:pt>
    <dgm:pt modelId="{67372C4B-F5AD-49BF-8E27-E475F97F86B5}" type="sibTrans" cxnId="{641E22B2-07CE-4C19-BC7B-7F0E8AF68B47}">
      <dgm:prSet/>
      <dgm:spPr/>
      <dgm:t>
        <a:bodyPr/>
        <a:lstStyle/>
        <a:p>
          <a:endParaRPr lang="en-US"/>
        </a:p>
      </dgm:t>
    </dgm:pt>
    <dgm:pt modelId="{BAEC981C-B9F1-47C3-A217-3883BE6646FB}">
      <dgm:prSet/>
      <dgm:spPr/>
      <dgm:t>
        <a:bodyPr/>
        <a:lstStyle/>
        <a:p>
          <a:r>
            <a:rPr lang="en-US" dirty="0"/>
            <a:t>EPA </a:t>
          </a:r>
        </a:p>
        <a:p>
          <a:r>
            <a:rPr lang="en-US" dirty="0"/>
            <a:t>Risk Management Plan</a:t>
          </a:r>
        </a:p>
      </dgm:t>
    </dgm:pt>
    <dgm:pt modelId="{92B9D433-46FC-4C52-9279-87BB7241C801}" type="parTrans" cxnId="{5CEDC0B0-7762-4EF1-914D-3CDE532CE409}">
      <dgm:prSet/>
      <dgm:spPr/>
      <dgm:t>
        <a:bodyPr/>
        <a:lstStyle/>
        <a:p>
          <a:endParaRPr lang="en-US"/>
        </a:p>
      </dgm:t>
    </dgm:pt>
    <dgm:pt modelId="{D6C417BE-88B8-405E-B006-CEAD99CC3F79}" type="sibTrans" cxnId="{5CEDC0B0-7762-4EF1-914D-3CDE532CE409}">
      <dgm:prSet/>
      <dgm:spPr/>
      <dgm:t>
        <a:bodyPr/>
        <a:lstStyle/>
        <a:p>
          <a:endParaRPr lang="en-US"/>
        </a:p>
      </dgm:t>
    </dgm:pt>
    <dgm:pt modelId="{9DFEC2DD-87A5-4A19-AE10-F8A55B95F49E}" type="pres">
      <dgm:prSet presAssocID="{5325D670-C607-4866-B4FC-8686B976B2D1}" presName="compositeShape" presStyleCnt="0">
        <dgm:presLayoutVars>
          <dgm:chMax val="7"/>
          <dgm:dir/>
          <dgm:resizeHandles val="exact"/>
        </dgm:presLayoutVars>
      </dgm:prSet>
      <dgm:spPr/>
    </dgm:pt>
    <dgm:pt modelId="{12867DE6-711C-471B-AFA4-39E516FC77B2}" type="pres">
      <dgm:prSet presAssocID="{FD6A9EB7-664E-403D-BC8B-9911E41BDF09}" presName="circ1" presStyleLbl="vennNode1" presStyleIdx="0" presStyleCnt="2"/>
      <dgm:spPr/>
    </dgm:pt>
    <dgm:pt modelId="{DBF69526-835B-41D3-A0E5-49F490FA542C}" type="pres">
      <dgm:prSet presAssocID="{FD6A9EB7-664E-403D-BC8B-9911E41BDF09}" presName="circ1Tx" presStyleLbl="revTx" presStyleIdx="0" presStyleCnt="0">
        <dgm:presLayoutVars>
          <dgm:chMax val="0"/>
          <dgm:chPref val="0"/>
          <dgm:bulletEnabled val="1"/>
        </dgm:presLayoutVars>
      </dgm:prSet>
      <dgm:spPr/>
    </dgm:pt>
    <dgm:pt modelId="{CE25377A-22F5-44BA-BA74-B687761F2B28}" type="pres">
      <dgm:prSet presAssocID="{BAEC981C-B9F1-47C3-A217-3883BE6646FB}" presName="circ2" presStyleLbl="vennNode1" presStyleIdx="1" presStyleCnt="2"/>
      <dgm:spPr/>
    </dgm:pt>
    <dgm:pt modelId="{07E58AC3-6C1C-43BD-A180-83A12D1F9060}" type="pres">
      <dgm:prSet presAssocID="{BAEC981C-B9F1-47C3-A217-3883BE6646FB}" presName="circ2Tx" presStyleLbl="revTx" presStyleIdx="0" presStyleCnt="0">
        <dgm:presLayoutVars>
          <dgm:chMax val="0"/>
          <dgm:chPref val="0"/>
          <dgm:bulletEnabled val="1"/>
        </dgm:presLayoutVars>
      </dgm:prSet>
      <dgm:spPr/>
    </dgm:pt>
  </dgm:ptLst>
  <dgm:cxnLst>
    <dgm:cxn modelId="{5F4FBC1F-02F2-4890-BB11-C0E0F7A80285}" type="presOf" srcId="{FD6A9EB7-664E-403D-BC8B-9911E41BDF09}" destId="{DBF69526-835B-41D3-A0E5-49F490FA542C}" srcOrd="1" destOrd="0" presId="urn:microsoft.com/office/officeart/2005/8/layout/venn1"/>
    <dgm:cxn modelId="{452BC34A-A2FE-4049-8A6A-933E5AA99966}" type="presOf" srcId="{BAEC981C-B9F1-47C3-A217-3883BE6646FB}" destId="{CE25377A-22F5-44BA-BA74-B687761F2B28}" srcOrd="0" destOrd="0" presId="urn:microsoft.com/office/officeart/2005/8/layout/venn1"/>
    <dgm:cxn modelId="{91859C75-55ED-4DF4-B7B1-8036D9E22BE4}" type="presOf" srcId="{BAEC981C-B9F1-47C3-A217-3883BE6646FB}" destId="{07E58AC3-6C1C-43BD-A180-83A12D1F9060}" srcOrd="1" destOrd="0" presId="urn:microsoft.com/office/officeart/2005/8/layout/venn1"/>
    <dgm:cxn modelId="{877D5E9C-0C79-47B2-8AF6-A45A74E8A2D9}" type="presOf" srcId="{FD6A9EB7-664E-403D-BC8B-9911E41BDF09}" destId="{12867DE6-711C-471B-AFA4-39E516FC77B2}" srcOrd="0" destOrd="0" presId="urn:microsoft.com/office/officeart/2005/8/layout/venn1"/>
    <dgm:cxn modelId="{5CEDC0B0-7762-4EF1-914D-3CDE532CE409}" srcId="{5325D670-C607-4866-B4FC-8686B976B2D1}" destId="{BAEC981C-B9F1-47C3-A217-3883BE6646FB}" srcOrd="1" destOrd="0" parTransId="{92B9D433-46FC-4C52-9279-87BB7241C801}" sibTransId="{D6C417BE-88B8-405E-B006-CEAD99CC3F79}"/>
    <dgm:cxn modelId="{641E22B2-07CE-4C19-BC7B-7F0E8AF68B47}" srcId="{5325D670-C607-4866-B4FC-8686B976B2D1}" destId="{FD6A9EB7-664E-403D-BC8B-9911E41BDF09}" srcOrd="0" destOrd="0" parTransId="{FD44571B-ACC7-44D0-B02C-10A6A35CCA32}" sibTransId="{67372C4B-F5AD-49BF-8E27-E475F97F86B5}"/>
    <dgm:cxn modelId="{07888AC4-C1F7-4BC4-B453-3BDE007E0D85}" type="presOf" srcId="{5325D670-C607-4866-B4FC-8686B976B2D1}" destId="{9DFEC2DD-87A5-4A19-AE10-F8A55B95F49E}" srcOrd="0" destOrd="0" presId="urn:microsoft.com/office/officeart/2005/8/layout/venn1"/>
    <dgm:cxn modelId="{5301EB8C-EE34-4C83-A1CC-D6AC5C9FDE2E}" type="presParOf" srcId="{9DFEC2DD-87A5-4A19-AE10-F8A55B95F49E}" destId="{12867DE6-711C-471B-AFA4-39E516FC77B2}" srcOrd="0" destOrd="0" presId="urn:microsoft.com/office/officeart/2005/8/layout/venn1"/>
    <dgm:cxn modelId="{B6E63FAE-D356-46E3-BC96-6B72516940E1}" type="presParOf" srcId="{9DFEC2DD-87A5-4A19-AE10-F8A55B95F49E}" destId="{DBF69526-835B-41D3-A0E5-49F490FA542C}" srcOrd="1" destOrd="0" presId="urn:microsoft.com/office/officeart/2005/8/layout/venn1"/>
    <dgm:cxn modelId="{C6658039-F8D6-491B-BBA1-AA3916942196}" type="presParOf" srcId="{9DFEC2DD-87A5-4A19-AE10-F8A55B95F49E}" destId="{CE25377A-22F5-44BA-BA74-B687761F2B28}" srcOrd="2" destOrd="0" presId="urn:microsoft.com/office/officeart/2005/8/layout/venn1"/>
    <dgm:cxn modelId="{77117B19-152F-41BC-ABED-10F02CA41AE9}" type="presParOf" srcId="{9DFEC2DD-87A5-4A19-AE10-F8A55B95F49E}" destId="{07E58AC3-6C1C-43BD-A180-83A12D1F9060}"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A111324-F9DB-4859-A9CF-C3CE2030EF9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C2D569F8-7279-464E-A30D-8CD46580BE7F}">
      <dgm:prSet/>
      <dgm:spPr/>
      <dgm:t>
        <a:bodyPr/>
        <a:lstStyle/>
        <a:p>
          <a:r>
            <a:rPr lang="en-US" dirty="0"/>
            <a:t>Likelihood (probability) can refer to a specific event or consequence and must be clearly defined as part of the context of the assessment.  </a:t>
          </a:r>
        </a:p>
      </dgm:t>
    </dgm:pt>
    <dgm:pt modelId="{52513294-6E56-4025-A07A-2B3E676A6389}" type="parTrans" cxnId="{880EEAA1-61C2-4D15-BDA0-D2E367ECE642}">
      <dgm:prSet/>
      <dgm:spPr/>
      <dgm:t>
        <a:bodyPr/>
        <a:lstStyle/>
        <a:p>
          <a:endParaRPr lang="en-US"/>
        </a:p>
      </dgm:t>
    </dgm:pt>
    <dgm:pt modelId="{5E401F06-1685-4395-A6B8-ED8F4FB6F22E}" type="sibTrans" cxnId="{880EEAA1-61C2-4D15-BDA0-D2E367ECE642}">
      <dgm:prSet/>
      <dgm:spPr/>
      <dgm:t>
        <a:bodyPr/>
        <a:lstStyle/>
        <a:p>
          <a:endParaRPr lang="en-US"/>
        </a:p>
      </dgm:t>
    </dgm:pt>
    <dgm:pt modelId="{11E5B69B-0F40-4420-A6EE-60FB0487DD8D}">
      <dgm:prSet/>
      <dgm:spPr/>
      <dgm:t>
        <a:bodyPr/>
        <a:lstStyle/>
        <a:p>
          <a:r>
            <a:rPr lang="en-US" dirty="0"/>
            <a:t>Likelihood of occurrence should consider the parameters, exposure, and duration, and can be described as a frequency, an expected probability or in qualitative terms.</a:t>
          </a:r>
        </a:p>
      </dgm:t>
    </dgm:pt>
    <dgm:pt modelId="{5E6183B2-AAAE-4698-8520-70904E96AC33}" type="parTrans" cxnId="{675ED778-DD7F-4139-8DEE-EEF29E0B6BD4}">
      <dgm:prSet/>
      <dgm:spPr/>
      <dgm:t>
        <a:bodyPr/>
        <a:lstStyle/>
        <a:p>
          <a:endParaRPr lang="en-US"/>
        </a:p>
      </dgm:t>
    </dgm:pt>
    <dgm:pt modelId="{D4B23580-FCD4-468D-902B-BBC63B1E481A}" type="sibTrans" cxnId="{675ED778-DD7F-4139-8DEE-EEF29E0B6BD4}">
      <dgm:prSet/>
      <dgm:spPr/>
      <dgm:t>
        <a:bodyPr/>
        <a:lstStyle/>
        <a:p>
          <a:endParaRPr lang="en-US"/>
        </a:p>
      </dgm:t>
    </dgm:pt>
    <dgm:pt modelId="{BB86943C-622E-4F16-B140-F0DF37F30FE1}" type="pres">
      <dgm:prSet presAssocID="{2A111324-F9DB-4859-A9CF-C3CE2030EF90}" presName="root" presStyleCnt="0">
        <dgm:presLayoutVars>
          <dgm:dir/>
          <dgm:resizeHandles val="exact"/>
        </dgm:presLayoutVars>
      </dgm:prSet>
      <dgm:spPr/>
    </dgm:pt>
    <dgm:pt modelId="{9AACDA64-AADC-48A4-969C-5DEFD572286D}" type="pres">
      <dgm:prSet presAssocID="{C2D569F8-7279-464E-A30D-8CD46580BE7F}" presName="compNode" presStyleCnt="0"/>
      <dgm:spPr/>
    </dgm:pt>
    <dgm:pt modelId="{EDDA459B-733F-4869-8195-B238C50B9B56}" type="pres">
      <dgm:prSet presAssocID="{C2D569F8-7279-464E-A30D-8CD46580BE7F}" presName="bgRect" presStyleLbl="bgShp" presStyleIdx="0" presStyleCnt="2"/>
      <dgm:spPr/>
    </dgm:pt>
    <dgm:pt modelId="{75EDBADE-C10A-4554-AD7B-7720033F7F25}" type="pres">
      <dgm:prSet presAssocID="{C2D569F8-7279-464E-A30D-8CD46580BE7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rritant"/>
        </a:ext>
      </dgm:extLst>
    </dgm:pt>
    <dgm:pt modelId="{DEB74C33-E1F4-4AEF-9B21-66ABEEE58B93}" type="pres">
      <dgm:prSet presAssocID="{C2D569F8-7279-464E-A30D-8CD46580BE7F}" presName="spaceRect" presStyleCnt="0"/>
      <dgm:spPr/>
    </dgm:pt>
    <dgm:pt modelId="{B8DD71A2-2F46-46CA-B5BA-5535B3EAF2DA}" type="pres">
      <dgm:prSet presAssocID="{C2D569F8-7279-464E-A30D-8CD46580BE7F}" presName="parTx" presStyleLbl="revTx" presStyleIdx="0" presStyleCnt="2">
        <dgm:presLayoutVars>
          <dgm:chMax val="0"/>
          <dgm:chPref val="0"/>
        </dgm:presLayoutVars>
      </dgm:prSet>
      <dgm:spPr/>
    </dgm:pt>
    <dgm:pt modelId="{EF3959B3-115B-47CD-A6B3-F404213BAF58}" type="pres">
      <dgm:prSet presAssocID="{5E401F06-1685-4395-A6B8-ED8F4FB6F22E}" presName="sibTrans" presStyleCnt="0"/>
      <dgm:spPr/>
    </dgm:pt>
    <dgm:pt modelId="{6561E5CC-5DEC-4872-B4EB-E72D33F767FA}" type="pres">
      <dgm:prSet presAssocID="{11E5B69B-0F40-4420-A6EE-60FB0487DD8D}" presName="compNode" presStyleCnt="0"/>
      <dgm:spPr/>
    </dgm:pt>
    <dgm:pt modelId="{7ACD45D7-89DB-4F20-BB25-0AEABB267904}" type="pres">
      <dgm:prSet presAssocID="{11E5B69B-0F40-4420-A6EE-60FB0487DD8D}" presName="bgRect" presStyleLbl="bgShp" presStyleIdx="1" presStyleCnt="2"/>
      <dgm:spPr/>
    </dgm:pt>
    <dgm:pt modelId="{813E1ABA-7C2A-4ABC-9AE9-7DC52997E1FC}" type="pres">
      <dgm:prSet presAssocID="{11E5B69B-0F40-4420-A6EE-60FB0487DD8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peed Bump"/>
        </a:ext>
      </dgm:extLst>
    </dgm:pt>
    <dgm:pt modelId="{3ECCCBAC-D736-4BF6-A71E-2585FF226874}" type="pres">
      <dgm:prSet presAssocID="{11E5B69B-0F40-4420-A6EE-60FB0487DD8D}" presName="spaceRect" presStyleCnt="0"/>
      <dgm:spPr/>
    </dgm:pt>
    <dgm:pt modelId="{64C529DE-AA6D-49AD-B2D1-3662D1CE6D83}" type="pres">
      <dgm:prSet presAssocID="{11E5B69B-0F40-4420-A6EE-60FB0487DD8D}" presName="parTx" presStyleLbl="revTx" presStyleIdx="1" presStyleCnt="2">
        <dgm:presLayoutVars>
          <dgm:chMax val="0"/>
          <dgm:chPref val="0"/>
        </dgm:presLayoutVars>
      </dgm:prSet>
      <dgm:spPr/>
    </dgm:pt>
  </dgm:ptLst>
  <dgm:cxnLst>
    <dgm:cxn modelId="{D566970D-EBAB-4EF8-A864-2063B1F14FC0}" type="presOf" srcId="{11E5B69B-0F40-4420-A6EE-60FB0487DD8D}" destId="{64C529DE-AA6D-49AD-B2D1-3662D1CE6D83}" srcOrd="0" destOrd="0" presId="urn:microsoft.com/office/officeart/2018/2/layout/IconVerticalSolidList"/>
    <dgm:cxn modelId="{7FFFA02A-58EA-484A-B45A-4E5B86C65545}" type="presOf" srcId="{2A111324-F9DB-4859-A9CF-C3CE2030EF90}" destId="{BB86943C-622E-4F16-B140-F0DF37F30FE1}" srcOrd="0" destOrd="0" presId="urn:microsoft.com/office/officeart/2018/2/layout/IconVerticalSolidList"/>
    <dgm:cxn modelId="{675ED778-DD7F-4139-8DEE-EEF29E0B6BD4}" srcId="{2A111324-F9DB-4859-A9CF-C3CE2030EF90}" destId="{11E5B69B-0F40-4420-A6EE-60FB0487DD8D}" srcOrd="1" destOrd="0" parTransId="{5E6183B2-AAAE-4698-8520-70904E96AC33}" sibTransId="{D4B23580-FCD4-468D-902B-BBC63B1E481A}"/>
    <dgm:cxn modelId="{8CD64F5A-71FE-47F9-8011-5FB7F1FAA8D9}" type="presOf" srcId="{C2D569F8-7279-464E-A30D-8CD46580BE7F}" destId="{B8DD71A2-2F46-46CA-B5BA-5535B3EAF2DA}" srcOrd="0" destOrd="0" presId="urn:microsoft.com/office/officeart/2018/2/layout/IconVerticalSolidList"/>
    <dgm:cxn modelId="{880EEAA1-61C2-4D15-BDA0-D2E367ECE642}" srcId="{2A111324-F9DB-4859-A9CF-C3CE2030EF90}" destId="{C2D569F8-7279-464E-A30D-8CD46580BE7F}" srcOrd="0" destOrd="0" parTransId="{52513294-6E56-4025-A07A-2B3E676A6389}" sibTransId="{5E401F06-1685-4395-A6B8-ED8F4FB6F22E}"/>
    <dgm:cxn modelId="{3F1E3CE0-7C87-42D0-A3DC-93290687A23D}" type="presParOf" srcId="{BB86943C-622E-4F16-B140-F0DF37F30FE1}" destId="{9AACDA64-AADC-48A4-969C-5DEFD572286D}" srcOrd="0" destOrd="0" presId="urn:microsoft.com/office/officeart/2018/2/layout/IconVerticalSolidList"/>
    <dgm:cxn modelId="{9A86F723-5AE5-4F05-86AC-0F793BB3B0E9}" type="presParOf" srcId="{9AACDA64-AADC-48A4-969C-5DEFD572286D}" destId="{EDDA459B-733F-4869-8195-B238C50B9B56}" srcOrd="0" destOrd="0" presId="urn:microsoft.com/office/officeart/2018/2/layout/IconVerticalSolidList"/>
    <dgm:cxn modelId="{C0D6ED01-1FEE-424F-8B57-3C7375F3054B}" type="presParOf" srcId="{9AACDA64-AADC-48A4-969C-5DEFD572286D}" destId="{75EDBADE-C10A-4554-AD7B-7720033F7F25}" srcOrd="1" destOrd="0" presId="urn:microsoft.com/office/officeart/2018/2/layout/IconVerticalSolidList"/>
    <dgm:cxn modelId="{56D4967E-2CEC-44EC-81C1-0F8CD1DF6792}" type="presParOf" srcId="{9AACDA64-AADC-48A4-969C-5DEFD572286D}" destId="{DEB74C33-E1F4-4AEF-9B21-66ABEEE58B93}" srcOrd="2" destOrd="0" presId="urn:microsoft.com/office/officeart/2018/2/layout/IconVerticalSolidList"/>
    <dgm:cxn modelId="{5B8AB3AA-7C96-4E1F-8550-B17AAD684268}" type="presParOf" srcId="{9AACDA64-AADC-48A4-969C-5DEFD572286D}" destId="{B8DD71A2-2F46-46CA-B5BA-5535B3EAF2DA}" srcOrd="3" destOrd="0" presId="urn:microsoft.com/office/officeart/2018/2/layout/IconVerticalSolidList"/>
    <dgm:cxn modelId="{8A0723FB-2E52-4B9C-8250-DB296BA7C933}" type="presParOf" srcId="{BB86943C-622E-4F16-B140-F0DF37F30FE1}" destId="{EF3959B3-115B-47CD-A6B3-F404213BAF58}" srcOrd="1" destOrd="0" presId="urn:microsoft.com/office/officeart/2018/2/layout/IconVerticalSolidList"/>
    <dgm:cxn modelId="{BAE606B5-CA65-458D-A2D7-C21358A8DBF4}" type="presParOf" srcId="{BB86943C-622E-4F16-B140-F0DF37F30FE1}" destId="{6561E5CC-5DEC-4872-B4EB-E72D33F767FA}" srcOrd="2" destOrd="0" presId="urn:microsoft.com/office/officeart/2018/2/layout/IconVerticalSolidList"/>
    <dgm:cxn modelId="{DC5ED812-2C1C-42B1-8F85-227AE26D6873}" type="presParOf" srcId="{6561E5CC-5DEC-4872-B4EB-E72D33F767FA}" destId="{7ACD45D7-89DB-4F20-BB25-0AEABB267904}" srcOrd="0" destOrd="0" presId="urn:microsoft.com/office/officeart/2018/2/layout/IconVerticalSolidList"/>
    <dgm:cxn modelId="{F59FD722-AFAC-45ED-941A-AE20F00AB6F2}" type="presParOf" srcId="{6561E5CC-5DEC-4872-B4EB-E72D33F767FA}" destId="{813E1ABA-7C2A-4ABC-9AE9-7DC52997E1FC}" srcOrd="1" destOrd="0" presId="urn:microsoft.com/office/officeart/2018/2/layout/IconVerticalSolidList"/>
    <dgm:cxn modelId="{1E7ADB9F-AC4B-4E92-B3AE-CF3D1E85A168}" type="presParOf" srcId="{6561E5CC-5DEC-4872-B4EB-E72D33F767FA}" destId="{3ECCCBAC-D736-4BF6-A71E-2585FF226874}" srcOrd="2" destOrd="0" presId="urn:microsoft.com/office/officeart/2018/2/layout/IconVerticalSolidList"/>
    <dgm:cxn modelId="{C5E72271-4DCC-4DE2-B899-2A87D5885423}" type="presParOf" srcId="{6561E5CC-5DEC-4872-B4EB-E72D33F767FA}" destId="{64C529DE-AA6D-49AD-B2D1-3662D1CE6D83}"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4FE9781-D871-4B42-88F6-9FC976810DE6}" type="doc">
      <dgm:prSet loTypeId="urn:microsoft.com/office/officeart/2005/8/layout/bProcess2" loCatId="process" qsTypeId="urn:microsoft.com/office/officeart/2005/8/quickstyle/simple1" qsCatId="simple" csTypeId="urn:microsoft.com/office/officeart/2005/8/colors/colorful2" csCatId="colorful" phldr="1"/>
      <dgm:spPr/>
      <dgm:t>
        <a:bodyPr/>
        <a:lstStyle/>
        <a:p>
          <a:endParaRPr lang="en-US"/>
        </a:p>
      </dgm:t>
    </dgm:pt>
    <dgm:pt modelId="{0C34F53C-4BF0-4D80-A06F-810E565BD45A}">
      <dgm:prSet/>
      <dgm:spPr/>
      <dgm:t>
        <a:bodyPr/>
        <a:lstStyle/>
        <a:p>
          <a:endParaRPr lang="en-US" dirty="0"/>
        </a:p>
        <a:p>
          <a:r>
            <a:rPr lang="en-US" dirty="0"/>
            <a:t>‘Whole-system risk’ – the combined or synergistic effects of multiple risk sources</a:t>
          </a:r>
        </a:p>
      </dgm:t>
    </dgm:pt>
    <dgm:pt modelId="{37F5A7A9-300D-4688-BD03-1DBDBD6C15D3}" type="parTrans" cxnId="{661E8FCF-E520-40E0-A08A-339727832552}">
      <dgm:prSet/>
      <dgm:spPr/>
      <dgm:t>
        <a:bodyPr/>
        <a:lstStyle/>
        <a:p>
          <a:endParaRPr lang="en-US"/>
        </a:p>
      </dgm:t>
    </dgm:pt>
    <dgm:pt modelId="{FBE1A012-0DA9-469F-A8E6-C2A57A1B47A8}" type="sibTrans" cxnId="{661E8FCF-E520-40E0-A08A-339727832552}">
      <dgm:prSet/>
      <dgm:spPr/>
      <dgm:t>
        <a:bodyPr/>
        <a:lstStyle/>
        <a:p>
          <a:endParaRPr lang="en-US"/>
        </a:p>
      </dgm:t>
    </dgm:pt>
    <dgm:pt modelId="{DC576E30-2EC3-4D26-BC4A-09A7E3FAE4D1}">
      <dgm:prSet/>
      <dgm:spPr/>
      <dgm:t>
        <a:bodyPr/>
        <a:lstStyle/>
        <a:p>
          <a:r>
            <a:rPr lang="en-US" dirty="0"/>
            <a:t>The potential effect of combined or whole-system risks is often greater than any single risk in a system</a:t>
          </a:r>
        </a:p>
      </dgm:t>
    </dgm:pt>
    <dgm:pt modelId="{FCFEB3AC-D267-4E30-8CC2-A7DAA170AE7F}" type="parTrans" cxnId="{12831BD3-ACCB-461A-9A4B-1ADA2B3212FC}">
      <dgm:prSet/>
      <dgm:spPr/>
      <dgm:t>
        <a:bodyPr/>
        <a:lstStyle/>
        <a:p>
          <a:endParaRPr lang="en-US"/>
        </a:p>
      </dgm:t>
    </dgm:pt>
    <dgm:pt modelId="{96392DA4-5756-4478-A672-F593917DE725}" type="sibTrans" cxnId="{12831BD3-ACCB-461A-9A4B-1ADA2B3212FC}">
      <dgm:prSet/>
      <dgm:spPr/>
      <dgm:t>
        <a:bodyPr/>
        <a:lstStyle/>
        <a:p>
          <a:endParaRPr lang="en-US"/>
        </a:p>
      </dgm:t>
    </dgm:pt>
    <dgm:pt modelId="{ACF94C84-E544-4B7C-843C-C32FFED816B6}" type="pres">
      <dgm:prSet presAssocID="{04FE9781-D871-4B42-88F6-9FC976810DE6}" presName="diagram" presStyleCnt="0">
        <dgm:presLayoutVars>
          <dgm:dir/>
          <dgm:resizeHandles/>
        </dgm:presLayoutVars>
      </dgm:prSet>
      <dgm:spPr/>
    </dgm:pt>
    <dgm:pt modelId="{9DFEF7CF-4E85-4CEA-AACD-430621470F2A}" type="pres">
      <dgm:prSet presAssocID="{0C34F53C-4BF0-4D80-A06F-810E565BD45A}" presName="firstNode" presStyleLbl="node1" presStyleIdx="0" presStyleCnt="2">
        <dgm:presLayoutVars>
          <dgm:bulletEnabled val="1"/>
        </dgm:presLayoutVars>
      </dgm:prSet>
      <dgm:spPr/>
    </dgm:pt>
    <dgm:pt modelId="{43903058-D0C9-44DF-93D5-9D54A7F8405C}" type="pres">
      <dgm:prSet presAssocID="{FBE1A012-0DA9-469F-A8E6-C2A57A1B47A8}" presName="sibTrans" presStyleLbl="sibTrans2D1" presStyleIdx="0" presStyleCnt="1"/>
      <dgm:spPr/>
    </dgm:pt>
    <dgm:pt modelId="{8AC95A8D-8D9E-4941-96AF-1C17899C4EDA}" type="pres">
      <dgm:prSet presAssocID="{DC576E30-2EC3-4D26-BC4A-09A7E3FAE4D1}" presName="lastNode" presStyleLbl="node1" presStyleIdx="1" presStyleCnt="2">
        <dgm:presLayoutVars>
          <dgm:bulletEnabled val="1"/>
        </dgm:presLayoutVars>
      </dgm:prSet>
      <dgm:spPr/>
    </dgm:pt>
  </dgm:ptLst>
  <dgm:cxnLst>
    <dgm:cxn modelId="{0C85118F-395E-40F2-A999-068DFC97C7C9}" type="presOf" srcId="{0C34F53C-4BF0-4D80-A06F-810E565BD45A}" destId="{9DFEF7CF-4E85-4CEA-AACD-430621470F2A}" srcOrd="0" destOrd="0" presId="urn:microsoft.com/office/officeart/2005/8/layout/bProcess2"/>
    <dgm:cxn modelId="{44EC2FCD-C5CB-484B-9833-841B738FE499}" type="presOf" srcId="{DC576E30-2EC3-4D26-BC4A-09A7E3FAE4D1}" destId="{8AC95A8D-8D9E-4941-96AF-1C17899C4EDA}" srcOrd="0" destOrd="0" presId="urn:microsoft.com/office/officeart/2005/8/layout/bProcess2"/>
    <dgm:cxn modelId="{661E8FCF-E520-40E0-A08A-339727832552}" srcId="{04FE9781-D871-4B42-88F6-9FC976810DE6}" destId="{0C34F53C-4BF0-4D80-A06F-810E565BD45A}" srcOrd="0" destOrd="0" parTransId="{37F5A7A9-300D-4688-BD03-1DBDBD6C15D3}" sibTransId="{FBE1A012-0DA9-469F-A8E6-C2A57A1B47A8}"/>
    <dgm:cxn modelId="{12831BD3-ACCB-461A-9A4B-1ADA2B3212FC}" srcId="{04FE9781-D871-4B42-88F6-9FC976810DE6}" destId="{DC576E30-2EC3-4D26-BC4A-09A7E3FAE4D1}" srcOrd="1" destOrd="0" parTransId="{FCFEB3AC-D267-4E30-8CC2-A7DAA170AE7F}" sibTransId="{96392DA4-5756-4478-A672-F593917DE725}"/>
    <dgm:cxn modelId="{FB4AA4F2-F6B1-4EE1-921E-7B121780730D}" type="presOf" srcId="{FBE1A012-0DA9-469F-A8E6-C2A57A1B47A8}" destId="{43903058-D0C9-44DF-93D5-9D54A7F8405C}" srcOrd="0" destOrd="0" presId="urn:microsoft.com/office/officeart/2005/8/layout/bProcess2"/>
    <dgm:cxn modelId="{010CF1F3-7F31-4C0C-B19A-F3E0613D4DE9}" type="presOf" srcId="{04FE9781-D871-4B42-88F6-9FC976810DE6}" destId="{ACF94C84-E544-4B7C-843C-C32FFED816B6}" srcOrd="0" destOrd="0" presId="urn:microsoft.com/office/officeart/2005/8/layout/bProcess2"/>
    <dgm:cxn modelId="{3D79CF55-2C78-4F2D-B853-2DD448A5DCC3}" type="presParOf" srcId="{ACF94C84-E544-4B7C-843C-C32FFED816B6}" destId="{9DFEF7CF-4E85-4CEA-AACD-430621470F2A}" srcOrd="0" destOrd="0" presId="urn:microsoft.com/office/officeart/2005/8/layout/bProcess2"/>
    <dgm:cxn modelId="{3E63203A-797E-44F2-BF44-F32FBA450B71}" type="presParOf" srcId="{ACF94C84-E544-4B7C-843C-C32FFED816B6}" destId="{43903058-D0C9-44DF-93D5-9D54A7F8405C}" srcOrd="1" destOrd="0" presId="urn:microsoft.com/office/officeart/2005/8/layout/bProcess2"/>
    <dgm:cxn modelId="{C971AD96-BCA5-465B-AAD9-61C2880B2C51}" type="presParOf" srcId="{ACF94C84-E544-4B7C-843C-C32FFED816B6}" destId="{8AC95A8D-8D9E-4941-96AF-1C17899C4EDA}" srcOrd="2"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4EE9D79-F883-4C52-85EF-BB2D8D941CCB}"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91E00F3-5D87-44BB-B3D0-9FCE86559ADF}">
      <dgm:prSet/>
      <dgm:spPr/>
      <dgm:t>
        <a:bodyPr/>
        <a:lstStyle/>
        <a:p>
          <a:r>
            <a:rPr lang="en-US"/>
            <a:t>Risk analysis is considered the heart of risk assessment and the most involved step in risk assessment.  </a:t>
          </a:r>
        </a:p>
      </dgm:t>
    </dgm:pt>
    <dgm:pt modelId="{DCCD1D0D-B46A-4462-AEDD-894AE7DEFA4E}" type="parTrans" cxnId="{59D15CA5-6C8E-4CD8-89C3-A23B40934293}">
      <dgm:prSet/>
      <dgm:spPr/>
      <dgm:t>
        <a:bodyPr/>
        <a:lstStyle/>
        <a:p>
          <a:endParaRPr lang="en-US"/>
        </a:p>
      </dgm:t>
    </dgm:pt>
    <dgm:pt modelId="{1035AD13-5C37-48A7-AB69-8654EACFBA2C}" type="sibTrans" cxnId="{59D15CA5-6C8E-4CD8-89C3-A23B40934293}">
      <dgm:prSet/>
      <dgm:spPr/>
      <dgm:t>
        <a:bodyPr/>
        <a:lstStyle/>
        <a:p>
          <a:endParaRPr lang="en-US"/>
        </a:p>
      </dgm:t>
    </dgm:pt>
    <dgm:pt modelId="{CAED6AFE-E6E8-4F1B-89B1-039F601D477B}">
      <dgm:prSet/>
      <dgm:spPr/>
      <dgm:t>
        <a:bodyPr/>
        <a:lstStyle/>
        <a:p>
          <a:r>
            <a:rPr lang="en-US"/>
            <a:t>It is used to gain an understanding of the risk, its consequences, and likelihood of occurrence and to estimate risk levels so that risks can be evaluated, prioritized, and treated according to the established risk criteria. </a:t>
          </a:r>
        </a:p>
      </dgm:t>
    </dgm:pt>
    <dgm:pt modelId="{5DFD6205-E337-4BA2-BF84-A900A216793C}" type="parTrans" cxnId="{3724D947-434D-4EE7-AE62-DB47BDC7E14B}">
      <dgm:prSet/>
      <dgm:spPr/>
      <dgm:t>
        <a:bodyPr/>
        <a:lstStyle/>
        <a:p>
          <a:endParaRPr lang="en-US"/>
        </a:p>
      </dgm:t>
    </dgm:pt>
    <dgm:pt modelId="{DB180615-DD2A-44D8-99A1-A12594BED12C}" type="sibTrans" cxnId="{3724D947-434D-4EE7-AE62-DB47BDC7E14B}">
      <dgm:prSet/>
      <dgm:spPr/>
      <dgm:t>
        <a:bodyPr/>
        <a:lstStyle/>
        <a:p>
          <a:endParaRPr lang="en-US"/>
        </a:p>
      </dgm:t>
    </dgm:pt>
    <dgm:pt modelId="{31EA2791-9EF6-454A-B99A-F5AEFE3D6810}" type="pres">
      <dgm:prSet presAssocID="{34EE9D79-F883-4C52-85EF-BB2D8D941CCB}" presName="root" presStyleCnt="0">
        <dgm:presLayoutVars>
          <dgm:dir/>
          <dgm:resizeHandles val="exact"/>
        </dgm:presLayoutVars>
      </dgm:prSet>
      <dgm:spPr/>
    </dgm:pt>
    <dgm:pt modelId="{50F6D30D-2E56-45E2-A3BC-A877215D17ED}" type="pres">
      <dgm:prSet presAssocID="{B91E00F3-5D87-44BB-B3D0-9FCE86559ADF}" presName="compNode" presStyleCnt="0"/>
      <dgm:spPr/>
    </dgm:pt>
    <dgm:pt modelId="{AE005677-A104-48D8-8985-136019F1BEB0}" type="pres">
      <dgm:prSet presAssocID="{B91E00F3-5D87-44BB-B3D0-9FCE86559ADF}" presName="bgRect" presStyleLbl="bgShp" presStyleIdx="0" presStyleCnt="2"/>
      <dgm:spPr/>
    </dgm:pt>
    <dgm:pt modelId="{6CA46400-9E38-4231-89CF-E5FC892A3590}" type="pres">
      <dgm:prSet presAssocID="{B91E00F3-5D87-44BB-B3D0-9FCE86559AD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Old Key"/>
        </a:ext>
      </dgm:extLst>
    </dgm:pt>
    <dgm:pt modelId="{19DD9CBB-69ED-42A1-85DC-A7328AC928CF}" type="pres">
      <dgm:prSet presAssocID="{B91E00F3-5D87-44BB-B3D0-9FCE86559ADF}" presName="spaceRect" presStyleCnt="0"/>
      <dgm:spPr/>
    </dgm:pt>
    <dgm:pt modelId="{0CEC1665-FE94-4E35-90C3-004236794E3D}" type="pres">
      <dgm:prSet presAssocID="{B91E00F3-5D87-44BB-B3D0-9FCE86559ADF}" presName="parTx" presStyleLbl="revTx" presStyleIdx="0" presStyleCnt="2">
        <dgm:presLayoutVars>
          <dgm:chMax val="0"/>
          <dgm:chPref val="0"/>
        </dgm:presLayoutVars>
      </dgm:prSet>
      <dgm:spPr/>
    </dgm:pt>
    <dgm:pt modelId="{8D9B70FE-8DB6-4EE8-A617-9D3D03072725}" type="pres">
      <dgm:prSet presAssocID="{1035AD13-5C37-48A7-AB69-8654EACFBA2C}" presName="sibTrans" presStyleCnt="0"/>
      <dgm:spPr/>
    </dgm:pt>
    <dgm:pt modelId="{3DC7CF9D-8895-4143-A10A-DAD552E0FACF}" type="pres">
      <dgm:prSet presAssocID="{CAED6AFE-E6E8-4F1B-89B1-039F601D477B}" presName="compNode" presStyleCnt="0"/>
      <dgm:spPr/>
    </dgm:pt>
    <dgm:pt modelId="{A4DF6165-3DE1-49E0-B4CF-31A4939A6FD3}" type="pres">
      <dgm:prSet presAssocID="{CAED6AFE-E6E8-4F1B-89B1-039F601D477B}" presName="bgRect" presStyleLbl="bgShp" presStyleIdx="1" presStyleCnt="2"/>
      <dgm:spPr/>
    </dgm:pt>
    <dgm:pt modelId="{C556BEA0-58FD-48B2-9797-F38BF00FBA0C}" type="pres">
      <dgm:prSet presAssocID="{CAED6AFE-E6E8-4F1B-89B1-039F601D477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nger"/>
        </a:ext>
      </dgm:extLst>
    </dgm:pt>
    <dgm:pt modelId="{E0B6FF76-88F9-4CEA-823A-17CE4E326597}" type="pres">
      <dgm:prSet presAssocID="{CAED6AFE-E6E8-4F1B-89B1-039F601D477B}" presName="spaceRect" presStyleCnt="0"/>
      <dgm:spPr/>
    </dgm:pt>
    <dgm:pt modelId="{82E9190E-94FE-4FCA-A19A-13D2F6696220}" type="pres">
      <dgm:prSet presAssocID="{CAED6AFE-E6E8-4F1B-89B1-039F601D477B}" presName="parTx" presStyleLbl="revTx" presStyleIdx="1" presStyleCnt="2">
        <dgm:presLayoutVars>
          <dgm:chMax val="0"/>
          <dgm:chPref val="0"/>
        </dgm:presLayoutVars>
      </dgm:prSet>
      <dgm:spPr/>
    </dgm:pt>
  </dgm:ptLst>
  <dgm:cxnLst>
    <dgm:cxn modelId="{364DC004-3D01-4709-9AAE-917B20E63748}" type="presOf" srcId="{B91E00F3-5D87-44BB-B3D0-9FCE86559ADF}" destId="{0CEC1665-FE94-4E35-90C3-004236794E3D}" srcOrd="0" destOrd="0" presId="urn:microsoft.com/office/officeart/2018/2/layout/IconVerticalSolidList"/>
    <dgm:cxn modelId="{3724D947-434D-4EE7-AE62-DB47BDC7E14B}" srcId="{34EE9D79-F883-4C52-85EF-BB2D8D941CCB}" destId="{CAED6AFE-E6E8-4F1B-89B1-039F601D477B}" srcOrd="1" destOrd="0" parTransId="{5DFD6205-E337-4BA2-BF84-A900A216793C}" sibTransId="{DB180615-DD2A-44D8-99A1-A12594BED12C}"/>
    <dgm:cxn modelId="{9590D07C-EC95-41B4-913E-D7D04E99FFD6}" type="presOf" srcId="{CAED6AFE-E6E8-4F1B-89B1-039F601D477B}" destId="{82E9190E-94FE-4FCA-A19A-13D2F6696220}" srcOrd="0" destOrd="0" presId="urn:microsoft.com/office/officeart/2018/2/layout/IconVerticalSolidList"/>
    <dgm:cxn modelId="{DBC09589-9BE5-44DB-A686-7DF489900498}" type="presOf" srcId="{34EE9D79-F883-4C52-85EF-BB2D8D941CCB}" destId="{31EA2791-9EF6-454A-B99A-F5AEFE3D6810}" srcOrd="0" destOrd="0" presId="urn:microsoft.com/office/officeart/2018/2/layout/IconVerticalSolidList"/>
    <dgm:cxn modelId="{59D15CA5-6C8E-4CD8-89C3-A23B40934293}" srcId="{34EE9D79-F883-4C52-85EF-BB2D8D941CCB}" destId="{B91E00F3-5D87-44BB-B3D0-9FCE86559ADF}" srcOrd="0" destOrd="0" parTransId="{DCCD1D0D-B46A-4462-AEDD-894AE7DEFA4E}" sibTransId="{1035AD13-5C37-48A7-AB69-8654EACFBA2C}"/>
    <dgm:cxn modelId="{1BCE907D-392F-41CB-A131-3E06E9887904}" type="presParOf" srcId="{31EA2791-9EF6-454A-B99A-F5AEFE3D6810}" destId="{50F6D30D-2E56-45E2-A3BC-A877215D17ED}" srcOrd="0" destOrd="0" presId="urn:microsoft.com/office/officeart/2018/2/layout/IconVerticalSolidList"/>
    <dgm:cxn modelId="{F3C6CA14-9FA8-4D57-B560-78900580D41F}" type="presParOf" srcId="{50F6D30D-2E56-45E2-A3BC-A877215D17ED}" destId="{AE005677-A104-48D8-8985-136019F1BEB0}" srcOrd="0" destOrd="0" presId="urn:microsoft.com/office/officeart/2018/2/layout/IconVerticalSolidList"/>
    <dgm:cxn modelId="{3DEBCCB7-ABDE-4A1C-A07A-7AD7A0051C0D}" type="presParOf" srcId="{50F6D30D-2E56-45E2-A3BC-A877215D17ED}" destId="{6CA46400-9E38-4231-89CF-E5FC892A3590}" srcOrd="1" destOrd="0" presId="urn:microsoft.com/office/officeart/2018/2/layout/IconVerticalSolidList"/>
    <dgm:cxn modelId="{E1E656EF-1C32-49C6-B49C-4D28D669A5C8}" type="presParOf" srcId="{50F6D30D-2E56-45E2-A3BC-A877215D17ED}" destId="{19DD9CBB-69ED-42A1-85DC-A7328AC928CF}" srcOrd="2" destOrd="0" presId="urn:microsoft.com/office/officeart/2018/2/layout/IconVerticalSolidList"/>
    <dgm:cxn modelId="{0289901D-FA43-4B67-8F25-E19C726D6792}" type="presParOf" srcId="{50F6D30D-2E56-45E2-A3BC-A877215D17ED}" destId="{0CEC1665-FE94-4E35-90C3-004236794E3D}" srcOrd="3" destOrd="0" presId="urn:microsoft.com/office/officeart/2018/2/layout/IconVerticalSolidList"/>
    <dgm:cxn modelId="{A15E7446-2058-4831-A580-E29F796CCA21}" type="presParOf" srcId="{31EA2791-9EF6-454A-B99A-F5AEFE3D6810}" destId="{8D9B70FE-8DB6-4EE8-A617-9D3D03072725}" srcOrd="1" destOrd="0" presId="urn:microsoft.com/office/officeart/2018/2/layout/IconVerticalSolidList"/>
    <dgm:cxn modelId="{15DA7FC4-3C96-49B6-AE12-677507346A03}" type="presParOf" srcId="{31EA2791-9EF6-454A-B99A-F5AEFE3D6810}" destId="{3DC7CF9D-8895-4143-A10A-DAD552E0FACF}" srcOrd="2" destOrd="0" presId="urn:microsoft.com/office/officeart/2018/2/layout/IconVerticalSolidList"/>
    <dgm:cxn modelId="{6AAC5BBF-09BF-4A4D-8832-8D1734182117}" type="presParOf" srcId="{3DC7CF9D-8895-4143-A10A-DAD552E0FACF}" destId="{A4DF6165-3DE1-49E0-B4CF-31A4939A6FD3}" srcOrd="0" destOrd="0" presId="urn:microsoft.com/office/officeart/2018/2/layout/IconVerticalSolidList"/>
    <dgm:cxn modelId="{3F932D8A-E26B-4E86-B347-02A9E839AA0B}" type="presParOf" srcId="{3DC7CF9D-8895-4143-A10A-DAD552E0FACF}" destId="{C556BEA0-58FD-48B2-9797-F38BF00FBA0C}" srcOrd="1" destOrd="0" presId="urn:microsoft.com/office/officeart/2018/2/layout/IconVerticalSolidList"/>
    <dgm:cxn modelId="{395664F6-97C6-43C2-BA21-D4AF9D65B9A8}" type="presParOf" srcId="{3DC7CF9D-8895-4143-A10A-DAD552E0FACF}" destId="{E0B6FF76-88F9-4CEA-823A-17CE4E326597}" srcOrd="2" destOrd="0" presId="urn:microsoft.com/office/officeart/2018/2/layout/IconVerticalSolidList"/>
    <dgm:cxn modelId="{772CA171-DDF4-4B32-BEDE-F7378E45EC5B}" type="presParOf" srcId="{3DC7CF9D-8895-4143-A10A-DAD552E0FACF}" destId="{82E9190E-94FE-4FCA-A19A-13D2F669622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0C45A7-99F6-4EFA-BD65-CD07E59080BC}">
      <dsp:nvSpPr>
        <dsp:cNvPr id="0" name=""/>
        <dsp:cNvSpPr/>
      </dsp:nvSpPr>
      <dsp:spPr>
        <a:xfrm>
          <a:off x="0" y="0"/>
          <a:ext cx="3131364" cy="3131364"/>
        </a:xfrm>
        <a:prstGeom prst="pie">
          <a:avLst>
            <a:gd name="adj1" fmla="val 5400000"/>
            <a:gd name="adj2" fmla="val 1620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2452BB-B1C3-41E3-8D7C-220257023C50}">
      <dsp:nvSpPr>
        <dsp:cNvPr id="0" name=""/>
        <dsp:cNvSpPr/>
      </dsp:nvSpPr>
      <dsp:spPr>
        <a:xfrm>
          <a:off x="1565682" y="0"/>
          <a:ext cx="8553678" cy="3131364"/>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Once a risk has been identified and described, it can then be analyzed</a:t>
          </a:r>
        </a:p>
      </dsp:txBody>
      <dsp:txXfrm>
        <a:off x="1565682" y="0"/>
        <a:ext cx="8553678" cy="1487397"/>
      </dsp:txXfrm>
    </dsp:sp>
    <dsp:sp modelId="{636285FC-81E0-47FB-B055-6DF531A77609}">
      <dsp:nvSpPr>
        <dsp:cNvPr id="0" name=""/>
        <dsp:cNvSpPr/>
      </dsp:nvSpPr>
      <dsp:spPr>
        <a:xfrm>
          <a:off x="821983" y="1487397"/>
          <a:ext cx="1487397" cy="1487397"/>
        </a:xfrm>
        <a:prstGeom prst="pie">
          <a:avLst>
            <a:gd name="adj1" fmla="val 5400000"/>
            <a:gd name="adj2" fmla="val 1620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340349-FC4C-44B1-B1DB-CBF363FA62DE}">
      <dsp:nvSpPr>
        <dsp:cNvPr id="0" name=""/>
        <dsp:cNvSpPr/>
      </dsp:nvSpPr>
      <dsp:spPr>
        <a:xfrm>
          <a:off x="1565682" y="1487397"/>
          <a:ext cx="8553678" cy="1487397"/>
        </a:xfrm>
        <a:prstGeom prst="rect">
          <a:avLst/>
        </a:prstGeom>
        <a:solidFill>
          <a:schemeClr val="lt1">
            <a:alpha val="90000"/>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Risk analysis is considered the heart of risk assessment </a:t>
          </a:r>
        </a:p>
      </dsp:txBody>
      <dsp:txXfrm>
        <a:off x="1565682" y="1487397"/>
        <a:ext cx="8553678" cy="14873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1B8A24-0AC9-4711-806A-DFDA0E4C9FC6}">
      <dsp:nvSpPr>
        <dsp:cNvPr id="0" name=""/>
        <dsp:cNvSpPr/>
      </dsp:nvSpPr>
      <dsp:spPr>
        <a:xfrm>
          <a:off x="941760" y="227631"/>
          <a:ext cx="4043445" cy="1263576"/>
        </a:xfrm>
        <a:prstGeom prst="rect">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55863"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ISO Guide 73 - “process to comprehend the nature of risk and to determine the level of risk.” </a:t>
          </a:r>
        </a:p>
      </dsp:txBody>
      <dsp:txXfrm>
        <a:off x="941760" y="227631"/>
        <a:ext cx="4043445" cy="1263576"/>
      </dsp:txXfrm>
    </dsp:sp>
    <dsp:sp modelId="{F3603117-A9A7-458D-A6B4-F73E79BE1DA7}">
      <dsp:nvSpPr>
        <dsp:cNvPr id="0" name=""/>
        <dsp:cNvSpPr/>
      </dsp:nvSpPr>
      <dsp:spPr>
        <a:xfrm>
          <a:off x="773283" y="45114"/>
          <a:ext cx="884503" cy="1326755"/>
        </a:xfrm>
        <a:prstGeom prst="rect">
          <a:avLst/>
        </a:prstGeom>
        <a:blipFill rotWithShape="1">
          <a:blip xmlns:r="http://schemas.openxmlformats.org/officeDocument/2006/relationships" r:embed="rId1"/>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DBD0CE-6760-4B98-A0EE-6E31D18B8A7D}">
      <dsp:nvSpPr>
        <dsp:cNvPr id="0" name=""/>
        <dsp:cNvSpPr/>
      </dsp:nvSpPr>
      <dsp:spPr>
        <a:xfrm>
          <a:off x="5302630" y="227631"/>
          <a:ext cx="4043445" cy="1263576"/>
        </a:xfrm>
        <a:prstGeom prst="rect">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1539"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ANSI RA.1 - “process to characterize and understand the nature of risk and to define the level of risk”.</a:t>
          </a:r>
        </a:p>
      </dsp:txBody>
      <dsp:txXfrm>
        <a:off x="5302630" y="227631"/>
        <a:ext cx="4043445" cy="1263576"/>
      </dsp:txXfrm>
    </dsp:sp>
    <dsp:sp modelId="{A32C4644-DBCC-4CAF-8D07-605C76E43CFF}">
      <dsp:nvSpPr>
        <dsp:cNvPr id="0" name=""/>
        <dsp:cNvSpPr/>
      </dsp:nvSpPr>
      <dsp:spPr>
        <a:xfrm>
          <a:off x="5134153" y="45114"/>
          <a:ext cx="884503" cy="1326755"/>
        </a:xfrm>
        <a:prstGeom prst="rect">
          <a:avLst/>
        </a:prstGeom>
        <a:blipFill rotWithShape="1">
          <a:blip xmlns:r="http://schemas.openxmlformats.org/officeDocument/2006/relationships" r:embed="rId2"/>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FCD213-1916-47C4-B640-E659D3D369D0}">
      <dsp:nvSpPr>
        <dsp:cNvPr id="0" name=""/>
        <dsp:cNvSpPr/>
      </dsp:nvSpPr>
      <dsp:spPr>
        <a:xfrm>
          <a:off x="3122195" y="1822672"/>
          <a:ext cx="4043445" cy="1263576"/>
        </a:xfrm>
        <a:prstGeom prst="rect">
          <a:avLst/>
        </a:prstGeom>
        <a:solidFill>
          <a:schemeClr val="lt1">
            <a:alpha val="4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1539"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ANSI/ASSP Z590.3 - not considered a </a:t>
          </a:r>
          <a:r>
            <a:rPr lang="en-US" sz="1900" i="1" kern="1200" dirty="0"/>
            <a:t>risk analysis</a:t>
          </a:r>
          <a:r>
            <a:rPr lang="en-US" sz="1900" kern="1200" dirty="0"/>
            <a:t> until the ‘estimation of likelihood’ is complete. </a:t>
          </a:r>
        </a:p>
      </dsp:txBody>
      <dsp:txXfrm>
        <a:off x="3122195" y="1822672"/>
        <a:ext cx="4043445" cy="1263576"/>
      </dsp:txXfrm>
    </dsp:sp>
    <dsp:sp modelId="{6001402B-6EA7-4AB4-B7E7-6AE4A6E5343A}">
      <dsp:nvSpPr>
        <dsp:cNvPr id="0" name=""/>
        <dsp:cNvSpPr/>
      </dsp:nvSpPr>
      <dsp:spPr>
        <a:xfrm>
          <a:off x="2953718" y="1640155"/>
          <a:ext cx="884503" cy="1326755"/>
        </a:xfrm>
        <a:prstGeom prst="rect">
          <a:avLst/>
        </a:prstGeom>
        <a:blipFill rotWithShape="1">
          <a:blip xmlns:r="http://schemas.openxmlformats.org/officeDocument/2006/relationships" r:embed="rId3"/>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9F591-64A1-4635-8458-EE1CEAD664A2}">
      <dsp:nvSpPr>
        <dsp:cNvPr id="0" name=""/>
        <dsp:cNvSpPr/>
      </dsp:nvSpPr>
      <dsp:spPr>
        <a:xfrm>
          <a:off x="103677" y="769118"/>
          <a:ext cx="2557390" cy="255739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n-US" sz="3400" b="1" kern="1200"/>
            <a:t>Hazard Analysis</a:t>
          </a:r>
          <a:endParaRPr lang="en-US" sz="3400" kern="1200"/>
        </a:p>
      </dsp:txBody>
      <dsp:txXfrm>
        <a:off x="460790" y="1070690"/>
        <a:ext cx="1474531" cy="1954247"/>
      </dsp:txXfrm>
    </dsp:sp>
    <dsp:sp modelId="{24B4555F-4886-4B7B-91B7-2D058BBC31A4}">
      <dsp:nvSpPr>
        <dsp:cNvPr id="0" name=""/>
        <dsp:cNvSpPr/>
      </dsp:nvSpPr>
      <dsp:spPr>
        <a:xfrm>
          <a:off x="1946841" y="769118"/>
          <a:ext cx="2557390" cy="255739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n-US" sz="3400" b="1" kern="1200"/>
            <a:t>Risk Analysis</a:t>
          </a:r>
          <a:endParaRPr lang="en-US" sz="3400" kern="1200"/>
        </a:p>
      </dsp:txBody>
      <dsp:txXfrm>
        <a:off x="2672587" y="1070690"/>
        <a:ext cx="1474531" cy="195424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867DE6-711C-471B-AFA4-39E516FC77B2}">
      <dsp:nvSpPr>
        <dsp:cNvPr id="0" name=""/>
        <dsp:cNvSpPr/>
      </dsp:nvSpPr>
      <dsp:spPr>
        <a:xfrm>
          <a:off x="1872775" y="11835"/>
          <a:ext cx="4327666" cy="432766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r>
            <a:rPr lang="en-US" sz="3300" kern="1200" dirty="0"/>
            <a:t>OSHA </a:t>
          </a:r>
        </a:p>
        <a:p>
          <a:pPr marL="0" lvl="0" indent="0" algn="ctr" defTabSz="1466850">
            <a:lnSpc>
              <a:spcPct val="90000"/>
            </a:lnSpc>
            <a:spcBef>
              <a:spcPct val="0"/>
            </a:spcBef>
            <a:spcAft>
              <a:spcPct val="35000"/>
            </a:spcAft>
            <a:buNone/>
          </a:pPr>
          <a:r>
            <a:rPr lang="en-US" sz="3300" kern="1200" dirty="0"/>
            <a:t>Process Safety Management of Highly Hazardous Chemicals </a:t>
          </a:r>
        </a:p>
      </dsp:txBody>
      <dsp:txXfrm>
        <a:off x="2477088" y="522160"/>
        <a:ext cx="2495231" cy="3307016"/>
      </dsp:txXfrm>
    </dsp:sp>
    <dsp:sp modelId="{CE25377A-22F5-44BA-BA74-B687761F2B28}">
      <dsp:nvSpPr>
        <dsp:cNvPr id="0" name=""/>
        <dsp:cNvSpPr/>
      </dsp:nvSpPr>
      <dsp:spPr>
        <a:xfrm>
          <a:off x="4991814" y="11835"/>
          <a:ext cx="4327666" cy="432766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466850">
            <a:lnSpc>
              <a:spcPct val="90000"/>
            </a:lnSpc>
            <a:spcBef>
              <a:spcPct val="0"/>
            </a:spcBef>
            <a:spcAft>
              <a:spcPct val="35000"/>
            </a:spcAft>
            <a:buNone/>
          </a:pPr>
          <a:r>
            <a:rPr lang="en-US" sz="3300" kern="1200" dirty="0"/>
            <a:t>EPA </a:t>
          </a:r>
        </a:p>
        <a:p>
          <a:pPr marL="0" lvl="0" indent="0" algn="ctr" defTabSz="1466850">
            <a:lnSpc>
              <a:spcPct val="90000"/>
            </a:lnSpc>
            <a:spcBef>
              <a:spcPct val="0"/>
            </a:spcBef>
            <a:spcAft>
              <a:spcPct val="35000"/>
            </a:spcAft>
            <a:buNone/>
          </a:pPr>
          <a:r>
            <a:rPr lang="en-US" sz="3300" kern="1200" dirty="0"/>
            <a:t>Risk Management Plan</a:t>
          </a:r>
        </a:p>
      </dsp:txBody>
      <dsp:txXfrm>
        <a:off x="6219935" y="522160"/>
        <a:ext cx="2495231" cy="33070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DA459B-733F-4869-8195-B238C50B9B56}">
      <dsp:nvSpPr>
        <dsp:cNvPr id="0" name=""/>
        <dsp:cNvSpPr/>
      </dsp:nvSpPr>
      <dsp:spPr>
        <a:xfrm>
          <a:off x="0" y="707092"/>
          <a:ext cx="11407487" cy="1305401"/>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5EDBADE-C10A-4554-AD7B-7720033F7F25}">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DD71A2-2F46-46CA-B5BA-5535B3EAF2DA}">
      <dsp:nvSpPr>
        <dsp:cNvPr id="0" name=""/>
        <dsp:cNvSpPr/>
      </dsp:nvSpPr>
      <dsp:spPr>
        <a:xfrm>
          <a:off x="1507738" y="707092"/>
          <a:ext cx="9899748"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066800">
            <a:lnSpc>
              <a:spcPct val="90000"/>
            </a:lnSpc>
            <a:spcBef>
              <a:spcPct val="0"/>
            </a:spcBef>
            <a:spcAft>
              <a:spcPct val="35000"/>
            </a:spcAft>
            <a:buNone/>
          </a:pPr>
          <a:r>
            <a:rPr lang="en-US" sz="2400" kern="1200" dirty="0"/>
            <a:t>Likelihood (probability) can refer to a specific event or consequence and must be clearly defined as part of the context of the assessment.  </a:t>
          </a:r>
        </a:p>
      </dsp:txBody>
      <dsp:txXfrm>
        <a:off x="1507738" y="707092"/>
        <a:ext cx="9899748" cy="1305401"/>
      </dsp:txXfrm>
    </dsp:sp>
    <dsp:sp modelId="{7ACD45D7-89DB-4F20-BB25-0AEABB267904}">
      <dsp:nvSpPr>
        <dsp:cNvPr id="0" name=""/>
        <dsp:cNvSpPr/>
      </dsp:nvSpPr>
      <dsp:spPr>
        <a:xfrm>
          <a:off x="0" y="2338844"/>
          <a:ext cx="11407487" cy="1305401"/>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3E1ABA-7C2A-4ABC-9AE9-7DC52997E1FC}">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C529DE-AA6D-49AD-B2D1-3662D1CE6D83}">
      <dsp:nvSpPr>
        <dsp:cNvPr id="0" name=""/>
        <dsp:cNvSpPr/>
      </dsp:nvSpPr>
      <dsp:spPr>
        <a:xfrm>
          <a:off x="1507738" y="2338844"/>
          <a:ext cx="9899748"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066800">
            <a:lnSpc>
              <a:spcPct val="90000"/>
            </a:lnSpc>
            <a:spcBef>
              <a:spcPct val="0"/>
            </a:spcBef>
            <a:spcAft>
              <a:spcPct val="35000"/>
            </a:spcAft>
            <a:buNone/>
          </a:pPr>
          <a:r>
            <a:rPr lang="en-US" sz="2400" kern="1200" dirty="0"/>
            <a:t>Likelihood of occurrence should consider the parameters, exposure, and duration, and can be described as a frequency, an expected probability or in qualitative terms.</a:t>
          </a:r>
        </a:p>
      </dsp:txBody>
      <dsp:txXfrm>
        <a:off x="1507738" y="2338844"/>
        <a:ext cx="9899748" cy="13054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FEF7CF-4E85-4CEA-AACD-430621470F2A}">
      <dsp:nvSpPr>
        <dsp:cNvPr id="0" name=""/>
        <dsp:cNvSpPr/>
      </dsp:nvSpPr>
      <dsp:spPr>
        <a:xfrm>
          <a:off x="180993" y="2071"/>
          <a:ext cx="4061445" cy="4061445"/>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a:p>
          <a:pPr marL="0" lvl="0" indent="0" algn="ctr" defTabSz="1200150">
            <a:lnSpc>
              <a:spcPct val="90000"/>
            </a:lnSpc>
            <a:spcBef>
              <a:spcPct val="0"/>
            </a:spcBef>
            <a:spcAft>
              <a:spcPct val="35000"/>
            </a:spcAft>
            <a:buNone/>
          </a:pPr>
          <a:r>
            <a:rPr lang="en-US" sz="2700" kern="1200" dirty="0"/>
            <a:t>‘Whole-system risk’ – the combined or synergistic effects of multiple risk sources</a:t>
          </a:r>
        </a:p>
      </dsp:txBody>
      <dsp:txXfrm>
        <a:off x="775778" y="596856"/>
        <a:ext cx="2871875" cy="2871875"/>
      </dsp:txXfrm>
    </dsp:sp>
    <dsp:sp modelId="{43903058-D0C9-44DF-93D5-9D54A7F8405C}">
      <dsp:nvSpPr>
        <dsp:cNvPr id="0" name=""/>
        <dsp:cNvSpPr/>
      </dsp:nvSpPr>
      <dsp:spPr>
        <a:xfrm rot="5400000">
          <a:off x="4577507" y="1494652"/>
          <a:ext cx="1421505" cy="1076282"/>
        </a:xfrm>
        <a:prstGeom prst="triangl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C95A8D-8D9E-4941-96AF-1C17899C4EDA}">
      <dsp:nvSpPr>
        <dsp:cNvPr id="0" name=""/>
        <dsp:cNvSpPr/>
      </dsp:nvSpPr>
      <dsp:spPr>
        <a:xfrm>
          <a:off x="6273161" y="2071"/>
          <a:ext cx="4061445" cy="4061445"/>
        </a:xfrm>
        <a:prstGeom prst="ellipse">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r>
            <a:rPr lang="en-US" sz="2700" kern="1200" dirty="0"/>
            <a:t>The potential effect of combined or whole-system risks is often greater than any single risk in a system</a:t>
          </a:r>
        </a:p>
      </dsp:txBody>
      <dsp:txXfrm>
        <a:off x="6867946" y="596856"/>
        <a:ext cx="2871875" cy="28718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005677-A104-48D8-8985-136019F1BEB0}">
      <dsp:nvSpPr>
        <dsp:cNvPr id="0" name=""/>
        <dsp:cNvSpPr/>
      </dsp:nvSpPr>
      <dsp:spPr>
        <a:xfrm>
          <a:off x="0" y="745053"/>
          <a:ext cx="10506456" cy="137548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A46400-9E38-4231-89CF-E5FC892A3590}">
      <dsp:nvSpPr>
        <dsp:cNvPr id="0" name=""/>
        <dsp:cNvSpPr/>
      </dsp:nvSpPr>
      <dsp:spPr>
        <a:xfrm>
          <a:off x="416083" y="1054537"/>
          <a:ext cx="756516" cy="75651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EC1665-FE94-4E35-90C3-004236794E3D}">
      <dsp:nvSpPr>
        <dsp:cNvPr id="0" name=""/>
        <dsp:cNvSpPr/>
      </dsp:nvSpPr>
      <dsp:spPr>
        <a:xfrm>
          <a:off x="1588683" y="745053"/>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977900">
            <a:lnSpc>
              <a:spcPct val="90000"/>
            </a:lnSpc>
            <a:spcBef>
              <a:spcPct val="0"/>
            </a:spcBef>
            <a:spcAft>
              <a:spcPct val="35000"/>
            </a:spcAft>
            <a:buNone/>
          </a:pPr>
          <a:r>
            <a:rPr lang="en-US" sz="2200" kern="1200"/>
            <a:t>Risk analysis is considered the heart of risk assessment and the most involved step in risk assessment.  </a:t>
          </a:r>
        </a:p>
      </dsp:txBody>
      <dsp:txXfrm>
        <a:off x="1588683" y="745053"/>
        <a:ext cx="8917772" cy="1375483"/>
      </dsp:txXfrm>
    </dsp:sp>
    <dsp:sp modelId="{A4DF6165-3DE1-49E0-B4CF-31A4939A6FD3}">
      <dsp:nvSpPr>
        <dsp:cNvPr id="0" name=""/>
        <dsp:cNvSpPr/>
      </dsp:nvSpPr>
      <dsp:spPr>
        <a:xfrm>
          <a:off x="0" y="2464408"/>
          <a:ext cx="10506456" cy="137548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56BEA0-58FD-48B2-9797-F38BF00FBA0C}">
      <dsp:nvSpPr>
        <dsp:cNvPr id="0" name=""/>
        <dsp:cNvSpPr/>
      </dsp:nvSpPr>
      <dsp:spPr>
        <a:xfrm>
          <a:off x="416083" y="2773892"/>
          <a:ext cx="756516" cy="75651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E9190E-94FE-4FCA-A19A-13D2F6696220}">
      <dsp:nvSpPr>
        <dsp:cNvPr id="0" name=""/>
        <dsp:cNvSpPr/>
      </dsp:nvSpPr>
      <dsp:spPr>
        <a:xfrm>
          <a:off x="1588683" y="2464408"/>
          <a:ext cx="8917772" cy="13754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5572" tIns="145572" rIns="145572" bIns="145572" numCol="1" spcCol="1270" anchor="ctr" anchorCtr="0">
          <a:noAutofit/>
        </a:bodyPr>
        <a:lstStyle/>
        <a:p>
          <a:pPr marL="0" lvl="0" indent="0" algn="l" defTabSz="977900">
            <a:lnSpc>
              <a:spcPct val="90000"/>
            </a:lnSpc>
            <a:spcBef>
              <a:spcPct val="0"/>
            </a:spcBef>
            <a:spcAft>
              <a:spcPct val="35000"/>
            </a:spcAft>
            <a:buNone/>
          </a:pPr>
          <a:r>
            <a:rPr lang="en-US" sz="2200" kern="1200"/>
            <a:t>It is used to gain an understanding of the risk, its consequences, and likelihood of occurrence and to estimate risk levels so that risks can be evaluated, prioritized, and treated according to the established risk criteria. </a:t>
          </a:r>
        </a:p>
      </dsp:txBody>
      <dsp:txXfrm>
        <a:off x="1588683" y="2464408"/>
        <a:ext cx="8917772" cy="1375483"/>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B531F-A32C-44FD-BC1B-7565F84C9AD3}" type="datetimeFigureOut">
              <a:rPr lang="en-US" smtClean="0"/>
              <a:t>1/23/2021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EC9C27-8262-4674-9500-F11BDE4D82D2}" type="slidenum">
              <a:rPr lang="en-US" smtClean="0"/>
              <a:t>‹#›</a:t>
            </a:fld>
            <a:endParaRPr lang="en-US"/>
          </a:p>
        </p:txBody>
      </p:sp>
    </p:spTree>
    <p:extLst>
      <p:ext uri="{BB962C8B-B14F-4D97-AF65-F5344CB8AC3E}">
        <p14:creationId xmlns:p14="http://schemas.microsoft.com/office/powerpoint/2010/main" val="4061583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chapter we will:</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Review the concept of analyzing risk</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elements of risk that are analyzed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And methods that can be used to analyze risk</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346A-AACE-40B3-9A9C-CC2214CC38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81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Assessment </a:t>
            </a:r>
          </a:p>
          <a:p>
            <a:r>
              <a:rPr lang="en-US" sz="1800" kern="1800" dirty="0">
                <a:effectLst/>
                <a:latin typeface="Times New Roman" panose="02020603050405020304" pitchFamily="18" charset="0"/>
                <a:ea typeface="Times New Roman" panose="02020603050405020304" pitchFamily="18" charset="0"/>
              </a:rPr>
              <a:t>Risk assessment is the sequential process of identifying, analyzing, and evaluating risk. It goes beyond a risk analysis by including an ‘evaluation’ or judgement of risk acceptability.  A comparison of the ‘estimated risk level’ with the established risk criteria is performed to determine whether the risk level is acceptable or if actions are needed to reduce the risk to an acceptable level.  The Figure shows a comparison of the steps of a hazard analysis, risk analysis and risk assessment.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10</a:t>
            </a:fld>
            <a:endParaRPr lang="en-US"/>
          </a:p>
        </p:txBody>
      </p:sp>
    </p:spTree>
    <p:extLst>
      <p:ext uri="{BB962C8B-B14F-4D97-AF65-F5344CB8AC3E}">
        <p14:creationId xmlns:p14="http://schemas.microsoft.com/office/powerpoint/2010/main" val="222597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A hazard analysis is the identification of hazards, existing controls and the exposures to the hazards, and an analysis of the potential severity of consequences.  It is the fundamental step in a risk assessment, however, by itself, it does not estimate risk or evaluate its acceptability.  Examples of hazard analyses are presented in the slide. It should be noted that these traditional hazard analysis techniques can be modified to include risk estimations that would convert them to risk analysis methods.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11</a:t>
            </a:fld>
            <a:endParaRPr lang="en-US"/>
          </a:p>
        </p:txBody>
      </p:sp>
    </p:spTree>
    <p:extLst>
      <p:ext uri="{BB962C8B-B14F-4D97-AF65-F5344CB8AC3E}">
        <p14:creationId xmlns:p14="http://schemas.microsoft.com/office/powerpoint/2010/main" val="311885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A process hazard analysis is a set of organized and systematic analyses of identified hazards and controls associated with a process. It provides information to assist in making decisions for improving safety and reducing operational risk associated with a process. Process hazard analyses such as ‘What-if’ analyses are used to breakdown a series of actions or steps to understand process-related hazards and their causes and effects.  These methods are often used to analyze potential causes and consequences of fires, explosions, releases of highly hazardous, toxic, or flammable chemicals.  Process safety and analysis focuses on equipment, instrumentation, utilities, human actions, and external factors that may impact the process. One additional benefit of conducting such an analysis is a more thorough understanding of the industrial process, leading to opportunities for improving process efficiency and cost reduction.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kern="1800" dirty="0">
              <a:effectLst/>
              <a:latin typeface="Times New Roman" panose="02020603050405020304" pitchFamily="18" charset="0"/>
              <a:ea typeface="Times New Roman" panose="02020603050405020304" pitchFamily="18" charset="0"/>
            </a:endParaRPr>
          </a:p>
          <a:p>
            <a:r>
              <a:rPr lang="en-US" sz="1800" kern="1800" dirty="0">
                <a:effectLst/>
                <a:latin typeface="Times New Roman" panose="02020603050405020304" pitchFamily="18" charset="0"/>
                <a:ea typeface="Times New Roman" panose="02020603050405020304" pitchFamily="18" charset="0"/>
              </a:rPr>
              <a:t>Risk assessments have been legally required of businesses in the United Kingdom, since 1999 by the Health and Safety Executive.  However, for businesses in the United States, there are only two standards that mandate the assessment of risk. These are the Occupational Safety and Health Administration (OSHA) Process Safety Management of Highly Hazardous Chemicals, and the Environmental Protection Agency (EPA) Risk Management Plan, both of which require process hazard analyses. </a:t>
            </a:r>
          </a:p>
          <a:p>
            <a:endParaRPr lang="en-US" sz="1800" kern="1800" dirty="0">
              <a:effectLst/>
              <a:latin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800" dirty="0">
                <a:effectLst/>
                <a:latin typeface="Times New Roman" panose="02020603050405020304" pitchFamily="18" charset="0"/>
                <a:ea typeface="Times New Roman" panose="02020603050405020304" pitchFamily="18" charset="0"/>
                <a:cs typeface="Times New Roman" panose="02020603050405020304" pitchFamily="18" charset="0"/>
              </a:rPr>
              <a:t>Process hazard analysis methods such as ‘What-if Analysis’ can be applied at any point of the lifecycle of a system and are commonly used to identify failures or deviations and the resulting affect so that proper controls can be implemented. </a:t>
            </a:r>
            <a:endParaRPr lang="en-US" dirty="0"/>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12</a:t>
            </a:fld>
            <a:endParaRPr lang="en-US"/>
          </a:p>
        </p:txBody>
      </p:sp>
    </p:spTree>
    <p:extLst>
      <p:ext uri="{BB962C8B-B14F-4D97-AF65-F5344CB8AC3E}">
        <p14:creationId xmlns:p14="http://schemas.microsoft.com/office/powerpoint/2010/main" val="617694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342900">
              <a:lnSpc>
                <a:spcPct val="200000"/>
              </a:lnSpc>
              <a:spcBef>
                <a:spcPts val="0"/>
              </a:spcBef>
              <a:spcAft>
                <a:spcPts val="800"/>
              </a:spcAft>
            </a:pPr>
            <a:r>
              <a:rPr lang="en-US" sz="1200" kern="1800" dirty="0">
                <a:effectLst/>
                <a:latin typeface="Times New Roman" panose="02020603050405020304" pitchFamily="18" charset="0"/>
                <a:ea typeface="Times New Roman" panose="02020603050405020304" pitchFamily="18" charset="0"/>
                <a:cs typeface="Times New Roman" panose="02020603050405020304" pitchFamily="18" charset="0"/>
              </a:rPr>
              <a:t>What-if Analysis is a qualitative hazard analysis method that uses team-based brainstorming to determine what can go wrong in a given scenario. Originally used by chemical and petrochemical industries as an easier alternative to HAZOP, ‘What-If’ and its variations (What-if/Checklist and Structured What-if Analysis Technique or SWIFT) are commonly used in energy, manufacturing, high-tech, food processing, transportation, healthcare and other industries.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342900">
              <a:lnSpc>
                <a:spcPct val="200000"/>
              </a:lnSpc>
              <a:spcBef>
                <a:spcPts val="0"/>
              </a:spcBef>
              <a:spcAft>
                <a:spcPts val="800"/>
              </a:spcAft>
            </a:pPr>
            <a:r>
              <a:rPr lang="en-US" sz="1200" kern="1800" dirty="0">
                <a:effectLst/>
                <a:latin typeface="Times New Roman" panose="02020603050405020304" pitchFamily="18" charset="0"/>
                <a:ea typeface="Times New Roman" panose="02020603050405020304" pitchFamily="18" charset="0"/>
                <a:cs typeface="Times New Roman" panose="02020603050405020304" pitchFamily="18" charset="0"/>
              </a:rPr>
              <a:t>A cross-functional team knowledgeable of the system being analyzed is used to discuss aspects in a brainstorming fashion using ‘what if’ questions to identify weaknesses, deviations, or hazards.  The team should include ‘subject matter experts’ in the system or component being analyzed and be led by an experienced facilitator.  Through the process, potential hazards, their causes, effects, and controls are identified.  As a result, additional controls to prevent the hazard from occurring are identified.  The ‘what if’ questions along with resulting consequences, existing safeguards, risks levels and recommended additional controls are recorded on a what-if spreadsheet such as the example in the Figure here. </a:t>
            </a:r>
            <a:endParaRPr lang="en-US" dirty="0"/>
          </a:p>
          <a:p>
            <a:pPr marL="0" marR="0" indent="342900">
              <a:lnSpc>
                <a:spcPct val="200000"/>
              </a:lnSpc>
              <a:spcBef>
                <a:spcPts val="0"/>
              </a:spcBef>
              <a:spcAft>
                <a:spcPts val="800"/>
              </a:spcAft>
            </a:pPr>
            <a:endParaRPr lang="en-US" dirty="0"/>
          </a:p>
          <a:p>
            <a:pPr marL="0" marR="0" indent="342900">
              <a:lnSpc>
                <a:spcPct val="200000"/>
              </a:lnSpc>
              <a:spcBef>
                <a:spcPts val="0"/>
              </a:spcBef>
              <a:spcAft>
                <a:spcPts val="800"/>
              </a:spcAft>
            </a:pP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13</a:t>
            </a:fld>
            <a:endParaRPr lang="en-US"/>
          </a:p>
        </p:txBody>
      </p:sp>
    </p:spTree>
    <p:extLst>
      <p:ext uri="{BB962C8B-B14F-4D97-AF65-F5344CB8AC3E}">
        <p14:creationId xmlns:p14="http://schemas.microsoft.com/office/powerpoint/2010/main" val="2031579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In a risk analysis, the hazards, controls, exposures, and severities are all identified; however, specific consequences are selected for further analyses and risk estimation.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Each consequence is analyzed as to how it could occur and its likelihood or probability of occurring</a:t>
            </a:r>
            <a:r>
              <a:rPr lang="en-US" sz="1800" kern="1800">
                <a:effectLst/>
                <a:latin typeface="Times New Roman" panose="02020603050405020304" pitchFamily="18" charset="0"/>
                <a:ea typeface="Times New Roman" panose="02020603050405020304" pitchFamily="18" charset="0"/>
                <a:cs typeface="Times New Roman" panose="02020603050405020304" pitchFamily="18" charset="0"/>
              </a:rPr>
              <a:t>.  Risk estimates are derived from the analysis for severity level, likelihood level and risk level.  To take the risk analysis to a ‘risk assessment’, the risk analysis and its risk estimates are evaluated and compared against the established risk criteria to determine whether each risk estimation is acceptable, or if addition risk treatment is required.  The established risk criteria and the risk treatment actions for each risk level is used to determine action steps. The sequential application of risk identification, analysis and evaluation are required to complete a ‘risk assessment’.  It is important understand the similarities and differences of hazard analysis, risk analysis and risk assessment.  Table in the textbook 8.2 provides an example list of risk analysis methods commonly used.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15</a:t>
            </a:fld>
            <a:endParaRPr lang="en-US"/>
          </a:p>
        </p:txBody>
      </p:sp>
    </p:spTree>
    <p:extLst>
      <p:ext uri="{BB962C8B-B14F-4D97-AF65-F5344CB8AC3E}">
        <p14:creationId xmlns:p14="http://schemas.microsoft.com/office/powerpoint/2010/main" val="32753281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the table is continued with Fault tree analysis, HACCP and HAZOP.</a:t>
            </a:r>
          </a:p>
        </p:txBody>
      </p:sp>
      <p:sp>
        <p:nvSpPr>
          <p:cNvPr id="4" name="Slide Number Placeholder 3"/>
          <p:cNvSpPr>
            <a:spLocks noGrp="1"/>
          </p:cNvSpPr>
          <p:nvPr>
            <p:ph type="sldNum" sz="quarter" idx="5"/>
          </p:nvPr>
        </p:nvSpPr>
        <p:spPr/>
        <p:txBody>
          <a:bodyPr/>
          <a:lstStyle/>
          <a:p>
            <a:fld id="{31EC9C27-8262-4674-9500-F11BDE4D82D2}" type="slidenum">
              <a:rPr lang="en-US" smtClean="0"/>
              <a:t>16</a:t>
            </a:fld>
            <a:endParaRPr lang="en-US"/>
          </a:p>
        </p:txBody>
      </p:sp>
    </p:spTree>
    <p:extLst>
      <p:ext uri="{BB962C8B-B14F-4D97-AF65-F5344CB8AC3E}">
        <p14:creationId xmlns:p14="http://schemas.microsoft.com/office/powerpoint/2010/main" val="3495624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 risk analysis methods include human reliability analysis, LOPA and MORT.</a:t>
            </a:r>
          </a:p>
        </p:txBody>
      </p:sp>
      <p:sp>
        <p:nvSpPr>
          <p:cNvPr id="4" name="Slide Number Placeholder 3"/>
          <p:cNvSpPr>
            <a:spLocks noGrp="1"/>
          </p:cNvSpPr>
          <p:nvPr>
            <p:ph type="sldNum" sz="quarter" idx="5"/>
          </p:nvPr>
        </p:nvSpPr>
        <p:spPr/>
        <p:txBody>
          <a:bodyPr/>
          <a:lstStyle/>
          <a:p>
            <a:fld id="{31EC9C27-8262-4674-9500-F11BDE4D82D2}" type="slidenum">
              <a:rPr lang="en-US" smtClean="0"/>
              <a:t>17</a:t>
            </a:fld>
            <a:endParaRPr lang="en-US"/>
          </a:p>
        </p:txBody>
      </p:sp>
    </p:spTree>
    <p:extLst>
      <p:ext uri="{BB962C8B-B14F-4D97-AF65-F5344CB8AC3E}">
        <p14:creationId xmlns:p14="http://schemas.microsoft.com/office/powerpoint/2010/main" val="22390895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And finally, multi criteria analysis, PHA, risk indices, and striped bow tie, to list a few.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*It should be noted that HAZOP, HACCP and PHA methods could be used early in the hazard identification step or as hazard analysis methods without adding the likelihood of consequences/impact.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18</a:t>
            </a:fld>
            <a:endParaRPr lang="en-US"/>
          </a:p>
        </p:txBody>
      </p:sp>
    </p:spTree>
    <p:extLst>
      <p:ext uri="{BB962C8B-B14F-4D97-AF65-F5344CB8AC3E}">
        <p14:creationId xmlns:p14="http://schemas.microsoft.com/office/powerpoint/2010/main" val="2157843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80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To analysis risk, the identified consequences must be characterized and understood.  Their potential impact and magnitude of the impact on the organization’s objectives and assets must be identified and analyzed.  Depending upon the context and complexity of the system being analyzed, consequences or outcomes may be described generally or in more detail using quantitative modelling or vulnerability analysis. Consequential cascading effects where one </a:t>
            </a:r>
            <a:r>
              <a:rPr lang="en-US" sz="1800" kern="1800" dirty="0">
                <a:effectLst/>
                <a:latin typeface="Times New Roman" panose="02020603050405020304" pitchFamily="18" charset="0"/>
                <a:ea typeface="Times New Roman" panose="02020603050405020304" pitchFamily="18" charset="0"/>
              </a:rPr>
              <a:t>consequence leads to another should be considered in the analysis. </a:t>
            </a:r>
          </a:p>
          <a:p>
            <a:pPr marL="0" marR="0" lvl="0" indent="0" algn="l" defTabSz="914400" rtl="0" eaLnBrk="1" fontAlgn="auto" latinLnBrk="0" hangingPunct="1">
              <a:lnSpc>
                <a:spcPct val="200000"/>
              </a:lnSpc>
              <a:spcBef>
                <a:spcPts val="0"/>
              </a:spcBef>
              <a:spcAft>
                <a:spcPts val="800"/>
              </a:spcAft>
              <a:buClrTx/>
              <a:buSzTx/>
              <a:buFontTx/>
              <a:buNone/>
              <a:tabLst/>
              <a:defRPr/>
            </a:pPr>
            <a:endParaRPr lang="en-US" sz="1800" dirty="0"/>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Example:</a:t>
            </a:r>
            <a:r>
              <a:rPr lang="en-US" sz="1800" dirty="0">
                <a:effectLst/>
                <a:latin typeface="Calibri" panose="020F0502020204030204" pitchFamily="34" charset="0"/>
                <a:ea typeface="Calibri" panose="020F0502020204030204" pitchFamily="34" charset="0"/>
                <a:cs typeface="Times New Roman" panose="02020603050405020304" pitchFamily="18" charset="0"/>
              </a:rPr>
              <a:t> For instance, in bio-diesel manufacturing process methanol is a key ingredient.  Methanol, a flammable liquid is generally stored in atmospheric above ground storage tanks.  However, physical, and chemical properties of methanol are unique and are not the same as those of other bulk-stored flammable liquids.  Due its corrosive nature, cathodic protection, and regulator inspection of methanol storage tanks and trim hardware is required to avoid tank failure (Methanol Institute, 2016).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Methanol is the risk source in this example.  Risk drivers may include corrosion, lack of inspection or maintenance, and other factors influencing the rise of risk.  A single trigger such as over pressurization relief valve failure can cause a release of methanol.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loss of product is an operational risk, affecting the manufacturing process. However, it the operational risk cascades into a hazard risk with the exposure to people and operations at the facility due to methanol’s flammable properties.  This can result in fatalities, serious injuries and property and equipment loss or damage.  Depending upon the amount of methanol releases the risk can cascade into a catastrophic event and result in an enterprise risk from the threat to the local community, a significant loss of business and damage to the organization’s public image as illustrated in the Figure here.</a:t>
            </a:r>
          </a:p>
        </p:txBody>
      </p:sp>
      <p:sp>
        <p:nvSpPr>
          <p:cNvPr id="4" name="Slide Number Placeholder 3"/>
          <p:cNvSpPr>
            <a:spLocks noGrp="1"/>
          </p:cNvSpPr>
          <p:nvPr>
            <p:ph type="sldNum" sz="quarter" idx="5"/>
          </p:nvPr>
        </p:nvSpPr>
        <p:spPr/>
        <p:txBody>
          <a:bodyPr/>
          <a:lstStyle/>
          <a:p>
            <a:fld id="{31EC9C27-8262-4674-9500-F11BDE4D82D2}" type="slidenum">
              <a:rPr lang="en-US" smtClean="0"/>
              <a:t>19</a:t>
            </a:fld>
            <a:endParaRPr lang="en-US"/>
          </a:p>
        </p:txBody>
      </p:sp>
    </p:spTree>
    <p:extLst>
      <p:ext uri="{BB962C8B-B14F-4D97-AF65-F5344CB8AC3E}">
        <p14:creationId xmlns:p14="http://schemas.microsoft.com/office/powerpoint/2010/main" val="3413378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When analyzing a risk’s consequences, remember that a single risk can result in multiple consequences, some more severe than others, and some that have low severity but a potential for cascading effects.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Consequences can also affect different objectives or assets of the organization.  Risk estimations should first consider the most credible worst-case scenario and resulting consequences and then prioritize the remaining risks and their impacts.   For example, in the figure here the Striped Bow Tie Risk Diagram illustrates a methanol release that results in multiple consequences including fire and explosion loss to the facility, injury to workers, damage to the corporate image, financial loss, and liability claims and compliance losses to the organization.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addition, risks can have interactions and dependencies with other risks, consequences, and occurrences.  As shown in the figure here,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 single cause can result in multiple consequences;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 single consequence can result from multiple causes; or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certain occurrences may influence the occurrence of other events resulting in cascading effects.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Causal mapping can be used to link interactions or dependencies between risks, events, causes or consequences. </a:t>
            </a: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20</a:t>
            </a:fld>
            <a:endParaRPr lang="en-US"/>
          </a:p>
        </p:txBody>
      </p:sp>
    </p:spTree>
    <p:extLst>
      <p:ext uri="{BB962C8B-B14F-4D97-AF65-F5344CB8AC3E}">
        <p14:creationId xmlns:p14="http://schemas.microsoft.com/office/powerpoint/2010/main" val="2455299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Once a risk has been identified and described, it can then be analyzed to determine its estimated risk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analysis is considered the heart of risk assessment and is used to gain an understanding of the risk, its consequences, and likelihood of occurrence. It is used to estimate risk levels so that risks can be evaluated, prioritized, and treated according to the established risk criteria.  To properly analyze risks, a standardized and iterative approach must be used throughout the risk management process.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2</a:t>
            </a:fld>
            <a:endParaRPr lang="en-US"/>
          </a:p>
        </p:txBody>
      </p:sp>
    </p:spTree>
    <p:extLst>
      <p:ext uri="{BB962C8B-B14F-4D97-AF65-F5344CB8AC3E}">
        <p14:creationId xmlns:p14="http://schemas.microsoft.com/office/powerpoint/2010/main" val="1949852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The second factor used in the risk analysis is likelihood.  Likelihood (sometimes referred to as probability) can refer to a specific event or consequence and must be clearly defined as part of the context of the assessment.  Likelihood of occurrence should consider the parameters, exposure, and duration, and can be described as a frequency, an expected probability or in qualitative terms.  Qualitative descriptors such as ‘very high’, ‘high’, ‘moderate’, etc. must be well defined as to their meaning so that they are applied consistently.  When using percentages to express measures of likelihood, the nature of the ratio and its justification should be clearly explained.  In addition, the time period and exposed population or objective should be identified and defined in accordance with the context.  It should be remembered that likelihood ratings like other risk factor ratings are informed ‘estimates’ and that biases can sometimes influence ratings. The assessor must be aware that individual and cultural biases are possible, and that interpretation of the likelihood estimate may vary depending on the context.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EC9C27-8262-4674-9500-F11BDE4D82D2}" type="slidenum">
              <a:rPr lang="en-US" smtClean="0"/>
              <a:t>21</a:t>
            </a:fld>
            <a:endParaRPr lang="en-US"/>
          </a:p>
        </p:txBody>
      </p:sp>
    </p:spTree>
    <p:extLst>
      <p:ext uri="{BB962C8B-B14F-4D97-AF65-F5344CB8AC3E}">
        <p14:creationId xmlns:p14="http://schemas.microsoft.com/office/powerpoint/2010/main" val="2022510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200000"/>
              </a:lnSpc>
              <a:spcBef>
                <a:spcPts val="0"/>
              </a:spcBef>
              <a:spcAft>
                <a:spcPts val="80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The traditional What-If Analysis method is a hazard analysis rather than a risk analysis since it does not include an estimation of risk level.  Hazard analyses, like job hazard analyses, are useful in identifying and analyzing hazards, however, they do not provide risk-based information needed for prioritizing and treating risks.  By including an estimation of risk to a hazard analysis, a more complete method is formed. To convert a hazard analysis to a risk assessment, three additional steps are needed.  </a:t>
            </a:r>
          </a:p>
          <a:p>
            <a:pPr marL="0" marR="0" lvl="0" indent="0" algn="l" defTabSz="914400" rtl="0" eaLnBrk="1" fontAlgn="auto" latinLnBrk="0" hangingPunct="1">
              <a:lnSpc>
                <a:spcPct val="200000"/>
              </a:lnSpc>
              <a:spcBef>
                <a:spcPts val="0"/>
              </a:spcBef>
              <a:spcAft>
                <a:spcPts val="800"/>
              </a:spcAft>
              <a:buClrTx/>
              <a:buSzTx/>
              <a:buFontTx/>
              <a:buNone/>
              <a:tabLst/>
              <a:defRPr/>
            </a:pPr>
            <a:endParaRPr lang="en-US" sz="1800" kern="12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indent="-342900">
              <a:lnSpc>
                <a:spcPct val="200000"/>
              </a:lnSpc>
              <a:spcBef>
                <a:spcPts val="0"/>
              </a:spcBef>
              <a:spcAft>
                <a:spcPts val="800"/>
              </a:spcAft>
              <a:buAutoNum type="arabicPeriod"/>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First, specific consequences are selected to be analyzed and evaluated. </a:t>
            </a:r>
          </a:p>
          <a:p>
            <a:pPr marL="342900" marR="0" indent="-342900">
              <a:lnSpc>
                <a:spcPct val="200000"/>
              </a:lnSpc>
              <a:spcBef>
                <a:spcPts val="0"/>
              </a:spcBef>
              <a:spcAft>
                <a:spcPts val="800"/>
              </a:spcAft>
              <a:buAutoNum type="arabicPeriod"/>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Second, for each consequence, an estimate of its severity (S) level, likelihood of occurrence (L) level, and resulting risk level (R) are determined. </a:t>
            </a:r>
          </a:p>
          <a:p>
            <a:pPr marL="342900" marR="0" indent="-342900">
              <a:lnSpc>
                <a:spcPct val="200000"/>
              </a:lnSpc>
              <a:spcBef>
                <a:spcPts val="0"/>
              </a:spcBef>
              <a:spcAft>
                <a:spcPts val="800"/>
              </a:spcAft>
              <a:buAutoNum type="arabicPeriod"/>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Third, the estimated risk levels are then compared and evaluated with the established risk criteria to determine acceptability and required action.  </a:t>
            </a:r>
          </a:p>
          <a:p>
            <a:pPr marL="0" marR="0" lvl="0" indent="0" algn="l" defTabSz="914400" rtl="0" eaLnBrk="1" fontAlgn="auto" latinLnBrk="0" hangingPunct="1">
              <a:lnSpc>
                <a:spcPct val="200000"/>
              </a:lnSpc>
              <a:spcBef>
                <a:spcPts val="0"/>
              </a:spcBef>
              <a:spcAft>
                <a:spcPts val="800"/>
              </a:spcAft>
              <a:buClrTx/>
              <a:buSzTx/>
              <a:buFontTx/>
              <a:buNone/>
              <a:tabLst/>
              <a:defRPr/>
            </a:pPr>
            <a:endPar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80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An additional feature to the SWIFRA model shown here is a ‘what-how-why’ questioning process that includes 1) ‘what-if’ it occurs, then 2) ‘how’ can it occur, and 3) ‘why’ is it possible for it to occur.  These are followed by identifying the effects of the occurrence, and existing controls to prevent it from occurring.  Current state risk is determined considering the existing controls.  If current state risk level is unacceptable, additional controls are recommended and a future state risk estimation made.  A risk reduction percentage is them calculated to demonstrate the proposed controls effectiveness to decision makers.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EC9C27-8262-4674-9500-F11BDE4D82D2}" type="slidenum">
              <a:rPr lang="en-US" smtClean="0"/>
              <a:t>22</a:t>
            </a:fld>
            <a:endParaRPr lang="en-US"/>
          </a:p>
        </p:txBody>
      </p:sp>
    </p:spTree>
    <p:extLst>
      <p:ext uri="{BB962C8B-B14F-4D97-AF65-F5344CB8AC3E}">
        <p14:creationId xmlns:p14="http://schemas.microsoft.com/office/powerpoint/2010/main" val="3058105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An important concept in risk assessment is understanding ‘whole-system risk’ – the combined or synergistic effects of multiple risk sources.  Conventional risk assessment methods can be described as “linear” or singular in nature. For instance, many risk assessment methods used such as failure mode and effects analysis (FMEA) or preliminary hazard analysis are applied in a manner that analyzes hazards individually, hazard-by-hazard, rather than considering the multiple hazards as a whole.  As such, a hazard-by-hazard analysis approach would only consider partial risks within the system or operation. In certain cases, the partial risks may be found to be acceptable, leading to the judgement that the system or operation is “safe”. However, such conclusions may be misleading if there are combined or synergistic effects from multiple risk sources or hazards.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The potential effect of combined or whole-system risks is often greater than any single risk in a system. Risk assessors that identify and catalog individual hazards as line items may miss the potential for certain risks occurring at the same time producing additive or synergistic effects. An example of such an effect might be found in the meat processing industry where cold temperatures combined with hand-arm vibration from pneumatic hand tools increase risk of soft-tissue damage.  If such risks are analyzed individually, the true ‘whole-risk’ may not be considered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EC9C27-8262-4674-9500-F11BDE4D82D2}" type="slidenum">
              <a:rPr lang="en-US" smtClean="0"/>
              <a:t>23</a:t>
            </a:fld>
            <a:endParaRPr lang="en-US"/>
          </a:p>
        </p:txBody>
      </p:sp>
    </p:spTree>
    <p:extLst>
      <p:ext uri="{BB962C8B-B14F-4D97-AF65-F5344CB8AC3E}">
        <p14:creationId xmlns:p14="http://schemas.microsoft.com/office/powerpoint/2010/main" val="2180348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Risk analysis is considered the heart of risk assessment and the most involved step in risk assessment.  It is used to gain an understanding of the risk, its consequences, and likelihood of occurrence and to estimate risk levels so that risks can be evaluated, prioritized, and treated according to the established risk criteria.  To properly analyze risks, a standardized and iterative approach must be used throughout the risk management process. One potential pitfall in risk analysis is the tendency for assessors to try and achieve perfection in their risk analysis estimations.  However, it is more important and useful to ensure risk estimations are consistent, and guided by experience, knowledge, and available information.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EC9C27-8262-4674-9500-F11BDE4D82D2}" type="slidenum">
              <a:rPr lang="en-US" smtClean="0"/>
              <a:t>24</a:t>
            </a:fld>
            <a:endParaRPr lang="en-US"/>
          </a:p>
        </p:txBody>
      </p:sp>
    </p:spTree>
    <p:extLst>
      <p:ext uri="{BB962C8B-B14F-4D97-AF65-F5344CB8AC3E}">
        <p14:creationId xmlns:p14="http://schemas.microsoft.com/office/powerpoint/2010/main" val="1454546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analysis is defined by ISO Guide 73 as the “process to comprehend the nature of risk and to determine the level of risk.” It notes that “risk analysis provides the basis for risk evaluation and decisions about risk treatment” (ANSI/ASSP Z690.1, 2011).  </a:t>
            </a:r>
          </a:p>
          <a:p>
            <a:pPr marL="0" marR="0" indent="0">
              <a:lnSpc>
                <a:spcPct val="200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nSpc>
                <a:spcPct val="200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ANSI RA.1 defines ‘risk analysis’ as the “process to characterize and understand the nature of risk and to define the level of risk”.  It further notes that “risk analysis assesses the likelihood and consequences of a risk to provide the basis for risk evaluation and risk treatment decision-making” (ANSI/ASIS/RIMS RA.1, 2015).</a:t>
            </a:r>
          </a:p>
          <a:p>
            <a:pPr marL="0" marR="0" indent="0">
              <a:lnSpc>
                <a:spcPct val="200000"/>
              </a:lnSpc>
              <a:spcBef>
                <a:spcPts val="0"/>
              </a:spcBef>
              <a:spcAft>
                <a:spcPts val="800"/>
              </a:spcAft>
              <a:buFont typeface="Arial" panose="020B0604020202020204" pitchFamily="34" charset="0"/>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From a safety or hazard-risk standpoint, ANSI/ASSP Z590.3 Prevention through Design standard uses the term ‘hazard analysis’ to include both hazard identification and analysis.  It defines hazard analysis as “a process that commences with the identification of a hazard or hazards and proceeds into an estimate of the severity of harm or damage that could result if the potential of an incident or exposure occurs.” (ANSI/ASSP Z590.3, 2016). It is not considered a </a:t>
            </a:r>
            <a:r>
              <a:rPr lang="en-US" sz="1800" i="1" dirty="0">
                <a:effectLst/>
                <a:latin typeface="Times New Roman" panose="02020603050405020304" pitchFamily="18" charset="0"/>
                <a:ea typeface="Times New Roman" panose="02020603050405020304" pitchFamily="18" charset="0"/>
              </a:rPr>
              <a:t>risk analysis</a:t>
            </a:r>
            <a:r>
              <a:rPr lang="en-US" sz="1800" dirty="0">
                <a:effectLst/>
                <a:latin typeface="Times New Roman" panose="02020603050405020304" pitchFamily="18" charset="0"/>
                <a:ea typeface="Times New Roman" panose="02020603050405020304" pitchFamily="18" charset="0"/>
              </a:rPr>
              <a:t> until the ‘estimation of likelihood’ is complete.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3</a:t>
            </a:fld>
            <a:endParaRPr lang="en-US"/>
          </a:p>
        </p:txBody>
      </p:sp>
    </p:spTree>
    <p:extLst>
      <p:ext uri="{BB962C8B-B14F-4D97-AF65-F5344CB8AC3E}">
        <p14:creationId xmlns:p14="http://schemas.microsoft.com/office/powerpoint/2010/main" val="363060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Without risk analysis, a risk cannot be evaluated as to it acceptability or need for treatment by an organization.  As indicated in the Figure here, risk analysis is preceded by risk identification, and followed by risk evaluation within the risk management process.  It is also important to remember that all risk analyses and assessments are ‘estimations’, albeit educated estimates, since risk deals with future uncertainty.  ISO Guide 73 supports this assertion in a note that states that “risk analysis includes risk estimation”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4</a:t>
            </a:fld>
            <a:endParaRPr lang="en-US"/>
          </a:p>
        </p:txBody>
      </p:sp>
    </p:spTree>
    <p:extLst>
      <p:ext uri="{BB962C8B-B14F-4D97-AF65-F5344CB8AC3E}">
        <p14:creationId xmlns:p14="http://schemas.microsoft.com/office/powerpoint/2010/main" val="207526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ISO 31000 states that “the purpose of risk analysis is to comprehend the nature of risk and its characteristics including, where appropriate, the level of risk” (ANSI/ASSP/ISO 31000, 2018).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It involves analysis of: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identified uncertainties,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risk sources, consequences,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likelihood,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events and scenarios,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existing controls and their effectiveness and reliability.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Events and scenarios can have multiple causes and multiple consequences, as well as affect multiple objectives.  This should be kept in mind during risk analysis.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5</a:t>
            </a:fld>
            <a:endParaRPr lang="en-US"/>
          </a:p>
        </p:txBody>
      </p:sp>
    </p:spTree>
    <p:extLst>
      <p:ext uri="{BB962C8B-B14F-4D97-AF65-F5344CB8AC3E}">
        <p14:creationId xmlns:p14="http://schemas.microsoft.com/office/powerpoint/2010/main" val="881653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Risk analysis is used to gain an understanding of risk.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The ANSI/ASIS/RIMS RA.1 risk assessment standard outlines the analysis process as a way an organization can take information generated from the risk identification process and analyze it within the context of its operations and the established risk criteria.  This involves assessing the likelihood of its occurrence, and the resulting consequences should it occur to determine the level of risk it presents.  As shown here, “the output from risk identification provides the input to risk analysis.”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6</a:t>
            </a:fld>
            <a:endParaRPr lang="en-US"/>
          </a:p>
        </p:txBody>
      </p:sp>
    </p:spTree>
    <p:extLst>
      <p:ext uri="{BB962C8B-B14F-4D97-AF65-F5344CB8AC3E}">
        <p14:creationId xmlns:p14="http://schemas.microsoft.com/office/powerpoint/2010/main" val="2588129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1800" dirty="0">
                <a:effectLst/>
                <a:latin typeface="Times New Roman" panose="02020603050405020304" pitchFamily="18" charset="0"/>
                <a:ea typeface="Times New Roman" panose="02020603050405020304" pitchFamily="18" charset="0"/>
              </a:rPr>
              <a:t>There are some fundamental terms in risk management that are critical for the risk professional to understand and use properly.  These terms are ‘hazard’; ‘risk’; ‘hazard analysis’; ‘risk analysis’; and ‘risk assessment’ and</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800" dirty="0">
                <a:effectLst/>
                <a:latin typeface="Times New Roman" panose="02020603050405020304" pitchFamily="18" charset="0"/>
                <a:ea typeface="Times New Roman" panose="02020603050405020304" pitchFamily="18" charset="0"/>
              </a:rPr>
              <a:t>are occasionally misused or used interchangeably.   For instance, the term ‘hazard’ is often used in place of ‘risk’.  Some use the terms ‘hazard analysis’, ‘risk analysis’ and ‘risk assessment’ incorrectly or to mean the same thing.  It is important to recognize the differences when applying risk management principles.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7</a:t>
            </a:fld>
            <a:endParaRPr lang="en-US"/>
          </a:p>
        </p:txBody>
      </p:sp>
    </p:spTree>
    <p:extLst>
      <p:ext uri="{BB962C8B-B14F-4D97-AF65-F5344CB8AC3E}">
        <p14:creationId xmlns:p14="http://schemas.microsoft.com/office/powerpoint/2010/main" val="889838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Hazard</a:t>
            </a:r>
          </a:p>
          <a:p>
            <a:r>
              <a:rPr lang="en-US" sz="1800" kern="1800" dirty="0">
                <a:effectLst/>
                <a:latin typeface="Times New Roman" panose="02020603050405020304" pitchFamily="18" charset="0"/>
                <a:ea typeface="Times New Roman" panose="02020603050405020304" pitchFamily="18" charset="0"/>
              </a:rPr>
              <a:t>ISO Guide 73 defines hazard as a “source of potential harm” that if left uncontrolled, can create risk. (ANSI/ASSP Z690.1, 2011)  A hazard is considered a ‘source of risk’.  Hazards are created by equipment or machinery, technology, energy sources, substances and chemicals, materials, or by human actions or inactions. Basic workplace hazard classifications include physical and mechanical, chemical, biological, ergonomic, and psychosocial. For a hazard to create risk, there must be a series of elements that interact as shown here.  A hazard or ‘risk source’ is influenced by ‘risk drivers’ and if ‘exposure’ to the hazard exists, a trigger or cause can result in an ‘event’ that leads to ‘consequences’ which in summation is ‘risk’. </a:t>
            </a:r>
          </a:p>
          <a:p>
            <a:endParaRPr lang="en-US" sz="1800" kern="1800" dirty="0">
              <a:effectLst/>
              <a:latin typeface="Times New Roman" panose="02020603050405020304" pitchFamily="18" charset="0"/>
            </a:endParaRPr>
          </a:p>
          <a:p>
            <a:r>
              <a:rPr lang="en-US" sz="1800" kern="1800" dirty="0">
                <a:effectLst/>
                <a:latin typeface="Times New Roman" panose="02020603050405020304" pitchFamily="18" charset="0"/>
              </a:rPr>
              <a:t>Risk is defined as the ‘affect of uncertainty on objectives’.  It is generally determined by the likelihood of an occurrence and the severity of the consequence.  As illustrated here, risk can be viewed as the complete risk pathway including the risk source, risk drivers, exposures, controls, causes or triggers, the event itself, and the consequences. </a:t>
            </a:r>
          </a:p>
          <a:p>
            <a:endParaRPr lang="en-US" sz="1800" kern="1800" dirty="0">
              <a:effectLst/>
              <a:latin typeface="Times New Roman" panose="02020603050405020304" pitchFamily="18" charset="0"/>
            </a:endParaRPr>
          </a:p>
          <a:p>
            <a:r>
              <a:rPr lang="en-US" sz="1800" kern="1800" dirty="0">
                <a:effectLst/>
                <a:latin typeface="Times New Roman" panose="02020603050405020304" pitchFamily="18" charset="0"/>
              </a:rPr>
              <a:t>Risks are derived from risk sources such as hazards and operational aspects which are considered pure risks that can only produce negative consequences. </a:t>
            </a:r>
          </a:p>
          <a:p>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8</a:t>
            </a:fld>
            <a:endParaRPr lang="en-US"/>
          </a:p>
        </p:txBody>
      </p:sp>
    </p:spTree>
    <p:extLst>
      <p:ext uri="{BB962C8B-B14F-4D97-AF65-F5344CB8AC3E}">
        <p14:creationId xmlns:p14="http://schemas.microsoft.com/office/powerpoint/2010/main" val="352945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Hazard analysis</a:t>
            </a:r>
          </a:p>
          <a:p>
            <a:pPr marL="0" marR="0" lvl="0" indent="0" algn="l" defTabSz="914400" rtl="0" eaLnBrk="1" fontAlgn="auto" latinLnBrk="0" hangingPunct="1">
              <a:lnSpc>
                <a:spcPct val="107000"/>
              </a:lnSpc>
              <a:spcBef>
                <a:spcPts val="200"/>
              </a:spcBef>
              <a:spcAft>
                <a:spcPts val="0"/>
              </a:spcAft>
              <a:buClrTx/>
              <a:buSzTx/>
              <a:buFontTx/>
              <a:buNone/>
              <a:tabLst/>
              <a:defRPr/>
            </a:pPr>
            <a:r>
              <a:rPr lang="en-US" sz="1800" kern="1800" dirty="0">
                <a:effectLst/>
                <a:latin typeface="Times New Roman" panose="02020603050405020304" pitchFamily="18" charset="0"/>
                <a:ea typeface="Times New Roman" panose="02020603050405020304" pitchFamily="18" charset="0"/>
                <a:cs typeface="Times New Roman" panose="02020603050405020304" pitchFamily="18" charset="0"/>
              </a:rPr>
              <a:t>Hazard analysis is considered the fundamental process of determining if a hazard or failure can lead to an incident or undesired event. Hazard analysis involves analyzing the identified hazards, their existing controls, and potential exposures. As a result, the analysis produces a range of possible consequences and severity estimates.  Note: A hazard analysis does not estimate risk derived from the hazard.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200"/>
              </a:spcBef>
              <a:spcAft>
                <a:spcPts val="0"/>
              </a:spcAft>
            </a:pPr>
            <a:endPar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marR="0">
              <a:lnSpc>
                <a:spcPct val="107000"/>
              </a:lnSpc>
              <a:spcBef>
                <a:spcPts val="200"/>
              </a:spcBef>
              <a:spcAft>
                <a:spcPts val="0"/>
              </a:spcAft>
            </a:pPr>
            <a:r>
              <a:rPr lang="en-US" sz="1800"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Analysis</a:t>
            </a:r>
          </a:p>
          <a:p>
            <a:r>
              <a:rPr lang="en-US" sz="1800" kern="1800" dirty="0">
                <a:effectLst/>
                <a:latin typeface="Times New Roman" panose="02020603050405020304" pitchFamily="18" charset="0"/>
                <a:ea typeface="Times New Roman" panose="02020603050405020304" pitchFamily="18" charset="0"/>
              </a:rPr>
              <a:t>ISO Guide 73 defines ‘risk analysis’ as the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800" dirty="0">
                <a:effectLst/>
                <a:latin typeface="Times New Roman" panose="02020603050405020304" pitchFamily="18" charset="0"/>
                <a:ea typeface="Times New Roman" panose="02020603050405020304" pitchFamily="18" charset="0"/>
              </a:rPr>
              <a:t>process to comprehend the nature of risk and to determine the level of risk”. (ANSI/ASSP Z690.1, 2011) It includes the steps of a hazard analysis (identified hazards, existing controls, and potential exposures), as well as several additional steps.  In a risk analysis, a consequence is selected to determine how the event could occur, and estimate its severity (S), likelihood (L), and risk level (R).  A risk analysis allows for the ranking and prioritizing of risks using risk level estimations.  Note: A risk analysis does not determine whether risks are acceptable or if risk treatment is required. </a:t>
            </a:r>
            <a:endParaRPr lang="en-US" dirty="0"/>
          </a:p>
        </p:txBody>
      </p:sp>
      <p:sp>
        <p:nvSpPr>
          <p:cNvPr id="4" name="Slide Number Placeholder 3"/>
          <p:cNvSpPr>
            <a:spLocks noGrp="1"/>
          </p:cNvSpPr>
          <p:nvPr>
            <p:ph type="sldNum" sz="quarter" idx="5"/>
          </p:nvPr>
        </p:nvSpPr>
        <p:spPr/>
        <p:txBody>
          <a:bodyPr/>
          <a:lstStyle/>
          <a:p>
            <a:fld id="{31EC9C27-8262-4674-9500-F11BDE4D82D2}" type="slidenum">
              <a:rPr lang="en-US" smtClean="0"/>
              <a:t>9</a:t>
            </a:fld>
            <a:endParaRPr lang="en-US"/>
          </a:p>
        </p:txBody>
      </p:sp>
    </p:spTree>
    <p:extLst>
      <p:ext uri="{BB962C8B-B14F-4D97-AF65-F5344CB8AC3E}">
        <p14:creationId xmlns:p14="http://schemas.microsoft.com/office/powerpoint/2010/main" val="2890500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64373-B96E-46E7-ACBE-586C52D6F9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31FBC2-1B14-4736-A2F3-052392BEE0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3E34D42-F650-42A3-8F20-D86161B76313}"/>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0659F988-052B-4BF5-B4DD-9505776281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810C6C-9892-40DA-BF55-DF84FC41AF09}"/>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2193467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3DCE-9F6E-4B32-B927-F97A7D0131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1B0FE5-FF1E-41D9-B1FA-8500FCF5A1B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140AD-D305-4A2C-8F74-95AD6E6C433E}"/>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E8272226-2B83-4682-AD65-B0311D6D75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A185E-E116-4F0F-914B-7FBA7175CE76}"/>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3568721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27EBE2-F525-4679-B7C0-2C16D17F6E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2B1FB5A-2EF9-4AE4-BA89-03C2E94D59C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89EAB5-F7EF-4088-8B91-A31638CAFBF2}"/>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53D28140-F7E1-4DD1-93E9-A5C6D8D92B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56460A-7FAB-432D-AC2E-C43434669705}"/>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3881914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8CA4-BFD9-41B6-9B92-FE1B70406F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788CB1-9C1A-41C0-ACCD-434ADD6F3C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DD1646A-FDC0-476F-8A08-88C59F3DAD55}"/>
              </a:ext>
            </a:extLst>
          </p:cNvPr>
          <p:cNvSpPr>
            <a:spLocks noGrp="1"/>
          </p:cNvSpPr>
          <p:nvPr>
            <p:ph type="dt" sz="half" idx="10"/>
          </p:nvPr>
        </p:nvSpPr>
        <p:spPr/>
        <p:txBody>
          <a:bodyPr/>
          <a:lstStyle/>
          <a:p>
            <a:fld id="{B978B56D-794C-4901-996B-3F96E48D64CF}" type="datetime1">
              <a:rPr lang="en-US" smtClean="0"/>
              <a:t>1/23/2021</a:t>
            </a:fld>
            <a:endParaRPr lang="en-US" dirty="0"/>
          </a:p>
        </p:txBody>
      </p:sp>
      <p:sp>
        <p:nvSpPr>
          <p:cNvPr id="5" name="Footer Placeholder 4">
            <a:extLst>
              <a:ext uri="{FF2B5EF4-FFF2-40B4-BE49-F238E27FC236}">
                <a16:creationId xmlns:a16="http://schemas.microsoft.com/office/drawing/2014/main" id="{839B91D8-EA94-4103-9B54-BE4DB85C688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50BCBE1-A35E-4F52-9A73-2679B8B20514}"/>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470117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78BC-2ACF-4767-9893-64A96187DA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E239C0-B37A-4635-890A-B6FAC5EFD0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680F10-6158-4B5A-971D-050EF3EA846A}"/>
              </a:ext>
            </a:extLst>
          </p:cNvPr>
          <p:cNvSpPr>
            <a:spLocks noGrp="1"/>
          </p:cNvSpPr>
          <p:nvPr>
            <p:ph type="dt" sz="half" idx="10"/>
          </p:nvPr>
        </p:nvSpPr>
        <p:spPr/>
        <p:txBody>
          <a:bodyPr/>
          <a:lstStyle/>
          <a:p>
            <a:fld id="{ACA5866B-BFE6-4747-89D0-57B8E9E34A00}" type="datetime1">
              <a:rPr lang="en-US" smtClean="0"/>
              <a:t>1/23/2021</a:t>
            </a:fld>
            <a:endParaRPr lang="en-US" dirty="0"/>
          </a:p>
        </p:txBody>
      </p:sp>
      <p:sp>
        <p:nvSpPr>
          <p:cNvPr id="5" name="Footer Placeholder 4">
            <a:extLst>
              <a:ext uri="{FF2B5EF4-FFF2-40B4-BE49-F238E27FC236}">
                <a16:creationId xmlns:a16="http://schemas.microsoft.com/office/drawing/2014/main" id="{F388EBA2-EAF4-4787-9500-DA2082B1F4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BDAC29-2B9D-4661-868E-DCBFEEF771A5}"/>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8356807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F1AC-4D21-417F-B5B8-D1A784582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FD9914-E7E0-4127-9952-8B2B792ABA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383697-4106-4747-9A2C-ADCB446D3673}"/>
              </a:ext>
            </a:extLst>
          </p:cNvPr>
          <p:cNvSpPr>
            <a:spLocks noGrp="1"/>
          </p:cNvSpPr>
          <p:nvPr>
            <p:ph type="dt" sz="half" idx="10"/>
          </p:nvPr>
        </p:nvSpPr>
        <p:spPr/>
        <p:txBody>
          <a:bodyPr/>
          <a:lstStyle/>
          <a:p>
            <a:fld id="{16E11664-7804-44C4-B53E-B1C384B30CB2}" type="datetime1">
              <a:rPr lang="en-US" smtClean="0"/>
              <a:t>1/23/2021</a:t>
            </a:fld>
            <a:endParaRPr lang="en-US" dirty="0"/>
          </a:p>
        </p:txBody>
      </p:sp>
      <p:sp>
        <p:nvSpPr>
          <p:cNvPr id="5" name="Footer Placeholder 4">
            <a:extLst>
              <a:ext uri="{FF2B5EF4-FFF2-40B4-BE49-F238E27FC236}">
                <a16:creationId xmlns:a16="http://schemas.microsoft.com/office/drawing/2014/main" id="{1533D437-D162-4DE6-BFBC-EF2535088E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9CAC09-1B39-476E-B830-319C8B3C9BF1}"/>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4261287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68B7B-FED9-4A06-BF35-D494FBE15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A5522-AFCD-473F-ACF7-1B31F2BFED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11E367-744D-4F2F-8A74-DC4DD6C50D9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2E3F16-F3FF-4664-91AD-9533B2A1F5BA}"/>
              </a:ext>
            </a:extLst>
          </p:cNvPr>
          <p:cNvSpPr>
            <a:spLocks noGrp="1"/>
          </p:cNvSpPr>
          <p:nvPr>
            <p:ph type="dt" sz="half" idx="10"/>
          </p:nvPr>
        </p:nvSpPr>
        <p:spPr/>
        <p:txBody>
          <a:bodyPr/>
          <a:lstStyle/>
          <a:p>
            <a:fld id="{FF82A6B2-D2C3-47AE-888F-40F37D144FD2}" type="datetime1">
              <a:rPr lang="en-US" smtClean="0"/>
              <a:t>1/23/2021</a:t>
            </a:fld>
            <a:endParaRPr lang="en-US" dirty="0"/>
          </a:p>
        </p:txBody>
      </p:sp>
      <p:sp>
        <p:nvSpPr>
          <p:cNvPr id="6" name="Footer Placeholder 5">
            <a:extLst>
              <a:ext uri="{FF2B5EF4-FFF2-40B4-BE49-F238E27FC236}">
                <a16:creationId xmlns:a16="http://schemas.microsoft.com/office/drawing/2014/main" id="{3B516291-E79C-4803-8707-8A18B3882D9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6A082DD-C91D-499F-9695-79FFDDEF0E4B}"/>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396888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78D11-0AF7-4A33-B824-3450B04E4D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7721A5-159F-48E7-9033-29C6841061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7E57DE-688B-482F-A147-16371C7D4A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FABDDA-6B26-4002-9BCE-75C0209F2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DC7D9-E8A3-423C-A3E6-337A625EE6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167AED-9BF2-44A5-AD2E-4C3864E4D95C}"/>
              </a:ext>
            </a:extLst>
          </p:cNvPr>
          <p:cNvSpPr>
            <a:spLocks noGrp="1"/>
          </p:cNvSpPr>
          <p:nvPr>
            <p:ph type="dt" sz="half" idx="10"/>
          </p:nvPr>
        </p:nvSpPr>
        <p:spPr/>
        <p:txBody>
          <a:bodyPr/>
          <a:lstStyle/>
          <a:p>
            <a:fld id="{FA06677A-6246-4C50-B308-636D1E8D8328}" type="datetime1">
              <a:rPr lang="en-US" smtClean="0"/>
              <a:t>1/23/2021</a:t>
            </a:fld>
            <a:endParaRPr lang="en-US" dirty="0"/>
          </a:p>
        </p:txBody>
      </p:sp>
      <p:sp>
        <p:nvSpPr>
          <p:cNvPr id="8" name="Footer Placeholder 7">
            <a:extLst>
              <a:ext uri="{FF2B5EF4-FFF2-40B4-BE49-F238E27FC236}">
                <a16:creationId xmlns:a16="http://schemas.microsoft.com/office/drawing/2014/main" id="{4FF9BC95-F162-4764-8B7A-FAE34E9AA5B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7AB2A1A-94DE-4F88-B272-C48516A55D6F}"/>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1124087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6145-E1B5-4CA2-B893-0D717A24D0A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5206AD5-5713-4AF3-BE4E-9CD41E7C9621}"/>
              </a:ext>
            </a:extLst>
          </p:cNvPr>
          <p:cNvSpPr>
            <a:spLocks noGrp="1"/>
          </p:cNvSpPr>
          <p:nvPr>
            <p:ph type="dt" sz="half" idx="10"/>
          </p:nvPr>
        </p:nvSpPr>
        <p:spPr/>
        <p:txBody>
          <a:bodyPr/>
          <a:lstStyle/>
          <a:p>
            <a:fld id="{9B15E34F-34A5-4A0C-8F87-4706E8FE8196}" type="datetime1">
              <a:rPr lang="en-US" smtClean="0"/>
              <a:t>1/23/2021</a:t>
            </a:fld>
            <a:endParaRPr lang="en-US" dirty="0"/>
          </a:p>
        </p:txBody>
      </p:sp>
      <p:sp>
        <p:nvSpPr>
          <p:cNvPr id="4" name="Footer Placeholder 3">
            <a:extLst>
              <a:ext uri="{FF2B5EF4-FFF2-40B4-BE49-F238E27FC236}">
                <a16:creationId xmlns:a16="http://schemas.microsoft.com/office/drawing/2014/main" id="{348D67DB-341A-4C2D-9BC6-458D0F7F783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D54589A-6526-40D8-B697-28C7B7164C7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970598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52FD0F-1CDF-4DC9-8EE5-629910E94C94}"/>
              </a:ext>
            </a:extLst>
          </p:cNvPr>
          <p:cNvSpPr>
            <a:spLocks noGrp="1"/>
          </p:cNvSpPr>
          <p:nvPr>
            <p:ph type="dt" sz="half" idx="10"/>
          </p:nvPr>
        </p:nvSpPr>
        <p:spPr/>
        <p:txBody>
          <a:bodyPr/>
          <a:lstStyle/>
          <a:p>
            <a:fld id="{9FF146DE-0442-4FE2-AF5E-E3C4E71A7417}" type="datetime1">
              <a:rPr lang="en-US" smtClean="0"/>
              <a:t>1/23/2021</a:t>
            </a:fld>
            <a:endParaRPr lang="en-US" dirty="0"/>
          </a:p>
        </p:txBody>
      </p:sp>
      <p:sp>
        <p:nvSpPr>
          <p:cNvPr id="3" name="Footer Placeholder 2">
            <a:extLst>
              <a:ext uri="{FF2B5EF4-FFF2-40B4-BE49-F238E27FC236}">
                <a16:creationId xmlns:a16="http://schemas.microsoft.com/office/drawing/2014/main" id="{7EA245C4-AB3A-4BDE-A8FF-D9CE8EF8E18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8347E78-9137-4CA8-BB8A-938975092587}"/>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407905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DA7BD-9C7F-4857-A2C9-B132DD2CA2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BE29EA-8F92-4BB7-BE58-E4118829A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AE5E21-81BB-4453-90FA-7E1F80B985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64DFE5-7365-44F3-A0B1-6979E8DCBD05}"/>
              </a:ext>
            </a:extLst>
          </p:cNvPr>
          <p:cNvSpPr>
            <a:spLocks noGrp="1"/>
          </p:cNvSpPr>
          <p:nvPr>
            <p:ph type="dt" sz="half" idx="10"/>
          </p:nvPr>
        </p:nvSpPr>
        <p:spPr/>
        <p:txBody>
          <a:bodyPr/>
          <a:lstStyle/>
          <a:p>
            <a:fld id="{1D2E17C0-3E56-4FFE-B140-6221F2F47C30}" type="datetime1">
              <a:rPr lang="en-US" smtClean="0"/>
              <a:t>1/23/2021</a:t>
            </a:fld>
            <a:endParaRPr lang="en-US" dirty="0"/>
          </a:p>
        </p:txBody>
      </p:sp>
      <p:sp>
        <p:nvSpPr>
          <p:cNvPr id="6" name="Footer Placeholder 5">
            <a:extLst>
              <a:ext uri="{FF2B5EF4-FFF2-40B4-BE49-F238E27FC236}">
                <a16:creationId xmlns:a16="http://schemas.microsoft.com/office/drawing/2014/main" id="{ABBE0216-A069-4C85-8D61-B6391AA8158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864B8C2-C937-4461-B179-FE806334F35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592032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0F109-A928-447A-8B6D-9149363C9C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D5B8E0-AB83-4797-B464-D6F505391E9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941831-2F15-445F-9ED1-031CCC3AEC22}"/>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606F43EA-0443-46B9-914C-FFDB5ED3CA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CFCEE6-5249-41D6-BA24-9F2541C887B5}"/>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1486080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4031-F18E-49A6-91C1-5178062D30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06E391F-0314-460D-9558-B90F156E16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62CF679-3EF2-44B9-82DE-71AF19E05C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4B1A03-D74B-4005-8D87-677257C87E36}"/>
              </a:ext>
            </a:extLst>
          </p:cNvPr>
          <p:cNvSpPr>
            <a:spLocks noGrp="1"/>
          </p:cNvSpPr>
          <p:nvPr>
            <p:ph type="dt" sz="half" idx="10"/>
          </p:nvPr>
        </p:nvSpPr>
        <p:spPr/>
        <p:txBody>
          <a:bodyPr/>
          <a:lstStyle/>
          <a:p>
            <a:fld id="{8F9CE32B-D824-4866-9630-923CC55E0FEA}" type="datetime1">
              <a:rPr lang="en-US" smtClean="0"/>
              <a:t>1/23/2021</a:t>
            </a:fld>
            <a:endParaRPr lang="en-US" dirty="0"/>
          </a:p>
        </p:txBody>
      </p:sp>
      <p:sp>
        <p:nvSpPr>
          <p:cNvPr id="6" name="Footer Placeholder 5">
            <a:extLst>
              <a:ext uri="{FF2B5EF4-FFF2-40B4-BE49-F238E27FC236}">
                <a16:creationId xmlns:a16="http://schemas.microsoft.com/office/drawing/2014/main" id="{9C3E35BB-2D6B-49EC-BF33-7DF4318D4D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AA8E0D2-387D-422E-9808-922BDF8FC296}"/>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3053086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AABEE-04B1-4ED3-B740-E7E3F74D40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A12C7-77F7-408A-AC67-B536901CE2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68C1AC-D0BF-40CF-B83F-046B3F2EED80}"/>
              </a:ext>
            </a:extLst>
          </p:cNvPr>
          <p:cNvSpPr>
            <a:spLocks noGrp="1"/>
          </p:cNvSpPr>
          <p:nvPr>
            <p:ph type="dt" sz="half" idx="10"/>
          </p:nvPr>
        </p:nvSpPr>
        <p:spPr/>
        <p:txBody>
          <a:bodyPr/>
          <a:lstStyle/>
          <a:p>
            <a:fld id="{586D7C53-FC80-4866-AC9B-339AA9B0DF87}" type="datetime1">
              <a:rPr lang="en-US" smtClean="0"/>
              <a:t>1/23/2021</a:t>
            </a:fld>
            <a:endParaRPr lang="en-US" dirty="0"/>
          </a:p>
        </p:txBody>
      </p:sp>
      <p:sp>
        <p:nvSpPr>
          <p:cNvPr id="5" name="Footer Placeholder 4">
            <a:extLst>
              <a:ext uri="{FF2B5EF4-FFF2-40B4-BE49-F238E27FC236}">
                <a16:creationId xmlns:a16="http://schemas.microsoft.com/office/drawing/2014/main" id="{CAA2360C-35A4-4B6A-B6F7-A1149EEFFA6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1D2A16-C5CE-4177-985A-97DC06145552}"/>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794755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4C0F9C-32DE-42F5-A3DE-304B7D5ADB4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FA1CCB-F273-4CB1-AB0B-F843FFCBF24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26367-0C36-4AF0-88C3-AF7B788060AE}"/>
              </a:ext>
            </a:extLst>
          </p:cNvPr>
          <p:cNvSpPr>
            <a:spLocks noGrp="1"/>
          </p:cNvSpPr>
          <p:nvPr>
            <p:ph type="dt" sz="half" idx="10"/>
          </p:nvPr>
        </p:nvSpPr>
        <p:spPr/>
        <p:txBody>
          <a:bodyPr/>
          <a:lstStyle/>
          <a:p>
            <a:fld id="{1AC7C6B0-BE3D-4D53-A16C-7A5618C50DCF}" type="datetime1">
              <a:rPr lang="en-US" smtClean="0"/>
              <a:t>1/23/2021</a:t>
            </a:fld>
            <a:endParaRPr lang="en-US" dirty="0"/>
          </a:p>
        </p:txBody>
      </p:sp>
      <p:sp>
        <p:nvSpPr>
          <p:cNvPr id="5" name="Footer Placeholder 4">
            <a:extLst>
              <a:ext uri="{FF2B5EF4-FFF2-40B4-BE49-F238E27FC236}">
                <a16:creationId xmlns:a16="http://schemas.microsoft.com/office/drawing/2014/main" id="{A858FF53-B95F-45D7-A75E-919C24A3EC0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64907AC-202F-40BF-993B-F2886C0139AC}"/>
              </a:ext>
            </a:extLst>
          </p:cNvPr>
          <p:cNvSpPr>
            <a:spLocks noGrp="1"/>
          </p:cNvSpPr>
          <p:nvPr>
            <p:ph type="sldNum" sz="quarter" idx="12"/>
          </p:nvPr>
        </p:nvSpPr>
        <p:spPr/>
        <p:txBody>
          <a:bodyPr/>
          <a:lstStyle/>
          <a:p>
            <a:fld id="{35B72D44-14B5-49A2-830A-D01BAFE38A11}" type="slidenum">
              <a:rPr lang="en-US" smtClean="0"/>
              <a:t>‹#›</a:t>
            </a:fld>
            <a:endParaRPr lang="en-US" dirty="0"/>
          </a:p>
        </p:txBody>
      </p:sp>
    </p:spTree>
    <p:extLst>
      <p:ext uri="{BB962C8B-B14F-4D97-AF65-F5344CB8AC3E}">
        <p14:creationId xmlns:p14="http://schemas.microsoft.com/office/powerpoint/2010/main" val="21400457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71543-E69C-4779-99D0-B7D11D708C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541391-5A5E-4A2A-97A3-B98336AF19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F3A344-D449-4461-836F-F3F4A9A2A427}"/>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1D03D2DF-E650-4E7B-9B1B-400F77472D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93A4CB-12D1-450C-8538-23F658D6A706}"/>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1662948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F3C65-07F3-4449-97B6-5A036AC0D7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FAC8CD-5366-4451-8F55-4C23F0EDAB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2074A9-8527-4BD6-A190-1C541F71422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93701B-5B93-44A4-8372-2F87948044ED}"/>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6" name="Footer Placeholder 5">
            <a:extLst>
              <a:ext uri="{FF2B5EF4-FFF2-40B4-BE49-F238E27FC236}">
                <a16:creationId xmlns:a16="http://schemas.microsoft.com/office/drawing/2014/main" id="{40B682D3-DB49-48CB-8CF7-7D598A62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C82238-7A4E-4988-AC74-044A027915F0}"/>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366766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80F49-B1B2-4012-A319-FAB6D5D8A8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0AC41A-9230-47FC-AF4E-747591807C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BF3A65-86CB-4B4D-90D1-91BFDB51B8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FCA0CE-6404-4296-BC50-530EB49947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74655E-4EB6-4A85-B161-545FAEE2E2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3D8290E-F539-48A5-8AE3-6314BE4DDB55}"/>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8" name="Footer Placeholder 7">
            <a:extLst>
              <a:ext uri="{FF2B5EF4-FFF2-40B4-BE49-F238E27FC236}">
                <a16:creationId xmlns:a16="http://schemas.microsoft.com/office/drawing/2014/main" id="{5D01405C-93CD-4545-8B00-8F7407451A6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06B494-E9D0-45F9-80B8-51993CB0564F}"/>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548256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B304D-A221-4D2F-B06C-B902BF3331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888513-800B-4398-922E-B4B7B8DCFA32}"/>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4" name="Footer Placeholder 3">
            <a:extLst>
              <a:ext uri="{FF2B5EF4-FFF2-40B4-BE49-F238E27FC236}">
                <a16:creationId xmlns:a16="http://schemas.microsoft.com/office/drawing/2014/main" id="{448837B5-A362-4109-BAA9-C3659E78C7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9ED4EE-26C0-45AA-8E04-F45EB953EBB0}"/>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398475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576F6D-EB47-4886-8CAB-44901352571F}"/>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3" name="Footer Placeholder 2">
            <a:extLst>
              <a:ext uri="{FF2B5EF4-FFF2-40B4-BE49-F238E27FC236}">
                <a16:creationId xmlns:a16="http://schemas.microsoft.com/office/drawing/2014/main" id="{1453A6AD-473F-4D59-A107-24A91064441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6307AB-84F4-4B6B-A2D3-AC3DE0B63DFC}"/>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3137180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F4167-9B2E-475A-A595-10819D3601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0DEC54-2DAA-4622-BDFB-E43EDC08689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239AA8-1545-49D5-964C-C416D5486D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8FA936-5676-4101-8D0A-5EF538BB9245}"/>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6" name="Footer Placeholder 5">
            <a:extLst>
              <a:ext uri="{FF2B5EF4-FFF2-40B4-BE49-F238E27FC236}">
                <a16:creationId xmlns:a16="http://schemas.microsoft.com/office/drawing/2014/main" id="{034D6BF3-42A6-44A1-ABC3-0536424F44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7D836D-69CD-43FB-884C-5C76574E7001}"/>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2755455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CD701-7679-47EB-A268-BC7CA3D355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924351-8669-4D30-9612-DB72DEF231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7C8AF3-F0F5-41B4-AC58-6C80E3D16D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18C899-6990-4F1B-86DB-104EDD8AA35B}"/>
              </a:ext>
            </a:extLst>
          </p:cNvPr>
          <p:cNvSpPr>
            <a:spLocks noGrp="1"/>
          </p:cNvSpPr>
          <p:nvPr>
            <p:ph type="dt" sz="half" idx="10"/>
          </p:nvPr>
        </p:nvSpPr>
        <p:spPr/>
        <p:txBody>
          <a:bodyPr/>
          <a:lstStyle/>
          <a:p>
            <a:fld id="{3F454E30-9E13-4915-A48C-60AA6FC3EDC6}" type="datetimeFigureOut">
              <a:rPr lang="en-US" smtClean="0"/>
              <a:t>1/23/2021</a:t>
            </a:fld>
            <a:endParaRPr lang="en-US"/>
          </a:p>
        </p:txBody>
      </p:sp>
      <p:sp>
        <p:nvSpPr>
          <p:cNvPr id="6" name="Footer Placeholder 5">
            <a:extLst>
              <a:ext uri="{FF2B5EF4-FFF2-40B4-BE49-F238E27FC236}">
                <a16:creationId xmlns:a16="http://schemas.microsoft.com/office/drawing/2014/main" id="{6224B490-D343-449B-B05F-3F138DB960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E47A11-B181-48EC-92C0-BDF335F80EC6}"/>
              </a:ext>
            </a:extLst>
          </p:cNvPr>
          <p:cNvSpPr>
            <a:spLocks noGrp="1"/>
          </p:cNvSpPr>
          <p:nvPr>
            <p:ph type="sldNum" sz="quarter" idx="12"/>
          </p:nvPr>
        </p:nvSpPr>
        <p:spPr/>
        <p:txBody>
          <a:bodyPr/>
          <a:lstStyle/>
          <a:p>
            <a:fld id="{26F206A1-C948-4D95-AA73-E6774EC8E396}" type="slidenum">
              <a:rPr lang="en-US" smtClean="0"/>
              <a:t>‹#›</a:t>
            </a:fld>
            <a:endParaRPr lang="en-US"/>
          </a:p>
        </p:txBody>
      </p:sp>
    </p:spTree>
    <p:extLst>
      <p:ext uri="{BB962C8B-B14F-4D97-AF65-F5344CB8AC3E}">
        <p14:creationId xmlns:p14="http://schemas.microsoft.com/office/powerpoint/2010/main" val="12567456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671A9E-0BC3-4715-A59A-806D5A3726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F58427-DA43-4D4D-B39F-8B28AD4AA9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D1ACCB-E375-4321-AD6B-B4EC4496011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454E30-9E13-4915-A48C-60AA6FC3EDC6}" type="datetimeFigureOut">
              <a:rPr lang="en-US" smtClean="0"/>
              <a:t>1/23/2021</a:t>
            </a:fld>
            <a:endParaRPr lang="en-US"/>
          </a:p>
        </p:txBody>
      </p:sp>
      <p:sp>
        <p:nvSpPr>
          <p:cNvPr id="5" name="Footer Placeholder 4">
            <a:extLst>
              <a:ext uri="{FF2B5EF4-FFF2-40B4-BE49-F238E27FC236}">
                <a16:creationId xmlns:a16="http://schemas.microsoft.com/office/drawing/2014/main" id="{7E5CB5FC-048A-4B3E-B83C-F643F8EDF3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4A35E2-0577-43F2-98B7-D5AAC5DF02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F206A1-C948-4D95-AA73-E6774EC8E396}" type="slidenum">
              <a:rPr lang="en-US" smtClean="0"/>
              <a:t>‹#›</a:t>
            </a:fld>
            <a:endParaRPr lang="en-US"/>
          </a:p>
        </p:txBody>
      </p:sp>
    </p:spTree>
    <p:extLst>
      <p:ext uri="{BB962C8B-B14F-4D97-AF65-F5344CB8AC3E}">
        <p14:creationId xmlns:p14="http://schemas.microsoft.com/office/powerpoint/2010/main" val="99286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CFCEDA-9712-43E8-96C3-3E6537C86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E9300-904D-4245-BAC1-58E8815D0B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3F7256-FB71-4D5D-BC0A-01CD2EA750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FDF2B-C044-430B-960C-C3BA75A086A9}" type="datetime1">
              <a:rPr lang="en-US" smtClean="0"/>
              <a:t>1/23/2021</a:t>
            </a:fld>
            <a:endParaRPr lang="en-US" dirty="0"/>
          </a:p>
        </p:txBody>
      </p:sp>
      <p:sp>
        <p:nvSpPr>
          <p:cNvPr id="5" name="Footer Placeholder 4">
            <a:extLst>
              <a:ext uri="{FF2B5EF4-FFF2-40B4-BE49-F238E27FC236}">
                <a16:creationId xmlns:a16="http://schemas.microsoft.com/office/drawing/2014/main" id="{3DD11EC5-911F-4D87-BC97-F229FB1B2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BD4CF8D-25F1-433C-8FE9-0C72E21F2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2D44-14B5-49A2-830A-D01BAFE38A11}" type="slidenum">
              <a:rPr lang="en-US" smtClean="0"/>
              <a:t>‹#›</a:t>
            </a:fld>
            <a:endParaRPr lang="en-US" dirty="0"/>
          </a:p>
        </p:txBody>
      </p:sp>
    </p:spTree>
    <p:extLst>
      <p:ext uri="{BB962C8B-B14F-4D97-AF65-F5344CB8AC3E}">
        <p14:creationId xmlns:p14="http://schemas.microsoft.com/office/powerpoint/2010/main" val="15287454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png"/><Relationship Id="rId7" Type="http://schemas.openxmlformats.org/officeDocument/2006/relationships/diagramColors" Target="../diagrams/colors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11.svg"/><Relationship Id="rId4" Type="http://schemas.openxmlformats.org/officeDocument/2006/relationships/diagramData" Target="../diagrams/data3.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C63F43-5BB1-471E-95A7-63406BFE2EF6}"/>
              </a:ext>
            </a:extLst>
          </p:cNvPr>
          <p:cNvPicPr>
            <a:picLocks noChangeAspect="1"/>
          </p:cNvPicPr>
          <p:nvPr/>
        </p:nvPicPr>
        <p:blipFill rotWithShape="1">
          <a:blip r:embed="rId3"/>
          <a:srcRect l="35316" r="1466" b="1"/>
          <a:stretch/>
        </p:blipFill>
        <p:spPr>
          <a:xfrm>
            <a:off x="20" y="1302606"/>
            <a:ext cx="4413566" cy="4252313"/>
          </a:xfrm>
          <a:custGeom>
            <a:avLst/>
            <a:gdLst/>
            <a:ahLst/>
            <a:cxnLst/>
            <a:rect l="l" t="t" r="r" b="b"/>
            <a:pathLst>
              <a:path w="4413586" h="4252313">
                <a:moveTo>
                  <a:pt x="0" y="0"/>
                </a:moveTo>
                <a:lnTo>
                  <a:pt x="2062856" y="0"/>
                </a:lnTo>
                <a:lnTo>
                  <a:pt x="2063084" y="493"/>
                </a:lnTo>
                <a:lnTo>
                  <a:pt x="2450944" y="493"/>
                </a:lnTo>
                <a:lnTo>
                  <a:pt x="4413586" y="4252313"/>
                </a:lnTo>
                <a:lnTo>
                  <a:pt x="388087" y="4252313"/>
                </a:lnTo>
                <a:lnTo>
                  <a:pt x="388087" y="4251820"/>
                </a:lnTo>
                <a:lnTo>
                  <a:pt x="0" y="4251820"/>
                </a:lnTo>
                <a:close/>
              </a:path>
            </a:pathLst>
          </a:custGeom>
        </p:spPr>
      </p:pic>
      <p:sp>
        <p:nvSpPr>
          <p:cNvPr id="59" name="Freeform: Shape 58">
            <a:extLst>
              <a:ext uri="{FF2B5EF4-FFF2-40B4-BE49-F238E27FC236}">
                <a16:creationId xmlns:a16="http://schemas.microsoft.com/office/drawing/2014/main" id="{0CBF71E6-C54A-4E15-90AD-354C394355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965697" y="1303083"/>
            <a:ext cx="9226303" cy="4251821"/>
          </a:xfrm>
          <a:custGeom>
            <a:avLst/>
            <a:gdLst>
              <a:gd name="connsiteX0" fmla="*/ 0 w 9226303"/>
              <a:gd name="connsiteY0" fmla="*/ 0 h 4251821"/>
              <a:gd name="connsiteX1" fmla="*/ 9226303 w 9226303"/>
              <a:gd name="connsiteY1" fmla="*/ 0 h 4251821"/>
              <a:gd name="connsiteX2" fmla="*/ 7263661 w 9226303"/>
              <a:gd name="connsiteY2" fmla="*/ 4251821 h 4251821"/>
              <a:gd name="connsiteX3" fmla="*/ 0 w 9226303"/>
              <a:gd name="connsiteY3" fmla="*/ 4251821 h 4251821"/>
            </a:gdLst>
            <a:ahLst/>
            <a:cxnLst>
              <a:cxn ang="0">
                <a:pos x="connsiteX0" y="connsiteY0"/>
              </a:cxn>
              <a:cxn ang="0">
                <a:pos x="connsiteX1" y="connsiteY1"/>
              </a:cxn>
              <a:cxn ang="0">
                <a:pos x="connsiteX2" y="connsiteY2"/>
              </a:cxn>
              <a:cxn ang="0">
                <a:pos x="connsiteX3" y="connsiteY3"/>
              </a:cxn>
            </a:cxnLst>
            <a:rect l="l" t="t" r="r" b="b"/>
            <a:pathLst>
              <a:path w="9226303" h="4251821">
                <a:moveTo>
                  <a:pt x="0" y="0"/>
                </a:moveTo>
                <a:lnTo>
                  <a:pt x="9226303" y="0"/>
                </a:lnTo>
                <a:lnTo>
                  <a:pt x="7263661" y="4251821"/>
                </a:lnTo>
                <a:lnTo>
                  <a:pt x="0" y="4251821"/>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9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AD2A96D-2581-49CA-8888-B3B80CB37F77}"/>
              </a:ext>
            </a:extLst>
          </p:cNvPr>
          <p:cNvSpPr>
            <a:spLocks noGrp="1"/>
          </p:cNvSpPr>
          <p:nvPr>
            <p:ph type="title"/>
          </p:nvPr>
        </p:nvSpPr>
        <p:spPr>
          <a:xfrm>
            <a:off x="4978589" y="1828800"/>
            <a:ext cx="6378259" cy="2027941"/>
          </a:xfrm>
        </p:spPr>
        <p:txBody>
          <a:bodyPr vert="horz" lIns="91440" tIns="45720" rIns="91440" bIns="45720" rtlCol="0" anchor="b">
            <a:normAutofit/>
          </a:bodyPr>
          <a:lstStyle/>
          <a:p>
            <a:r>
              <a:rPr lang="en-US" sz="6000" dirty="0">
                <a:solidFill>
                  <a:srgbClr val="FFFFFF"/>
                </a:solidFill>
              </a:rPr>
              <a:t>Chapter 8 – Analyzing Risk</a:t>
            </a:r>
          </a:p>
        </p:txBody>
      </p:sp>
      <p:sp>
        <p:nvSpPr>
          <p:cNvPr id="5" name="Slide Number Placeholder 4">
            <a:extLst>
              <a:ext uri="{FF2B5EF4-FFF2-40B4-BE49-F238E27FC236}">
                <a16:creationId xmlns:a16="http://schemas.microsoft.com/office/drawing/2014/main" id="{C3E6A6D7-496F-4608-91AD-68D2C34E0DBC}"/>
              </a:ext>
            </a:extLst>
          </p:cNvPr>
          <p:cNvSpPr>
            <a:spLocks noGrp="1"/>
          </p:cNvSpPr>
          <p:nvPr>
            <p:ph type="sldNum" sz="quarter" idx="12"/>
          </p:nvPr>
        </p:nvSpPr>
        <p:spPr>
          <a:xfrm>
            <a:off x="8613648" y="635508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35B72D44-14B5-49A2-830A-D01BAFE38A11}" type="slidenum">
              <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a:t>
            </a:fld>
            <a:endParaRPr kumimoji="0" lang="en-US" sz="1200" b="0" i="0" u="none" strike="noStrike" kern="1200" cap="none" spc="0" normalizeH="0" baseline="0" noProof="0">
              <a:ln>
                <a:noFill/>
              </a:ln>
              <a:solidFill>
                <a:srgbClr val="89898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579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CC089D-0D74-4F24-9616-03BC4ECE1B93}"/>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b="1" kern="1200">
                <a:solidFill>
                  <a:schemeClr val="bg1"/>
                </a:solidFill>
                <a:effectLst/>
                <a:latin typeface="+mj-lt"/>
                <a:ea typeface="+mj-ea"/>
                <a:cs typeface="+mj-cs"/>
              </a:rPr>
              <a:t>Fundamental Terms</a:t>
            </a:r>
            <a:endParaRPr lang="en-US" sz="3200" kern="1200">
              <a:solidFill>
                <a:schemeClr val="bg1"/>
              </a:solidFill>
              <a:latin typeface="+mj-lt"/>
              <a:ea typeface="+mj-ea"/>
              <a:cs typeface="+mj-cs"/>
            </a:endParaRPr>
          </a:p>
        </p:txBody>
      </p:sp>
      <p:pic>
        <p:nvPicPr>
          <p:cNvPr id="4" name="Picture 3">
            <a:extLst>
              <a:ext uri="{FF2B5EF4-FFF2-40B4-BE49-F238E27FC236}">
                <a16:creationId xmlns:a16="http://schemas.microsoft.com/office/drawing/2014/main" id="{DF1B3ED8-D010-4BA3-B5DF-751F47145650}"/>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643467" y="1966871"/>
            <a:ext cx="10905066" cy="3810910"/>
          </a:xfrm>
          <a:prstGeom prst="rect">
            <a:avLst/>
          </a:prstGeom>
        </p:spPr>
      </p:pic>
    </p:spTree>
    <p:extLst>
      <p:ext uri="{BB962C8B-B14F-4D97-AF65-F5344CB8AC3E}">
        <p14:creationId xmlns:p14="http://schemas.microsoft.com/office/powerpoint/2010/main" val="1155767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245D-23A7-4162-92C0-1B0ED622366F}"/>
              </a:ext>
            </a:extLst>
          </p:cNvPr>
          <p:cNvSpPr>
            <a:spLocks noGrp="1"/>
          </p:cNvSpPr>
          <p:nvPr>
            <p:ph type="title"/>
          </p:nvPr>
        </p:nvSpPr>
        <p:spPr/>
        <p:txBody>
          <a:bodyPr>
            <a:normAutofit/>
          </a:bodyPr>
          <a:lstStyle/>
          <a:p>
            <a:r>
              <a:rPr lang="en-US" sz="4800" b="1" kern="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Hazard Analysis Methods</a:t>
            </a:r>
            <a:endParaRPr lang="en-US" sz="4800" dirty="0"/>
          </a:p>
        </p:txBody>
      </p:sp>
      <p:graphicFrame>
        <p:nvGraphicFramePr>
          <p:cNvPr id="4" name="Table 3">
            <a:extLst>
              <a:ext uri="{FF2B5EF4-FFF2-40B4-BE49-F238E27FC236}">
                <a16:creationId xmlns:a16="http://schemas.microsoft.com/office/drawing/2014/main" id="{D21F08D6-FF07-4DA2-964D-E530D0447AF3}"/>
              </a:ext>
            </a:extLst>
          </p:cNvPr>
          <p:cNvGraphicFramePr>
            <a:graphicFrameLocks noGrp="1"/>
          </p:cNvGraphicFramePr>
          <p:nvPr>
            <p:extLst>
              <p:ext uri="{D42A27DB-BD31-4B8C-83A1-F6EECF244321}">
                <p14:modId xmlns:p14="http://schemas.microsoft.com/office/powerpoint/2010/main" val="3803237586"/>
              </p:ext>
            </p:extLst>
          </p:nvPr>
        </p:nvGraphicFramePr>
        <p:xfrm>
          <a:off x="838200" y="1444751"/>
          <a:ext cx="10515600" cy="4867412"/>
        </p:xfrm>
        <a:graphic>
          <a:graphicData uri="http://schemas.openxmlformats.org/drawingml/2006/table">
            <a:tbl>
              <a:tblPr firstRow="1" firstCol="1" bandRow="1">
                <a:tableStyleId>{616DA210-FB5B-4158-B5E0-FEB733F419BA}</a:tableStyleId>
              </a:tblPr>
              <a:tblGrid>
                <a:gridCol w="2874264">
                  <a:extLst>
                    <a:ext uri="{9D8B030D-6E8A-4147-A177-3AD203B41FA5}">
                      <a16:colId xmlns:a16="http://schemas.microsoft.com/office/drawing/2014/main" val="2895848045"/>
                    </a:ext>
                  </a:extLst>
                </a:gridCol>
                <a:gridCol w="7641336">
                  <a:extLst>
                    <a:ext uri="{9D8B030D-6E8A-4147-A177-3AD203B41FA5}">
                      <a16:colId xmlns:a16="http://schemas.microsoft.com/office/drawing/2014/main" val="2391512141"/>
                    </a:ext>
                  </a:extLst>
                </a:gridCol>
              </a:tblGrid>
              <a:tr h="256926">
                <a:tc>
                  <a:txBody>
                    <a:bodyPr/>
                    <a:lstStyle/>
                    <a:p>
                      <a:pPr marL="0" marR="0">
                        <a:lnSpc>
                          <a:spcPct val="107000"/>
                        </a:lnSpc>
                        <a:spcBef>
                          <a:spcPts val="0"/>
                        </a:spcBef>
                        <a:spcAft>
                          <a:spcPts val="800"/>
                        </a:spcAft>
                      </a:pPr>
                      <a:r>
                        <a:rPr lang="en-US" sz="1700" kern="1800" cap="all">
                          <a:effectLst/>
                        </a:rPr>
                        <a:t>Hazard Analysis Methods</a:t>
                      </a:r>
                      <a:endParaRPr lang="en-US" sz="17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800"/>
                        </a:spcAft>
                      </a:pPr>
                      <a:r>
                        <a:rPr lang="en-US" sz="1700" kern="1800" cap="all" dirty="0">
                          <a:effectLst/>
                        </a:rPr>
                        <a:t>Descriptions</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73299014"/>
                  </a:ext>
                </a:extLst>
              </a:tr>
              <a:tr h="1114145">
                <a:tc>
                  <a:txBody>
                    <a:bodyPr/>
                    <a:lstStyle/>
                    <a:p>
                      <a:pPr marL="0" marR="0" algn="ctr">
                        <a:lnSpc>
                          <a:spcPct val="107000"/>
                        </a:lnSpc>
                        <a:spcBef>
                          <a:spcPts val="0"/>
                        </a:spcBef>
                        <a:spcAft>
                          <a:spcPts val="800"/>
                        </a:spcAft>
                      </a:pPr>
                      <a:r>
                        <a:rPr lang="en-US" sz="1600" kern="1800" cap="all" dirty="0">
                          <a:effectLst/>
                        </a:rPr>
                        <a:t>Bow Tie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800"/>
                        </a:spcAft>
                      </a:pPr>
                      <a:r>
                        <a:rPr lang="en-US" sz="1600" kern="1800" dirty="0">
                          <a:effectLst/>
                        </a:rPr>
                        <a:t>A barrier type analysis using a visual diagram to describe and analyze risk pathways of hazards, their causes, preventive controls, the hazardous event, mitigating controls and consequences. Traditionally, there is no risk estimation, however, it can be modified to include risk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3362540"/>
                  </a:ext>
                </a:extLst>
              </a:tr>
              <a:tr h="1116106">
                <a:tc>
                  <a:txBody>
                    <a:bodyPr/>
                    <a:lstStyle/>
                    <a:p>
                      <a:pPr marL="0" marR="0" algn="ctr">
                        <a:lnSpc>
                          <a:spcPct val="107000"/>
                        </a:lnSpc>
                        <a:spcBef>
                          <a:spcPts val="0"/>
                        </a:spcBef>
                        <a:spcAft>
                          <a:spcPts val="0"/>
                        </a:spcAft>
                      </a:pPr>
                      <a:r>
                        <a:rPr lang="en-US" sz="1600" kern="1800" cap="all" dirty="0">
                          <a:effectLst/>
                        </a:rPr>
                        <a:t>Cause and Effect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800"/>
                        </a:spcAft>
                      </a:pPr>
                      <a:r>
                        <a:rPr lang="en-US" sz="1600" kern="1800" dirty="0">
                          <a:effectLst/>
                        </a:rPr>
                        <a:t>A team-based method of generating and sorting potential causes and contributory factors for a defined problem that is typically illustrated in a fishbone type diagram. Traditionally, there is no risk estimation, however, it can be modified to include risk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14176520"/>
                  </a:ext>
                </a:extLst>
              </a:tr>
              <a:tr h="525748">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600" b="1" kern="1800" cap="all" dirty="0">
                          <a:effectLst/>
                        </a:rPr>
                        <a:t>What-if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800" dirty="0">
                          <a:effectLst/>
                        </a:rPr>
                        <a:t>A team-based, brainstorming process that uses the question ‘what if’ to identify deviations and analyze hazards of a system or process.  Traditionally, there is no risk estimation, however, it can be modified to include risk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4656828"/>
                  </a:ext>
                </a:extLst>
              </a:tr>
              <a:tr h="1601031">
                <a:tc>
                  <a:txBody>
                    <a:bodyPr/>
                    <a:lstStyle/>
                    <a:p>
                      <a:pPr marL="0" marR="0" algn="ctr">
                        <a:lnSpc>
                          <a:spcPct val="107000"/>
                        </a:lnSpc>
                        <a:spcBef>
                          <a:spcPts val="0"/>
                        </a:spcBef>
                        <a:spcAft>
                          <a:spcPts val="800"/>
                        </a:spcAft>
                      </a:pPr>
                      <a:r>
                        <a:rPr lang="en-US" sz="1600" kern="1800" cap="all" dirty="0">
                          <a:effectLst/>
                        </a:rPr>
                        <a:t>Job hazard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800"/>
                        </a:spcAft>
                      </a:pPr>
                      <a:r>
                        <a:rPr lang="en-US" sz="1600" kern="1800" dirty="0">
                          <a:effectLst/>
                        </a:rPr>
                        <a:t>A method used to break down a job into its main steps, identify the hazards associated for each step, and the controls for each hazard.  It is documented in a three-column spreadsheet and used for job training, and accident investigation. Traditionally, there is no risk estimation, however, it can be modified to include risk analysis.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5671806"/>
                  </a:ext>
                </a:extLst>
              </a:tr>
            </a:tbl>
          </a:graphicData>
        </a:graphic>
      </p:graphicFrame>
    </p:spTree>
    <p:extLst>
      <p:ext uri="{BB962C8B-B14F-4D97-AF65-F5344CB8AC3E}">
        <p14:creationId xmlns:p14="http://schemas.microsoft.com/office/powerpoint/2010/main" val="198105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A047-E75E-4C4A-8B14-FB341F04221E}"/>
              </a:ext>
            </a:extLst>
          </p:cNvPr>
          <p:cNvSpPr>
            <a:spLocks noGrp="1"/>
          </p:cNvSpPr>
          <p:nvPr>
            <p:ph type="title"/>
          </p:nvPr>
        </p:nvSpPr>
        <p:spPr/>
        <p:txBody>
          <a:bodyPr>
            <a:normAutofit/>
          </a:bodyPr>
          <a:lstStyle/>
          <a:p>
            <a:r>
              <a:rPr lang="en-US" sz="4800"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Process Hazard Analysis </a:t>
            </a:r>
            <a:endParaRPr lang="en-US" sz="4800" dirty="0"/>
          </a:p>
        </p:txBody>
      </p:sp>
      <p:graphicFrame>
        <p:nvGraphicFramePr>
          <p:cNvPr id="5" name="Content Placeholder 4">
            <a:extLst>
              <a:ext uri="{FF2B5EF4-FFF2-40B4-BE49-F238E27FC236}">
                <a16:creationId xmlns:a16="http://schemas.microsoft.com/office/drawing/2014/main" id="{F5FC2E39-DD42-4A52-A03E-80BF4649B339}"/>
              </a:ext>
            </a:extLst>
          </p:cNvPr>
          <p:cNvGraphicFramePr>
            <a:graphicFrameLocks noGrp="1"/>
          </p:cNvGraphicFramePr>
          <p:nvPr>
            <p:ph idx="1"/>
            <p:extLst>
              <p:ext uri="{D42A27DB-BD31-4B8C-83A1-F6EECF244321}">
                <p14:modId xmlns:p14="http://schemas.microsoft.com/office/powerpoint/2010/main" val="3756282737"/>
              </p:ext>
            </p:extLst>
          </p:nvPr>
        </p:nvGraphicFramePr>
        <p:xfrm>
          <a:off x="512064" y="1825625"/>
          <a:ext cx="1119225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5134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CA0DAA6-33B8-4A25-810D-2F4D816FB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4972594"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AB60499-6454-4A32-8C7D-DFB0FBDB44B3}"/>
              </a:ext>
            </a:extLst>
          </p:cNvPr>
          <p:cNvSpPr>
            <a:spLocks noGrp="1"/>
          </p:cNvSpPr>
          <p:nvPr>
            <p:ph type="title"/>
          </p:nvPr>
        </p:nvSpPr>
        <p:spPr>
          <a:xfrm>
            <a:off x="651307" y="591671"/>
            <a:ext cx="3377183" cy="3730386"/>
          </a:xfrm>
          <a:noFill/>
        </p:spPr>
        <p:txBody>
          <a:bodyPr vert="horz" lIns="91440" tIns="45720" rIns="91440" bIns="45720" rtlCol="0" anchor="b">
            <a:normAutofit/>
          </a:bodyPr>
          <a:lstStyle/>
          <a:p>
            <a:r>
              <a:rPr lang="en-US" b="1" dirty="0">
                <a:solidFill>
                  <a:schemeClr val="bg1"/>
                </a:solidFill>
                <a:effectLst/>
              </a:rPr>
              <a:t>Traditional What-if Analysis</a:t>
            </a:r>
            <a:endParaRPr lang="en-US" dirty="0">
              <a:solidFill>
                <a:schemeClr val="bg1"/>
              </a:solidFill>
            </a:endParaRPr>
          </a:p>
        </p:txBody>
      </p:sp>
      <p:pic>
        <p:nvPicPr>
          <p:cNvPr id="4" name="Picture 3">
            <a:extLst>
              <a:ext uri="{FF2B5EF4-FFF2-40B4-BE49-F238E27FC236}">
                <a16:creationId xmlns:a16="http://schemas.microsoft.com/office/drawing/2014/main" id="{C2DD7BA4-286F-4286-B270-ED852E002B7B}"/>
              </a:ext>
            </a:extLst>
          </p:cNvPr>
          <p:cNvPicPr>
            <a:picLocks noChangeAspect="1"/>
          </p:cNvPicPr>
          <p:nvPr/>
        </p:nvPicPr>
        <p:blipFill rotWithShape="1">
          <a:blip r:embed="rId3"/>
          <a:srcRect l="12847" r="13236" b="-2"/>
          <a:stretch/>
        </p:blipFill>
        <p:spPr>
          <a:xfrm>
            <a:off x="4654297" y="10"/>
            <a:ext cx="7537704" cy="6857990"/>
          </a:xfrm>
          <a:prstGeom prst="rect">
            <a:avLst/>
          </a:prstGeom>
        </p:spPr>
      </p:pic>
    </p:spTree>
    <p:extLst>
      <p:ext uri="{BB962C8B-B14F-4D97-AF65-F5344CB8AC3E}">
        <p14:creationId xmlns:p14="http://schemas.microsoft.com/office/powerpoint/2010/main" val="2659783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8B2E2-576E-48CF-B831-E3FD52CF42C3}"/>
              </a:ext>
            </a:extLst>
          </p:cNvPr>
          <p:cNvSpPr>
            <a:spLocks noGrp="1"/>
          </p:cNvSpPr>
          <p:nvPr>
            <p:ph type="title"/>
          </p:nvPr>
        </p:nvSpPr>
        <p:spPr>
          <a:xfrm>
            <a:off x="838200" y="200533"/>
            <a:ext cx="10515600" cy="933323"/>
          </a:xfrm>
        </p:spPr>
        <p:txBody>
          <a:bodyPr>
            <a:normAutofit/>
          </a:bodyPr>
          <a:lstStyle/>
          <a:p>
            <a:r>
              <a:rPr lang="en-US" sz="4000" dirty="0">
                <a:effectLst/>
                <a:latin typeface="Times New Roman" panose="02020603050405020304" pitchFamily="18" charset="0"/>
                <a:ea typeface="Calibri" panose="020F0502020204030204" pitchFamily="34" charset="0"/>
                <a:cs typeface="Times New Roman" panose="02020603050405020304" pitchFamily="18" charset="0"/>
              </a:rPr>
              <a:t>Traditional What-If Hazard Analysis Example</a:t>
            </a:r>
            <a:endParaRPr lang="en-US" sz="4000" dirty="0"/>
          </a:p>
        </p:txBody>
      </p:sp>
      <p:pic>
        <p:nvPicPr>
          <p:cNvPr id="4" name="Picture 3">
            <a:extLst>
              <a:ext uri="{FF2B5EF4-FFF2-40B4-BE49-F238E27FC236}">
                <a16:creationId xmlns:a16="http://schemas.microsoft.com/office/drawing/2014/main" id="{E9445738-1B58-4701-9E63-C620D7C6454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32304" y="1298448"/>
            <a:ext cx="7278624" cy="4498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51035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567A2-8177-47EC-A4C8-ADAB341234AE}"/>
              </a:ext>
            </a:extLst>
          </p:cNvPr>
          <p:cNvSpPr>
            <a:spLocks noGrp="1"/>
          </p:cNvSpPr>
          <p:nvPr>
            <p:ph type="title"/>
          </p:nvPr>
        </p:nvSpPr>
        <p:spPr>
          <a:xfrm>
            <a:off x="838200" y="127381"/>
            <a:ext cx="10515600" cy="1043051"/>
          </a:xfrm>
        </p:spPr>
        <p:txBody>
          <a:bodyPr>
            <a:normAutofit/>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Analysis Methods</a:t>
            </a:r>
            <a:endParaRPr lang="en-US" dirty="0"/>
          </a:p>
        </p:txBody>
      </p:sp>
      <p:graphicFrame>
        <p:nvGraphicFramePr>
          <p:cNvPr id="5" name="Table 4">
            <a:extLst>
              <a:ext uri="{FF2B5EF4-FFF2-40B4-BE49-F238E27FC236}">
                <a16:creationId xmlns:a16="http://schemas.microsoft.com/office/drawing/2014/main" id="{E6D94DCE-E615-44D9-933C-7ED1A8803218}"/>
              </a:ext>
            </a:extLst>
          </p:cNvPr>
          <p:cNvGraphicFramePr>
            <a:graphicFrameLocks noGrp="1"/>
          </p:cNvGraphicFramePr>
          <p:nvPr>
            <p:extLst>
              <p:ext uri="{D42A27DB-BD31-4B8C-83A1-F6EECF244321}">
                <p14:modId xmlns:p14="http://schemas.microsoft.com/office/powerpoint/2010/main" val="2747871552"/>
              </p:ext>
            </p:extLst>
          </p:nvPr>
        </p:nvGraphicFramePr>
        <p:xfrm>
          <a:off x="512064" y="1170432"/>
          <a:ext cx="11393423" cy="4974336"/>
        </p:xfrm>
        <a:graphic>
          <a:graphicData uri="http://schemas.openxmlformats.org/drawingml/2006/table">
            <a:tbl>
              <a:tblPr firstRow="1" firstCol="1" bandRow="1"/>
              <a:tblGrid>
                <a:gridCol w="3832274">
                  <a:extLst>
                    <a:ext uri="{9D8B030D-6E8A-4147-A177-3AD203B41FA5}">
                      <a16:colId xmlns:a16="http://schemas.microsoft.com/office/drawing/2014/main" val="821176611"/>
                    </a:ext>
                  </a:extLst>
                </a:gridCol>
                <a:gridCol w="7561149">
                  <a:extLst>
                    <a:ext uri="{9D8B030D-6E8A-4147-A177-3AD203B41FA5}">
                      <a16:colId xmlns:a16="http://schemas.microsoft.com/office/drawing/2014/main" val="440022328"/>
                    </a:ext>
                  </a:extLst>
                </a:gridCol>
              </a:tblGrid>
              <a:tr h="322638">
                <a:tc>
                  <a:txBody>
                    <a:bodyPr/>
                    <a:lstStyle/>
                    <a:p>
                      <a:pPr marL="0" marR="0">
                        <a:lnSpc>
                          <a:spcPct val="107000"/>
                        </a:lnSpc>
                        <a:spcBef>
                          <a:spcPts val="0"/>
                        </a:spcBef>
                        <a:spcAft>
                          <a:spcPts val="800"/>
                        </a:spcAft>
                      </a:pPr>
                      <a:r>
                        <a:rPr lang="en-US" sz="1800" b="1" kern="1800" cap="all">
                          <a:effectLst/>
                          <a:latin typeface="Calibri" panose="020F0502020204030204" pitchFamily="34" charset="0"/>
                          <a:ea typeface="Calibri" panose="020F0502020204030204" pitchFamily="34" charset="0"/>
                          <a:cs typeface="Times New Roman" panose="02020603050405020304" pitchFamily="18" charset="0"/>
                        </a:rPr>
                        <a:t>Risk Analysis Methods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tc>
                  <a:txBody>
                    <a:bodyPr/>
                    <a:lstStyle/>
                    <a:p>
                      <a:pPr marL="0" marR="0">
                        <a:lnSpc>
                          <a:spcPct val="107000"/>
                        </a:lnSpc>
                        <a:spcBef>
                          <a:spcPts val="0"/>
                        </a:spcBef>
                        <a:spcAft>
                          <a:spcPts val="800"/>
                        </a:spcAft>
                      </a:pPr>
                      <a:r>
                        <a:rPr lang="en-US" sz="1800" b="1" kern="1800" cap="all">
                          <a:effectLst/>
                          <a:latin typeface="Calibri" panose="020F0502020204030204" pitchFamily="34" charset="0"/>
                          <a:ea typeface="Calibri" panose="020F0502020204030204" pitchFamily="34" charset="0"/>
                          <a:cs typeface="Times New Roman" panose="02020603050405020304" pitchFamily="18" charset="0"/>
                        </a:rPr>
                        <a:t>Descriptions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1175080992"/>
                  </a:ext>
                </a:extLst>
              </a:tr>
              <a:tr h="660250">
                <a:tc>
                  <a:txBody>
                    <a:bodyPr/>
                    <a:lstStyle/>
                    <a:p>
                      <a:pPr marL="0" marR="0">
                        <a:lnSpc>
                          <a:spcPct val="107000"/>
                        </a:lnSpc>
                        <a:spcBef>
                          <a:spcPts val="0"/>
                        </a:spcBef>
                        <a:spcAft>
                          <a:spcPts val="800"/>
                        </a:spcAft>
                      </a:pPr>
                      <a:r>
                        <a:rPr lang="en-US" sz="1800" b="1" kern="1800" cap="all"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Business Impact Analysis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marL="0" marR="0">
                        <a:lnSpc>
                          <a:spcPct val="107000"/>
                        </a:lnSpc>
                        <a:spcBef>
                          <a:spcPts val="0"/>
                        </a:spcBef>
                        <a:spcAft>
                          <a:spcPts val="800"/>
                        </a:spcAft>
                      </a:pPr>
                      <a:r>
                        <a:rPr lang="en-US" sz="1800" kern="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 analysis of critical functions of an organization and the resources needed to maintain them in the event of a disruption or change.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1846216534"/>
                  </a:ext>
                </a:extLst>
              </a:tr>
              <a:tr h="997862">
                <a:tc>
                  <a:txBody>
                    <a:bodyPr/>
                    <a:lstStyle/>
                    <a:p>
                      <a:pPr marL="0" marR="0">
                        <a:lnSpc>
                          <a:spcPct val="107000"/>
                        </a:lnSpc>
                        <a:spcBef>
                          <a:spcPts val="0"/>
                        </a:spcBef>
                        <a:spcAft>
                          <a:spcPts val="800"/>
                        </a:spcAft>
                      </a:pPr>
                      <a:r>
                        <a:rPr lang="en-US" sz="1800" b="1" kern="1800" cap="all" dirty="0">
                          <a:effectLst/>
                          <a:latin typeface="Calibri" panose="020F0502020204030204" pitchFamily="34" charset="0"/>
                          <a:ea typeface="Calibri" panose="020F0502020204030204" pitchFamily="34" charset="0"/>
                          <a:cs typeface="Times New Roman" panose="02020603050405020304" pitchFamily="18" charset="0"/>
                        </a:rPr>
                        <a:t>Cause and Consequence Analysis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tcPr>
                </a:tc>
                <a:tc>
                  <a:txBody>
                    <a:bodyPr/>
                    <a:lstStyle/>
                    <a:p>
                      <a:pPr marL="0" marR="0">
                        <a:lnSpc>
                          <a:spcPct val="107000"/>
                        </a:lnSpc>
                        <a:spcBef>
                          <a:spcPts val="0"/>
                        </a:spcBef>
                        <a:spcAft>
                          <a:spcPts val="800"/>
                        </a:spcAft>
                      </a:pPr>
                      <a:r>
                        <a:rPr lang="en-US" sz="1800" kern="1800" dirty="0">
                          <a:effectLst/>
                          <a:latin typeface="Calibri" panose="020F0502020204030204" pitchFamily="34" charset="0"/>
                          <a:ea typeface="Calibri" panose="020F0502020204030204" pitchFamily="34" charset="0"/>
                          <a:cs typeface="Times New Roman" panose="02020603050405020304" pitchFamily="18" charset="0"/>
                        </a:rPr>
                        <a:t>A combination of fault and event tree analysis that allows inclusion of time delays. Both causes and consequences of an initiating event are considered.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0900553"/>
                  </a:ext>
                </a:extLst>
              </a:tr>
              <a:tr h="997862">
                <a:tc>
                  <a:txBody>
                    <a:bodyPr/>
                    <a:lstStyle/>
                    <a:p>
                      <a:pPr marL="0" marR="0">
                        <a:lnSpc>
                          <a:spcPct val="107000"/>
                        </a:lnSpc>
                        <a:spcBef>
                          <a:spcPts val="0"/>
                        </a:spcBef>
                        <a:spcAft>
                          <a:spcPts val="800"/>
                        </a:spcAft>
                      </a:pPr>
                      <a:r>
                        <a:rPr lang="en-US" sz="1800" b="1" kern="1800" cap="all"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Design Safety Review</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marL="0" marR="0">
                        <a:lnSpc>
                          <a:spcPct val="107000"/>
                        </a:lnSpc>
                        <a:spcBef>
                          <a:spcPts val="0"/>
                        </a:spcBef>
                        <a:spcAft>
                          <a:spcPts val="800"/>
                        </a:spcAft>
                      </a:pPr>
                      <a:r>
                        <a:rPr lang="en-US" sz="1800" kern="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structured review of plans, specifications, and safety related factors during the design or redesign phase to identify and avoid or eliminate potential hazards and failure modes.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1515012970"/>
                  </a:ext>
                </a:extLst>
              </a:tr>
              <a:tr h="997862">
                <a:tc>
                  <a:txBody>
                    <a:bodyPr/>
                    <a:lstStyle/>
                    <a:p>
                      <a:pPr marL="0" marR="0">
                        <a:lnSpc>
                          <a:spcPct val="107000"/>
                        </a:lnSpc>
                        <a:spcBef>
                          <a:spcPts val="0"/>
                        </a:spcBef>
                        <a:spcAft>
                          <a:spcPts val="800"/>
                        </a:spcAft>
                      </a:pPr>
                      <a:r>
                        <a:rPr lang="en-US" sz="1800" b="1" kern="1800" cap="all">
                          <a:effectLst/>
                          <a:latin typeface="Calibri" panose="020F0502020204030204" pitchFamily="34" charset="0"/>
                          <a:ea typeface="Calibri" panose="020F0502020204030204" pitchFamily="34" charset="0"/>
                          <a:cs typeface="Times New Roman" panose="02020603050405020304" pitchFamily="18" charset="0"/>
                        </a:rPr>
                        <a:t>Event Tree Analysis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tcPr>
                </a:tc>
                <a:tc>
                  <a:txBody>
                    <a:bodyPr/>
                    <a:lstStyle/>
                    <a:p>
                      <a:pPr marL="0" marR="0">
                        <a:lnSpc>
                          <a:spcPct val="107000"/>
                        </a:lnSpc>
                        <a:spcBef>
                          <a:spcPts val="0"/>
                        </a:spcBef>
                        <a:spcAft>
                          <a:spcPts val="0"/>
                        </a:spcAft>
                      </a:pPr>
                      <a:r>
                        <a:rPr lang="en-US" sz="1800" kern="1800" dirty="0">
                          <a:effectLst/>
                          <a:latin typeface="Calibri" panose="020F0502020204030204" pitchFamily="34" charset="0"/>
                          <a:ea typeface="Calibri" panose="020F0502020204030204" pitchFamily="34" charset="0"/>
                          <a:cs typeface="Times New Roman" panose="02020603050405020304" pitchFamily="18" charset="0"/>
                        </a:rPr>
                        <a:t>Models the possible outcomes from a given initiating event and the status of controls thus analyzing the frequency or probability of the various possible outcomes.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14608048"/>
                  </a:ext>
                </a:extLst>
              </a:tr>
              <a:tr h="997862">
                <a:tc>
                  <a:txBody>
                    <a:bodyPr/>
                    <a:lstStyle/>
                    <a:p>
                      <a:pPr marL="0" marR="0">
                        <a:lnSpc>
                          <a:spcPct val="107000"/>
                        </a:lnSpc>
                        <a:spcBef>
                          <a:spcPts val="0"/>
                        </a:spcBef>
                        <a:spcAft>
                          <a:spcPts val="800"/>
                        </a:spcAft>
                      </a:pPr>
                      <a:r>
                        <a:rPr lang="en-US" sz="1800" b="1" kern="1800" cap="all"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Failure Mode and Effects Analysis (FMEA)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marL="0" marR="0">
                        <a:lnSpc>
                          <a:spcPct val="107000"/>
                        </a:lnSpc>
                        <a:spcBef>
                          <a:spcPts val="0"/>
                        </a:spcBef>
                        <a:spcAft>
                          <a:spcPts val="800"/>
                        </a:spcAft>
                      </a:pPr>
                      <a:r>
                        <a:rPr lang="en-US" sz="1800" kern="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qualitative or semi-quantitative method that lists systematically the failure modes, their effects, existing safeguards, and any additional controls that are needed to reduce risk to an acceptable level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2046791106"/>
                  </a:ext>
                </a:extLst>
              </a:tr>
            </a:tbl>
          </a:graphicData>
        </a:graphic>
      </p:graphicFrame>
    </p:spTree>
    <p:extLst>
      <p:ext uri="{BB962C8B-B14F-4D97-AF65-F5344CB8AC3E}">
        <p14:creationId xmlns:p14="http://schemas.microsoft.com/office/powerpoint/2010/main" val="3397587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2A058-E6BD-4D4D-9B48-6C6FC274B3F2}"/>
              </a:ext>
            </a:extLst>
          </p:cNvPr>
          <p:cNvSpPr>
            <a:spLocks noGrp="1"/>
          </p:cNvSpPr>
          <p:nvPr>
            <p:ph type="title"/>
          </p:nvPr>
        </p:nvSpPr>
        <p:spPr>
          <a:xfrm>
            <a:off x="838200" y="182245"/>
            <a:ext cx="10515600" cy="1171067"/>
          </a:xfrm>
        </p:spPr>
        <p:txBody>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Analysis Methods</a:t>
            </a:r>
            <a:endParaRPr lang="en-US" dirty="0"/>
          </a:p>
        </p:txBody>
      </p:sp>
      <p:graphicFrame>
        <p:nvGraphicFramePr>
          <p:cNvPr id="4" name="Table 3">
            <a:extLst>
              <a:ext uri="{FF2B5EF4-FFF2-40B4-BE49-F238E27FC236}">
                <a16:creationId xmlns:a16="http://schemas.microsoft.com/office/drawing/2014/main" id="{F3B69A71-0BE8-4C07-A9E1-0E38757FD53A}"/>
              </a:ext>
            </a:extLst>
          </p:cNvPr>
          <p:cNvGraphicFramePr>
            <a:graphicFrameLocks noGrp="1"/>
          </p:cNvGraphicFramePr>
          <p:nvPr>
            <p:extLst>
              <p:ext uri="{D42A27DB-BD31-4B8C-83A1-F6EECF244321}">
                <p14:modId xmlns:p14="http://schemas.microsoft.com/office/powerpoint/2010/main" val="3009671673"/>
              </p:ext>
            </p:extLst>
          </p:nvPr>
        </p:nvGraphicFramePr>
        <p:xfrm>
          <a:off x="676656" y="1371599"/>
          <a:ext cx="11064240" cy="4616213"/>
        </p:xfrm>
        <a:graphic>
          <a:graphicData uri="http://schemas.openxmlformats.org/drawingml/2006/table">
            <a:tbl>
              <a:tblPr firstRow="1" firstCol="1" bandRow="1"/>
              <a:tblGrid>
                <a:gridCol w="3257492">
                  <a:extLst>
                    <a:ext uri="{9D8B030D-6E8A-4147-A177-3AD203B41FA5}">
                      <a16:colId xmlns:a16="http://schemas.microsoft.com/office/drawing/2014/main" val="2121032087"/>
                    </a:ext>
                  </a:extLst>
                </a:gridCol>
                <a:gridCol w="7806748">
                  <a:extLst>
                    <a:ext uri="{9D8B030D-6E8A-4147-A177-3AD203B41FA5}">
                      <a16:colId xmlns:a16="http://schemas.microsoft.com/office/drawing/2014/main" val="2326889267"/>
                    </a:ext>
                  </a:extLst>
                </a:gridCol>
              </a:tblGrid>
              <a:tr h="1865377">
                <a:tc>
                  <a:txBody>
                    <a:bodyPr/>
                    <a:lstStyle/>
                    <a:p>
                      <a:pPr marL="0" marR="0">
                        <a:lnSpc>
                          <a:spcPct val="107000"/>
                        </a:lnSpc>
                        <a:spcBef>
                          <a:spcPts val="0"/>
                        </a:spcBef>
                        <a:spcAft>
                          <a:spcPts val="800"/>
                        </a:spcAft>
                      </a:pPr>
                      <a:r>
                        <a:rPr lang="en-US" sz="1800" b="1" kern="1800" cap="all">
                          <a:effectLst/>
                          <a:latin typeface="Calibri" panose="020F0502020204030204" pitchFamily="34" charset="0"/>
                          <a:ea typeface="Calibri" panose="020F0502020204030204" pitchFamily="34" charset="0"/>
                          <a:cs typeface="Times New Roman" panose="02020603050405020304" pitchFamily="18" charset="0"/>
                        </a:rPr>
                        <a:t>Fault Tree Analysis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tc>
                  <a:txBody>
                    <a:bodyPr/>
                    <a:lstStyle/>
                    <a:p>
                      <a:pPr marL="0" marR="0">
                        <a:lnSpc>
                          <a:spcPct val="107000"/>
                        </a:lnSpc>
                        <a:spcBef>
                          <a:spcPts val="0"/>
                        </a:spcBef>
                        <a:spcAft>
                          <a:spcPts val="800"/>
                        </a:spcAft>
                      </a:pPr>
                      <a:r>
                        <a:rPr lang="en-US" sz="1800" b="0" kern="1800" cap="none" dirty="0">
                          <a:effectLst/>
                          <a:latin typeface="Calibri" panose="020F0502020204030204" pitchFamily="34" charset="0"/>
                          <a:ea typeface="Calibri" panose="020F0502020204030204" pitchFamily="34" charset="0"/>
                          <a:cs typeface="Times New Roman" panose="02020603050405020304" pitchFamily="18" charset="0"/>
                        </a:rPr>
                        <a:t>A deductive technique which starts with an undesired event (top event), determines the ways in which it could occur, and uses a logical tree diagram. After completing the fault tree, consideration should be given to ways of reducing or eliminating potential causes/sources.</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473581194"/>
                  </a:ext>
                </a:extLst>
              </a:tr>
              <a:tr h="1574423">
                <a:tc>
                  <a:txBody>
                    <a:bodyPr/>
                    <a:lstStyle/>
                    <a:p>
                      <a:pPr marL="0" marR="0">
                        <a:lnSpc>
                          <a:spcPct val="107000"/>
                        </a:lnSpc>
                        <a:spcBef>
                          <a:spcPts val="0"/>
                        </a:spcBef>
                        <a:spcAft>
                          <a:spcPts val="800"/>
                        </a:spcAft>
                      </a:pPr>
                      <a:r>
                        <a:rPr lang="en-US" sz="1800" b="1" kern="1800" cap="all">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Hazard Analysis and Critical Control Points (HACCP)*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marL="0" marR="0">
                        <a:lnSpc>
                          <a:spcPct val="107000"/>
                        </a:lnSpc>
                        <a:spcBef>
                          <a:spcPts val="0"/>
                        </a:spcBef>
                        <a:spcAft>
                          <a:spcPts val="800"/>
                        </a:spcAft>
                      </a:pPr>
                      <a:r>
                        <a:rPr lang="en-US" sz="1800" kern="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systematic and preventive system for hazard identification and placement of controls at critical points in a process to effectively prevent hazards from occurring.  Used in food safety related processes.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036083468"/>
                  </a:ext>
                </a:extLst>
              </a:tr>
              <a:tr h="1176413">
                <a:tc>
                  <a:txBody>
                    <a:bodyPr/>
                    <a:lstStyle/>
                    <a:p>
                      <a:pPr marL="0" marR="0">
                        <a:lnSpc>
                          <a:spcPct val="107000"/>
                        </a:lnSpc>
                        <a:spcBef>
                          <a:spcPts val="0"/>
                        </a:spcBef>
                        <a:spcAft>
                          <a:spcPts val="800"/>
                        </a:spcAft>
                      </a:pPr>
                      <a:r>
                        <a:rPr lang="en-US" sz="1800" b="1" kern="1800" cap="all">
                          <a:effectLst/>
                          <a:latin typeface="Calibri" panose="020F0502020204030204" pitchFamily="34" charset="0"/>
                          <a:ea typeface="Calibri" panose="020F0502020204030204" pitchFamily="34" charset="0"/>
                          <a:cs typeface="Times New Roman" panose="02020603050405020304" pitchFamily="18" charset="0"/>
                        </a:rPr>
                        <a:t>Hazard and Operability Study (HAZOP)*</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tcPr>
                </a:tc>
                <a:tc>
                  <a:txBody>
                    <a:bodyPr/>
                    <a:lstStyle/>
                    <a:p>
                      <a:pPr marL="0" marR="0">
                        <a:lnSpc>
                          <a:spcPct val="107000"/>
                        </a:lnSpc>
                        <a:spcBef>
                          <a:spcPts val="0"/>
                        </a:spcBef>
                        <a:spcAft>
                          <a:spcPts val="800"/>
                        </a:spcAft>
                      </a:pPr>
                      <a:r>
                        <a:rPr lang="en-US" sz="1800" kern="1800" dirty="0">
                          <a:effectLst/>
                          <a:latin typeface="Calibri" panose="020F0502020204030204" pitchFamily="34" charset="0"/>
                          <a:ea typeface="Calibri" panose="020F0502020204030204" pitchFamily="34" charset="0"/>
                          <a:cs typeface="Times New Roman" panose="02020603050405020304" pitchFamily="18" charset="0"/>
                        </a:rPr>
                        <a:t>A qualitative method used to identify hazards and operability problems using ‘guide words’ to prompt team members in identifying deviations that can lead to the failures.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51914677"/>
                  </a:ext>
                </a:extLst>
              </a:tr>
            </a:tbl>
          </a:graphicData>
        </a:graphic>
      </p:graphicFrame>
    </p:spTree>
    <p:extLst>
      <p:ext uri="{BB962C8B-B14F-4D97-AF65-F5344CB8AC3E}">
        <p14:creationId xmlns:p14="http://schemas.microsoft.com/office/powerpoint/2010/main" val="2817272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60489-6AC6-4537-B804-28C209A51896}"/>
              </a:ext>
            </a:extLst>
          </p:cNvPr>
          <p:cNvSpPr>
            <a:spLocks noGrp="1"/>
          </p:cNvSpPr>
          <p:nvPr>
            <p:ph type="title"/>
          </p:nvPr>
        </p:nvSpPr>
        <p:spPr/>
        <p:txBody>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Analysis Methods</a:t>
            </a:r>
            <a:endParaRPr lang="en-US" dirty="0"/>
          </a:p>
        </p:txBody>
      </p:sp>
      <p:graphicFrame>
        <p:nvGraphicFramePr>
          <p:cNvPr id="4" name="Table 3">
            <a:extLst>
              <a:ext uri="{FF2B5EF4-FFF2-40B4-BE49-F238E27FC236}">
                <a16:creationId xmlns:a16="http://schemas.microsoft.com/office/drawing/2014/main" id="{6082B6AB-33BC-4DAD-A50D-C829E6B2E1E9}"/>
              </a:ext>
            </a:extLst>
          </p:cNvPr>
          <p:cNvGraphicFramePr>
            <a:graphicFrameLocks noGrp="1"/>
          </p:cNvGraphicFramePr>
          <p:nvPr>
            <p:extLst>
              <p:ext uri="{D42A27DB-BD31-4B8C-83A1-F6EECF244321}">
                <p14:modId xmlns:p14="http://schemas.microsoft.com/office/powerpoint/2010/main" val="1792534089"/>
              </p:ext>
            </p:extLst>
          </p:nvPr>
        </p:nvGraphicFramePr>
        <p:xfrm>
          <a:off x="838200" y="1499616"/>
          <a:ext cx="11012423" cy="3840480"/>
        </p:xfrm>
        <a:graphic>
          <a:graphicData uri="http://schemas.openxmlformats.org/drawingml/2006/table">
            <a:tbl>
              <a:tblPr firstRow="1" firstCol="1" bandRow="1"/>
              <a:tblGrid>
                <a:gridCol w="2746248">
                  <a:extLst>
                    <a:ext uri="{9D8B030D-6E8A-4147-A177-3AD203B41FA5}">
                      <a16:colId xmlns:a16="http://schemas.microsoft.com/office/drawing/2014/main" val="486253686"/>
                    </a:ext>
                  </a:extLst>
                </a:gridCol>
                <a:gridCol w="8266175">
                  <a:extLst>
                    <a:ext uri="{9D8B030D-6E8A-4147-A177-3AD203B41FA5}">
                      <a16:colId xmlns:a16="http://schemas.microsoft.com/office/drawing/2014/main" val="2967061878"/>
                    </a:ext>
                  </a:extLst>
                </a:gridCol>
              </a:tblGrid>
              <a:tr h="1280159">
                <a:tc>
                  <a:txBody>
                    <a:bodyPr/>
                    <a:lstStyle/>
                    <a:p>
                      <a:pPr marL="0" marR="0">
                        <a:lnSpc>
                          <a:spcPct val="107000"/>
                        </a:lnSpc>
                        <a:spcBef>
                          <a:spcPts val="0"/>
                        </a:spcBef>
                        <a:spcAft>
                          <a:spcPts val="800"/>
                        </a:spcAft>
                      </a:pPr>
                      <a:r>
                        <a:rPr lang="en-US" sz="2000" b="1" kern="1800" cap="all">
                          <a:effectLst/>
                          <a:latin typeface="Calibri" panose="020F0502020204030204" pitchFamily="34" charset="0"/>
                          <a:ea typeface="Calibri" panose="020F0502020204030204" pitchFamily="34" charset="0"/>
                          <a:cs typeface="Times New Roman" panose="02020603050405020304" pitchFamily="18" charset="0"/>
                        </a:rPr>
                        <a:t>Human Reliability Analysis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tc>
                  <a:txBody>
                    <a:bodyPr/>
                    <a:lstStyle/>
                    <a:p>
                      <a:pPr marL="0" marR="0">
                        <a:lnSpc>
                          <a:spcPct val="107000"/>
                        </a:lnSpc>
                        <a:spcBef>
                          <a:spcPts val="0"/>
                        </a:spcBef>
                        <a:spcAft>
                          <a:spcPts val="800"/>
                        </a:spcAft>
                      </a:pPr>
                      <a:r>
                        <a:rPr lang="en-US" sz="2000" b="0" kern="1800" cap="none" dirty="0">
                          <a:effectLst/>
                          <a:latin typeface="Calibri" panose="020F0502020204030204" pitchFamily="34" charset="0"/>
                          <a:ea typeface="Calibri" panose="020F0502020204030204" pitchFamily="34" charset="0"/>
                          <a:cs typeface="Times New Roman" panose="02020603050405020304" pitchFamily="18" charset="0"/>
                        </a:rPr>
                        <a:t>A technique used to identify the potential for human error and its causes, so the probability of error can be reduced.  </a:t>
                      </a:r>
                      <a:endParaRPr lang="en-US"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4091822445"/>
                  </a:ext>
                </a:extLst>
              </a:tr>
              <a:tr h="847053">
                <a:tc>
                  <a:txBody>
                    <a:bodyPr/>
                    <a:lstStyle/>
                    <a:p>
                      <a:pPr marL="0" marR="0">
                        <a:lnSpc>
                          <a:spcPct val="107000"/>
                        </a:lnSpc>
                        <a:spcBef>
                          <a:spcPts val="0"/>
                        </a:spcBef>
                        <a:spcAft>
                          <a:spcPts val="800"/>
                        </a:spcAft>
                      </a:pPr>
                      <a:r>
                        <a:rPr lang="en-US" sz="2000" b="1" kern="1800" cap="all">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Layers of Protection Analysis (LOPA)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marL="0" marR="0">
                        <a:lnSpc>
                          <a:spcPct val="107000"/>
                        </a:lnSpc>
                        <a:spcBef>
                          <a:spcPts val="0"/>
                        </a:spcBef>
                        <a:spcAft>
                          <a:spcPts val="800"/>
                        </a:spcAft>
                      </a:pPr>
                      <a:r>
                        <a:rPr lang="en-US" sz="2000" kern="18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barrier type analysis of existing physical controls and their effectiveness for controlling a hazard.</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2486686875"/>
                  </a:ext>
                </a:extLst>
              </a:tr>
              <a:tr h="1713268">
                <a:tc>
                  <a:txBody>
                    <a:bodyPr/>
                    <a:lstStyle/>
                    <a:p>
                      <a:pPr marL="0" marR="0">
                        <a:lnSpc>
                          <a:spcPct val="107000"/>
                        </a:lnSpc>
                        <a:spcBef>
                          <a:spcPts val="0"/>
                        </a:spcBef>
                        <a:spcAft>
                          <a:spcPts val="800"/>
                        </a:spcAft>
                      </a:pPr>
                      <a:r>
                        <a:rPr lang="en-US" sz="2000" b="1" kern="1800" cap="all">
                          <a:effectLst/>
                          <a:latin typeface="Calibri" panose="020F0502020204030204" pitchFamily="34" charset="0"/>
                          <a:ea typeface="Calibri" panose="020F0502020204030204" pitchFamily="34" charset="0"/>
                          <a:cs typeface="Times New Roman" panose="02020603050405020304" pitchFamily="18" charset="0"/>
                        </a:rPr>
                        <a:t>Management Oversight and Risk Tree (MORT)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tcPr>
                </a:tc>
                <a:tc>
                  <a:txBody>
                    <a:bodyPr/>
                    <a:lstStyle/>
                    <a:p>
                      <a:pPr marL="0" marR="0">
                        <a:lnSpc>
                          <a:spcPct val="107000"/>
                        </a:lnSpc>
                        <a:spcBef>
                          <a:spcPts val="0"/>
                        </a:spcBef>
                        <a:spcAft>
                          <a:spcPts val="800"/>
                        </a:spcAft>
                      </a:pPr>
                      <a:r>
                        <a:rPr lang="en-US" sz="2000" kern="1800" dirty="0">
                          <a:effectLst/>
                          <a:latin typeface="Calibri" panose="020F0502020204030204" pitchFamily="34" charset="0"/>
                          <a:ea typeface="Calibri" panose="020F0502020204030204" pitchFamily="34" charset="0"/>
                          <a:cs typeface="Times New Roman" panose="02020603050405020304" pitchFamily="18" charset="0"/>
                        </a:rPr>
                        <a:t>Generally used following an incident or exposure, MORT is a comprehensive type analysis following a disciplined approach for identifying and analyzing weaknesses in a system’s design and procedures.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733396875"/>
                  </a:ext>
                </a:extLst>
              </a:tr>
            </a:tbl>
          </a:graphicData>
        </a:graphic>
      </p:graphicFrame>
    </p:spTree>
    <p:extLst>
      <p:ext uri="{BB962C8B-B14F-4D97-AF65-F5344CB8AC3E}">
        <p14:creationId xmlns:p14="http://schemas.microsoft.com/office/powerpoint/2010/main" val="4128163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727F5-4DF9-4A25-81DD-D13F2C57A68D}"/>
              </a:ext>
            </a:extLst>
          </p:cNvPr>
          <p:cNvSpPr>
            <a:spLocks noGrp="1"/>
          </p:cNvSpPr>
          <p:nvPr>
            <p:ph type="title"/>
          </p:nvPr>
        </p:nvSpPr>
        <p:spPr/>
        <p:txBody>
          <a:bodyPr/>
          <a:lstStyle/>
          <a:p>
            <a:r>
              <a:rPr lang="en-US"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Risk Analysis Methods</a:t>
            </a:r>
            <a:endParaRPr lang="en-US" dirty="0"/>
          </a:p>
        </p:txBody>
      </p:sp>
      <p:graphicFrame>
        <p:nvGraphicFramePr>
          <p:cNvPr id="4" name="Table 3">
            <a:extLst>
              <a:ext uri="{FF2B5EF4-FFF2-40B4-BE49-F238E27FC236}">
                <a16:creationId xmlns:a16="http://schemas.microsoft.com/office/drawing/2014/main" id="{B093FFBE-BFD2-426E-9D2B-331AD232DEF2}"/>
              </a:ext>
            </a:extLst>
          </p:cNvPr>
          <p:cNvGraphicFramePr>
            <a:graphicFrameLocks noGrp="1"/>
          </p:cNvGraphicFramePr>
          <p:nvPr>
            <p:extLst>
              <p:ext uri="{D42A27DB-BD31-4B8C-83A1-F6EECF244321}">
                <p14:modId xmlns:p14="http://schemas.microsoft.com/office/powerpoint/2010/main" val="670353686"/>
              </p:ext>
            </p:extLst>
          </p:nvPr>
        </p:nvGraphicFramePr>
        <p:xfrm>
          <a:off x="475488" y="1690689"/>
          <a:ext cx="11210543" cy="4326062"/>
        </p:xfrm>
        <a:graphic>
          <a:graphicData uri="http://schemas.openxmlformats.org/drawingml/2006/table">
            <a:tbl>
              <a:tblPr firstRow="1" firstCol="1" bandRow="1"/>
              <a:tblGrid>
                <a:gridCol w="3770761">
                  <a:extLst>
                    <a:ext uri="{9D8B030D-6E8A-4147-A177-3AD203B41FA5}">
                      <a16:colId xmlns:a16="http://schemas.microsoft.com/office/drawing/2014/main" val="1746679416"/>
                    </a:ext>
                  </a:extLst>
                </a:gridCol>
                <a:gridCol w="7439782">
                  <a:extLst>
                    <a:ext uri="{9D8B030D-6E8A-4147-A177-3AD203B41FA5}">
                      <a16:colId xmlns:a16="http://schemas.microsoft.com/office/drawing/2014/main" val="644521940"/>
                    </a:ext>
                  </a:extLst>
                </a:gridCol>
              </a:tblGrid>
              <a:tr h="1447418">
                <a:tc>
                  <a:txBody>
                    <a:bodyPr/>
                    <a:lstStyle/>
                    <a:p>
                      <a:pPr marL="0" marR="0">
                        <a:lnSpc>
                          <a:spcPct val="107000"/>
                        </a:lnSpc>
                        <a:spcBef>
                          <a:spcPts val="0"/>
                        </a:spcBef>
                        <a:spcAft>
                          <a:spcPts val="800"/>
                        </a:spcAft>
                      </a:pPr>
                      <a:r>
                        <a:rPr lang="en-US" sz="2000" b="1" kern="1800" cap="all" dirty="0">
                          <a:effectLst/>
                          <a:latin typeface="Calibri" panose="020F0502020204030204" pitchFamily="34" charset="0"/>
                          <a:ea typeface="Calibri" panose="020F0502020204030204" pitchFamily="34" charset="0"/>
                          <a:cs typeface="Times New Roman" panose="02020603050405020304" pitchFamily="18" charset="0"/>
                        </a:rPr>
                        <a:t>Multi-Criteria Analysis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tc>
                  <a:txBody>
                    <a:bodyPr/>
                    <a:lstStyle/>
                    <a:p>
                      <a:pPr marL="0" marR="0">
                        <a:lnSpc>
                          <a:spcPct val="107000"/>
                        </a:lnSpc>
                        <a:spcBef>
                          <a:spcPts val="0"/>
                        </a:spcBef>
                        <a:spcAft>
                          <a:spcPts val="800"/>
                        </a:spcAft>
                      </a:pPr>
                      <a:r>
                        <a:rPr lang="en-US" sz="2000" b="0" kern="1800" cap="none" dirty="0">
                          <a:effectLst/>
                          <a:latin typeface="Calibri" panose="020F0502020204030204" pitchFamily="34" charset="0"/>
                          <a:ea typeface="Calibri" panose="020F0502020204030204" pitchFamily="34" charset="0"/>
                          <a:cs typeface="Times New Roman" panose="02020603050405020304" pitchFamily="18" charset="0"/>
                        </a:rPr>
                        <a:t>A method for comparing options that makes trade-offs explicit. Provides an alternative to cost benefit analysis that does not need a monetary value to be allocated to all inputs.</a:t>
                      </a:r>
                      <a:endParaRPr lang="en-US" sz="2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a:noFill/>
                    </a:lnR>
                    <a:lnT>
                      <a:noFill/>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159286046"/>
                  </a:ext>
                </a:extLst>
              </a:tr>
              <a:tr h="715614">
                <a:tc>
                  <a:txBody>
                    <a:bodyPr/>
                    <a:lstStyle/>
                    <a:p>
                      <a:pPr marL="0" marR="0">
                        <a:lnSpc>
                          <a:spcPct val="107000"/>
                        </a:lnSpc>
                        <a:spcBef>
                          <a:spcPts val="0"/>
                        </a:spcBef>
                        <a:spcAft>
                          <a:spcPts val="800"/>
                        </a:spcAft>
                      </a:pPr>
                      <a:r>
                        <a:rPr lang="en-US" sz="2000" b="1" kern="1800" cap="all">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Preliminary Hazard Analysis (PHA)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a:noFill/>
                    </a:lnB>
                    <a:solidFill>
                      <a:srgbClr val="F2F2F2"/>
                    </a:solidFill>
                  </a:tcPr>
                </a:tc>
                <a:tc>
                  <a:txBody>
                    <a:bodyPr/>
                    <a:lstStyle/>
                    <a:p>
                      <a:pPr marL="0" marR="0">
                        <a:lnSpc>
                          <a:spcPct val="107000"/>
                        </a:lnSpc>
                        <a:spcBef>
                          <a:spcPts val="0"/>
                        </a:spcBef>
                        <a:spcAft>
                          <a:spcPts val="800"/>
                        </a:spcAft>
                      </a:pPr>
                      <a:r>
                        <a:rPr lang="en-US" sz="2000" kern="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simple method used to identify and analyze hazards and risks that can cause harm for a given activity, facility or system.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w="12700" cap="flat" cmpd="sng" algn="ctr">
                      <a:solidFill>
                        <a:srgbClr val="7F7F7F"/>
                      </a:solidFill>
                      <a:prstDash val="solid"/>
                      <a:round/>
                      <a:headEnd type="none" w="med" len="med"/>
                      <a:tailEnd type="none" w="med" len="med"/>
                    </a:lnT>
                    <a:lnB>
                      <a:noFill/>
                    </a:lnB>
                    <a:solidFill>
                      <a:srgbClr val="F2F2F2"/>
                    </a:solidFill>
                  </a:tcPr>
                </a:tc>
                <a:extLst>
                  <a:ext uri="{0D108BD9-81ED-4DB2-BD59-A6C34878D82A}">
                    <a16:rowId xmlns:a16="http://schemas.microsoft.com/office/drawing/2014/main" val="4018181460"/>
                  </a:ext>
                </a:extLst>
              </a:tr>
              <a:tr h="1081515">
                <a:tc>
                  <a:txBody>
                    <a:bodyPr/>
                    <a:lstStyle/>
                    <a:p>
                      <a:pPr marL="0" marR="0">
                        <a:lnSpc>
                          <a:spcPct val="107000"/>
                        </a:lnSpc>
                        <a:spcBef>
                          <a:spcPts val="0"/>
                        </a:spcBef>
                        <a:spcAft>
                          <a:spcPts val="800"/>
                        </a:spcAft>
                      </a:pPr>
                      <a:r>
                        <a:rPr lang="en-US" sz="2000" b="1" kern="1800" cap="all">
                          <a:effectLst/>
                          <a:latin typeface="Calibri" panose="020F0502020204030204" pitchFamily="34" charset="0"/>
                          <a:ea typeface="Calibri" panose="020F0502020204030204" pitchFamily="34" charset="0"/>
                          <a:cs typeface="Times New Roman" panose="02020603050405020304" pitchFamily="18" charset="0"/>
                        </a:rPr>
                        <a:t>Risk Indices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tcPr>
                </a:tc>
                <a:tc>
                  <a:txBody>
                    <a:bodyPr/>
                    <a:lstStyle/>
                    <a:p>
                      <a:pPr marL="0" marR="0">
                        <a:lnSpc>
                          <a:spcPct val="107000"/>
                        </a:lnSpc>
                        <a:spcBef>
                          <a:spcPts val="0"/>
                        </a:spcBef>
                        <a:spcAft>
                          <a:spcPts val="0"/>
                        </a:spcAft>
                      </a:pPr>
                      <a:r>
                        <a:rPr lang="en-US" sz="2000" kern="1800">
                          <a:effectLst/>
                          <a:latin typeface="Calibri" panose="020F0502020204030204" pitchFamily="34" charset="0"/>
                          <a:ea typeface="Calibri" panose="020F0502020204030204" pitchFamily="34" charset="0"/>
                          <a:cs typeface="Times New Roman" panose="02020603050405020304" pitchFamily="18" charset="0"/>
                        </a:rPr>
                        <a:t>Rates the significance of risks based on ratings applied to factors which are believed to influence the magnitude of the risk.</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64665252"/>
                  </a:ext>
                </a:extLst>
              </a:tr>
              <a:tr h="1081515">
                <a:tc>
                  <a:txBody>
                    <a:bodyPr/>
                    <a:lstStyle/>
                    <a:p>
                      <a:pPr marL="0" marR="0">
                        <a:lnSpc>
                          <a:spcPct val="107000"/>
                        </a:lnSpc>
                        <a:spcBef>
                          <a:spcPts val="0"/>
                        </a:spcBef>
                        <a:spcAft>
                          <a:spcPts val="800"/>
                        </a:spcAft>
                      </a:pPr>
                      <a:r>
                        <a:rPr lang="en-US" sz="2000" b="1" kern="1800" cap="all">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Striped Bow Tie Risk Assessment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7F7F7F"/>
                      </a:solidFill>
                      <a:prstDash val="solid"/>
                      <a:round/>
                      <a:headEnd type="none" w="med" len="med"/>
                      <a:tailEnd type="none" w="med" len="med"/>
                    </a:lnR>
                    <a:lnT>
                      <a:noFill/>
                    </a:lnT>
                    <a:lnB>
                      <a:noFill/>
                    </a:lnB>
                    <a:solidFill>
                      <a:srgbClr val="F2F2F2"/>
                    </a:solidFill>
                  </a:tcPr>
                </a:tc>
                <a:tc>
                  <a:txBody>
                    <a:bodyPr/>
                    <a:lstStyle/>
                    <a:p>
                      <a:pPr marL="0" marR="0">
                        <a:lnSpc>
                          <a:spcPct val="107000"/>
                        </a:lnSpc>
                        <a:spcBef>
                          <a:spcPts val="0"/>
                        </a:spcBef>
                        <a:spcAft>
                          <a:spcPts val="800"/>
                        </a:spcAft>
                      </a:pPr>
                      <a:r>
                        <a:rPr lang="en-US" sz="2000" kern="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modified version of Bow Tie Analysis which incorporates the hierarchy of controls, layers of control analysis, and a risk scoring system.</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7F7F7F"/>
                      </a:solidFill>
                      <a:prstDash val="solid"/>
                      <a:round/>
                      <a:headEnd type="none" w="med" len="med"/>
                      <a:tailEnd type="none" w="med" len="med"/>
                    </a:lnL>
                    <a:lnR>
                      <a:noFill/>
                    </a:lnR>
                    <a:lnT>
                      <a:noFill/>
                    </a:lnT>
                    <a:lnB>
                      <a:noFill/>
                    </a:lnB>
                    <a:solidFill>
                      <a:srgbClr val="F2F2F2"/>
                    </a:solidFill>
                  </a:tcPr>
                </a:tc>
                <a:extLst>
                  <a:ext uri="{0D108BD9-81ED-4DB2-BD59-A6C34878D82A}">
                    <a16:rowId xmlns:a16="http://schemas.microsoft.com/office/drawing/2014/main" val="2011498969"/>
                  </a:ext>
                </a:extLst>
              </a:tr>
            </a:tbl>
          </a:graphicData>
        </a:graphic>
      </p:graphicFrame>
    </p:spTree>
    <p:extLst>
      <p:ext uri="{BB962C8B-B14F-4D97-AF65-F5344CB8AC3E}">
        <p14:creationId xmlns:p14="http://schemas.microsoft.com/office/powerpoint/2010/main" val="4035769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4BB5E-1CAB-4BD6-84C0-15E1730D89A0}"/>
              </a:ext>
            </a:extLst>
          </p:cNvPr>
          <p:cNvSpPr>
            <a:spLocks noGrp="1"/>
          </p:cNvSpPr>
          <p:nvPr>
            <p:ph type="title"/>
          </p:nvPr>
        </p:nvSpPr>
        <p:spPr>
          <a:xfrm>
            <a:off x="522317" y="531379"/>
            <a:ext cx="3284913" cy="2245071"/>
          </a:xfrm>
        </p:spPr>
        <p:txBody>
          <a:bodyPr>
            <a:normAutofit fontScale="90000"/>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Analyzing and Understanding Consequences </a:t>
            </a:r>
            <a:endParaRPr lang="en-US" dirty="0"/>
          </a:p>
        </p:txBody>
      </p:sp>
      <p:pic>
        <p:nvPicPr>
          <p:cNvPr id="4" name="Picture 3">
            <a:extLst>
              <a:ext uri="{FF2B5EF4-FFF2-40B4-BE49-F238E27FC236}">
                <a16:creationId xmlns:a16="http://schemas.microsoft.com/office/drawing/2014/main" id="{0811DCAE-322B-4F93-A3A8-868397833CD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688378" y="228744"/>
            <a:ext cx="4722900" cy="6400511"/>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E8712ABE-7178-464B-B608-51D902906128}"/>
              </a:ext>
            </a:extLst>
          </p:cNvPr>
          <p:cNvSpPr txBox="1"/>
          <p:nvPr/>
        </p:nvSpPr>
        <p:spPr>
          <a:xfrm>
            <a:off x="941532" y="3755275"/>
            <a:ext cx="3678380" cy="830997"/>
          </a:xfrm>
          <a:prstGeom prst="rect">
            <a:avLst/>
          </a:prstGeom>
          <a:noFill/>
        </p:spPr>
        <p:txBody>
          <a:bodyPr wrap="square">
            <a:spAutoFit/>
          </a:bodyPr>
          <a:lstStyle/>
          <a:p>
            <a:r>
              <a:rPr lang="en-US" sz="2400" kern="1800" dirty="0">
                <a:effectLst/>
                <a:latin typeface="Times New Roman" panose="02020603050405020304" pitchFamily="18" charset="0"/>
                <a:ea typeface="Times New Roman" panose="02020603050405020304" pitchFamily="18" charset="0"/>
              </a:rPr>
              <a:t>Cascading Effects of Consequences Example</a:t>
            </a:r>
            <a:endParaRPr lang="en-US" sz="2400" dirty="0"/>
          </a:p>
        </p:txBody>
      </p:sp>
    </p:spTree>
    <p:extLst>
      <p:ext uri="{BB962C8B-B14F-4D97-AF65-F5344CB8AC3E}">
        <p14:creationId xmlns:p14="http://schemas.microsoft.com/office/powerpoint/2010/main" val="1389932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C772DEFD-A977-4038-A6C6-5ADACC0238D0}"/>
              </a:ext>
            </a:extLst>
          </p:cNvPr>
          <p:cNvSpPr>
            <a:spLocks noGrp="1"/>
          </p:cNvSpPr>
          <p:nvPr>
            <p:ph type="title"/>
          </p:nvPr>
        </p:nvSpPr>
        <p:spPr>
          <a:xfrm>
            <a:off x="1179226" y="320231"/>
            <a:ext cx="9833548" cy="1325563"/>
          </a:xfrm>
        </p:spPr>
        <p:txBody>
          <a:bodyPr>
            <a:normAutofit/>
          </a:bodyPr>
          <a:lstStyle/>
          <a:p>
            <a:pPr algn="ctr"/>
            <a:r>
              <a:rPr lang="en-US" sz="4000" b="1" kern="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Introduction</a:t>
            </a:r>
            <a:endParaRPr lang="en-US" sz="400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04729C1C-BFB1-4F1A-9AFD-E0503861AE52}"/>
              </a:ext>
            </a:extLst>
          </p:cNvPr>
          <p:cNvGraphicFramePr>
            <a:graphicFrameLocks noGrp="1"/>
          </p:cNvGraphicFramePr>
          <p:nvPr>
            <p:ph idx="1"/>
            <p:extLst>
              <p:ext uri="{D42A27DB-BD31-4B8C-83A1-F6EECF244321}">
                <p14:modId xmlns:p14="http://schemas.microsoft.com/office/powerpoint/2010/main" val="154773409"/>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0591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DB6E1-75EE-4824-9351-4D9CD9272A67}"/>
              </a:ext>
            </a:extLst>
          </p:cNvPr>
          <p:cNvSpPr>
            <a:spLocks noGrp="1"/>
          </p:cNvSpPr>
          <p:nvPr>
            <p:ph type="title"/>
          </p:nvPr>
        </p:nvSpPr>
        <p:spPr>
          <a:xfrm>
            <a:off x="838200" y="149001"/>
            <a:ext cx="10515600" cy="998162"/>
          </a:xfrm>
        </p:spPr>
        <p:txBody>
          <a:bodyPr>
            <a:normAutofit fontScale="90000"/>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Analyzing Consequences, Interactions and Dependencies </a:t>
            </a:r>
            <a:endParaRPr lang="en-US" dirty="0"/>
          </a:p>
        </p:txBody>
      </p:sp>
      <p:pic>
        <p:nvPicPr>
          <p:cNvPr id="4" name="Picture 3">
            <a:extLst>
              <a:ext uri="{FF2B5EF4-FFF2-40B4-BE49-F238E27FC236}">
                <a16:creationId xmlns:a16="http://schemas.microsoft.com/office/drawing/2014/main" id="{E789977D-3CA0-4E6A-9153-6BA357C49F0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68706" y="1250575"/>
            <a:ext cx="6454588" cy="5150225"/>
          </a:xfrm>
          <a:prstGeom prst="rect">
            <a:avLst/>
          </a:prstGeom>
          <a:noFill/>
          <a:ln>
            <a:noFill/>
          </a:ln>
        </p:spPr>
      </p:pic>
    </p:spTree>
    <p:extLst>
      <p:ext uri="{BB962C8B-B14F-4D97-AF65-F5344CB8AC3E}">
        <p14:creationId xmlns:p14="http://schemas.microsoft.com/office/powerpoint/2010/main" val="2049605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A8252-9F54-4C0D-BEFF-4B911CB43824}"/>
              </a:ext>
            </a:extLst>
          </p:cNvPr>
          <p:cNvSpPr>
            <a:spLocks noGrp="1"/>
          </p:cNvSpPr>
          <p:nvPr>
            <p:ph type="title"/>
          </p:nvPr>
        </p:nvSpPr>
        <p:spPr>
          <a:xfrm>
            <a:off x="396573" y="320675"/>
            <a:ext cx="11407487" cy="1325563"/>
          </a:xfrm>
        </p:spPr>
        <p:txBody>
          <a:bodyPr>
            <a:normAutofit/>
          </a:bodyPr>
          <a:lstStyle/>
          <a:p>
            <a:r>
              <a:rPr lang="en-US" sz="5400" b="1">
                <a:effectLst/>
                <a:latin typeface="Calibri Light" panose="020F0302020204030204" pitchFamily="34" charset="0"/>
                <a:ea typeface="Times New Roman" panose="02020603050405020304" pitchFamily="18" charset="0"/>
                <a:cs typeface="Times New Roman" panose="02020603050405020304" pitchFamily="18" charset="0"/>
              </a:rPr>
              <a:t>Analyzing Likelihood</a:t>
            </a:r>
            <a:endParaRPr lang="en-US" sz="5400"/>
          </a:p>
        </p:txBody>
      </p:sp>
      <p:sp>
        <p:nvSpPr>
          <p:cNvPr id="9" name="Rectangle 8">
            <a:extLst>
              <a:ext uri="{FF2B5EF4-FFF2-40B4-BE49-F238E27FC236}">
                <a16:creationId xmlns:a16="http://schemas.microsoft.com/office/drawing/2014/main" id="{37E32B78-23DD-4E77-8B9C-7779E3BF2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83686FA0-A35D-4652-ABE4-3DD051D4F6DD}"/>
              </a:ext>
            </a:extLst>
          </p:cNvPr>
          <p:cNvGraphicFramePr>
            <a:graphicFrameLocks noGrp="1"/>
          </p:cNvGraphicFramePr>
          <p:nvPr>
            <p:ph idx="1"/>
            <p:extLst>
              <p:ext uri="{D42A27DB-BD31-4B8C-83A1-F6EECF244321}">
                <p14:modId xmlns:p14="http://schemas.microsoft.com/office/powerpoint/2010/main" val="618354717"/>
              </p:ext>
            </p:extLst>
          </p:nvPr>
        </p:nvGraphicFramePr>
        <p:xfrm>
          <a:off x="396574" y="1825625"/>
          <a:ext cx="1140748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2904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3F7CB-3E97-48EA-A383-C6A406010C9C}"/>
              </a:ext>
            </a:extLst>
          </p:cNvPr>
          <p:cNvSpPr>
            <a:spLocks noGrp="1"/>
          </p:cNvSpPr>
          <p:nvPr>
            <p:ph type="title"/>
          </p:nvPr>
        </p:nvSpPr>
        <p:spPr>
          <a:xfrm>
            <a:off x="838200" y="149000"/>
            <a:ext cx="10515600" cy="1230919"/>
          </a:xfrm>
        </p:spPr>
        <p:txBody>
          <a:bodyPr>
            <a:normAutofit/>
          </a:bodyPr>
          <a:lstStyle/>
          <a:p>
            <a:r>
              <a:rPr lang="en-US" b="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rPr>
              <a:t>SWIFRA – Structured What-if Risk Assessment</a:t>
            </a:r>
            <a:endParaRPr lang="en-US" dirty="0"/>
          </a:p>
        </p:txBody>
      </p:sp>
      <p:pic>
        <p:nvPicPr>
          <p:cNvPr id="4" name="Picture 3">
            <a:extLst>
              <a:ext uri="{FF2B5EF4-FFF2-40B4-BE49-F238E27FC236}">
                <a16:creationId xmlns:a16="http://schemas.microsoft.com/office/drawing/2014/main" id="{F2CF4BC7-E8EB-4B32-8032-E459B6BFABC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396537" y="1113905"/>
            <a:ext cx="9027623" cy="5378970"/>
          </a:xfrm>
          <a:prstGeom prst="rect">
            <a:avLst/>
          </a:prstGeom>
          <a:noFill/>
          <a:ln>
            <a:noFill/>
          </a:ln>
        </p:spPr>
      </p:pic>
      <p:sp>
        <p:nvSpPr>
          <p:cNvPr id="5" name="Rectangle 4">
            <a:extLst>
              <a:ext uri="{FF2B5EF4-FFF2-40B4-BE49-F238E27FC236}">
                <a16:creationId xmlns:a16="http://schemas.microsoft.com/office/drawing/2014/main" id="{B827EE3E-BB8F-4BB8-9A7E-FB600C334EC7}"/>
              </a:ext>
            </a:extLst>
          </p:cNvPr>
          <p:cNvSpPr/>
          <p:nvPr/>
        </p:nvSpPr>
        <p:spPr>
          <a:xfrm>
            <a:off x="1396537" y="1113905"/>
            <a:ext cx="5253645" cy="5378970"/>
          </a:xfrm>
          <a:prstGeom prst="rect">
            <a:avLst/>
          </a:prstGeom>
          <a:no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7086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A4F209C-C20E-4FA7-B241-1EF4F8D193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69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E4564234-45B0-4ED8-A9E2-199C00173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0688"/>
            <a:ext cx="12192000" cy="5166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559A44-1FBC-4D57-9E55-935F6E9152B3}"/>
              </a:ext>
            </a:extLst>
          </p:cNvPr>
          <p:cNvSpPr>
            <a:spLocks noGrp="1"/>
          </p:cNvSpPr>
          <p:nvPr>
            <p:ph type="title"/>
          </p:nvPr>
        </p:nvSpPr>
        <p:spPr>
          <a:xfrm>
            <a:off x="838200" y="365125"/>
            <a:ext cx="10515600" cy="1325563"/>
          </a:xfrm>
        </p:spPr>
        <p:txBody>
          <a:bodyPr>
            <a:normAutofit/>
          </a:bodyPr>
          <a:lstStyle/>
          <a:p>
            <a:r>
              <a:rPr lang="en-US" b="1" kern="0">
                <a:solidFill>
                  <a:schemeClr val="bg1">
                    <a:lumMod val="95000"/>
                    <a:lumOff val="5000"/>
                  </a:schemeClr>
                </a:solidFill>
                <a:effectLst/>
                <a:latin typeface="Calibri Light" panose="020F0302020204030204" pitchFamily="34" charset="0"/>
                <a:ea typeface="Times New Roman" panose="02020603050405020304" pitchFamily="18" charset="0"/>
                <a:cs typeface="Times New Roman" panose="02020603050405020304" pitchFamily="18" charset="0"/>
              </a:rPr>
              <a:t>The Concept of Risk Summation</a:t>
            </a:r>
            <a:endParaRPr lang="en-US">
              <a:solidFill>
                <a:schemeClr val="bg1">
                  <a:lumMod val="95000"/>
                  <a:lumOff val="5000"/>
                </a:schemeClr>
              </a:solidFill>
            </a:endParaRPr>
          </a:p>
        </p:txBody>
      </p:sp>
      <p:graphicFrame>
        <p:nvGraphicFramePr>
          <p:cNvPr id="5" name="Content Placeholder 2">
            <a:extLst>
              <a:ext uri="{FF2B5EF4-FFF2-40B4-BE49-F238E27FC236}">
                <a16:creationId xmlns:a16="http://schemas.microsoft.com/office/drawing/2014/main" id="{66E511D2-54B2-4273-A900-208058AB533C}"/>
              </a:ext>
            </a:extLst>
          </p:cNvPr>
          <p:cNvGraphicFramePr>
            <a:graphicFrameLocks noGrp="1"/>
          </p:cNvGraphicFramePr>
          <p:nvPr>
            <p:ph idx="1"/>
            <p:extLst>
              <p:ext uri="{D42A27DB-BD31-4B8C-83A1-F6EECF244321}">
                <p14:modId xmlns:p14="http://schemas.microsoft.com/office/powerpoint/2010/main" val="2698056566"/>
              </p:ext>
            </p:extLst>
          </p:nvPr>
        </p:nvGraphicFramePr>
        <p:xfrm>
          <a:off x="838200" y="2016125"/>
          <a:ext cx="10515600" cy="4065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350511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FF8D2E5-2C4E-47B1-930B-6C82B7C3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A464332-344C-4721-9B0C-57CA34D7C467}"/>
              </a:ext>
            </a:extLst>
          </p:cNvPr>
          <p:cNvSpPr>
            <a:spLocks noGrp="1"/>
          </p:cNvSpPr>
          <p:nvPr>
            <p:ph type="title"/>
          </p:nvPr>
        </p:nvSpPr>
        <p:spPr>
          <a:xfrm>
            <a:off x="841248" y="251312"/>
            <a:ext cx="10506456" cy="1010264"/>
          </a:xfrm>
        </p:spPr>
        <p:txBody>
          <a:bodyPr anchor="ctr">
            <a:normAutofit/>
          </a:bodyPr>
          <a:lstStyle/>
          <a:p>
            <a:r>
              <a:rPr lang="en-US" b="1" kern="0">
                <a:effectLst/>
                <a:latin typeface="Calibri Light" panose="020F0302020204030204" pitchFamily="34" charset="0"/>
                <a:ea typeface="Times New Roman" panose="02020603050405020304" pitchFamily="18" charset="0"/>
                <a:cs typeface="Times New Roman" panose="02020603050405020304" pitchFamily="18" charset="0"/>
              </a:rPr>
              <a:t>Summary</a:t>
            </a:r>
            <a:endParaRPr lang="en-US" dirty="0"/>
          </a:p>
        </p:txBody>
      </p:sp>
      <p:sp>
        <p:nvSpPr>
          <p:cNvPr id="11" name="Rectangle 10">
            <a:extLst>
              <a:ext uri="{FF2B5EF4-FFF2-40B4-BE49-F238E27FC236}">
                <a16:creationId xmlns:a16="http://schemas.microsoft.com/office/drawing/2014/main" id="{801E4ADA-0EA9-4930-846E-3C11E8BED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17618"/>
            <a:ext cx="128016" cy="6314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FB92FFCE-0C90-454E-AA25-D4EE9A6C39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1380864"/>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 name="Content Placeholder 2">
            <a:extLst>
              <a:ext uri="{FF2B5EF4-FFF2-40B4-BE49-F238E27FC236}">
                <a16:creationId xmlns:a16="http://schemas.microsoft.com/office/drawing/2014/main" id="{0715AEA5-27D3-48D5-BF0A-F5E143107120}"/>
              </a:ext>
            </a:extLst>
          </p:cNvPr>
          <p:cNvGraphicFramePr>
            <a:graphicFrameLocks noGrp="1"/>
          </p:cNvGraphicFramePr>
          <p:nvPr>
            <p:ph idx="1"/>
            <p:extLst>
              <p:ext uri="{D42A27DB-BD31-4B8C-83A1-F6EECF244321}">
                <p14:modId xmlns:p14="http://schemas.microsoft.com/office/powerpoint/2010/main" val="322376539"/>
              </p:ext>
            </p:extLst>
          </p:nvPr>
        </p:nvGraphicFramePr>
        <p:xfrm>
          <a:off x="838200" y="1650222"/>
          <a:ext cx="10506456" cy="45849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2925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D2F5602-6586-46E4-8645-2CDA442ABF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434B85-DB0D-4010-A6A1-147F28D47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163D1D65-8950-42FB-8A0A-0D12A27C10BE}"/>
              </a:ext>
            </a:extLst>
          </p:cNvPr>
          <p:cNvSpPr>
            <a:spLocks noGrp="1"/>
          </p:cNvSpPr>
          <p:nvPr>
            <p:ph type="title"/>
          </p:nvPr>
        </p:nvSpPr>
        <p:spPr>
          <a:xfrm>
            <a:off x="1179226" y="320231"/>
            <a:ext cx="9833548" cy="1325563"/>
          </a:xfrm>
        </p:spPr>
        <p:txBody>
          <a:bodyPr>
            <a:normAutofit/>
          </a:bodyPr>
          <a:lstStyle/>
          <a:p>
            <a:pPr algn="ctr"/>
            <a:r>
              <a:rPr lang="en-US" sz="4000" b="1" kern="0" dirty="0">
                <a:solidFill>
                  <a:schemeClr val="tx2"/>
                </a:solidFill>
                <a:effectLst/>
                <a:latin typeface="Calibri Light" panose="020F0302020204030204" pitchFamily="34" charset="0"/>
                <a:ea typeface="Times New Roman" panose="02020603050405020304" pitchFamily="18" charset="0"/>
                <a:cs typeface="Times New Roman" panose="02020603050405020304" pitchFamily="18" charset="0"/>
              </a:rPr>
              <a:t>Risk Analysis Defined</a:t>
            </a:r>
            <a:endParaRPr lang="en-US" sz="4000" dirty="0">
              <a:solidFill>
                <a:schemeClr val="tx2"/>
              </a:solidFill>
            </a:endParaRPr>
          </a:p>
        </p:txBody>
      </p:sp>
      <p:grpSp>
        <p:nvGrpSpPr>
          <p:cNvPr id="13" name="Group 12">
            <a:extLst>
              <a:ext uri="{FF2B5EF4-FFF2-40B4-BE49-F238E27FC236}">
                <a16:creationId xmlns:a16="http://schemas.microsoft.com/office/drawing/2014/main" id="{F2E5F4F0-80C0-49F3-84A2-453DE42F207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2915607" cy="2187829"/>
            <a:chOff x="-305" y="-1"/>
            <a:chExt cx="3832880" cy="2876136"/>
          </a:xfrm>
        </p:grpSpPr>
        <p:sp>
          <p:nvSpPr>
            <p:cNvPr id="14" name="Freeform: Shape 13">
              <a:extLst>
                <a:ext uri="{FF2B5EF4-FFF2-40B4-BE49-F238E27FC236}">
                  <a16:creationId xmlns:a16="http://schemas.microsoft.com/office/drawing/2014/main" id="{342FEDB6-5432-4162-8648-3827572AF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B9FE345E-092D-4A20-A43A-0F9258D969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7A313FCF-0EE7-4C6B-BAB3-EFC9451D3D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B9ECD02-BE1B-4347-8C2E-EEA690082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FDBA4435-6A9A-4241-9260-396878F7D4AD}"/>
              </a:ext>
            </a:extLst>
          </p:cNvPr>
          <p:cNvGraphicFramePr>
            <a:graphicFrameLocks noGrp="1"/>
          </p:cNvGraphicFramePr>
          <p:nvPr>
            <p:ph idx="1"/>
            <p:extLst>
              <p:ext uri="{D42A27DB-BD31-4B8C-83A1-F6EECF244321}">
                <p14:modId xmlns:p14="http://schemas.microsoft.com/office/powerpoint/2010/main" val="2144281756"/>
              </p:ext>
            </p:extLst>
          </p:nvPr>
        </p:nvGraphicFramePr>
        <p:xfrm>
          <a:off x="1036320" y="2899956"/>
          <a:ext cx="10119360" cy="3131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5652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357D01-4E7A-4DB1-929B-A8C1E13E89A2}"/>
              </a:ext>
            </a:extLst>
          </p:cNvPr>
          <p:cNvSpPr>
            <a:spLocks noGrp="1"/>
          </p:cNvSpPr>
          <p:nvPr>
            <p:ph type="title"/>
          </p:nvPr>
        </p:nvSpPr>
        <p:spPr>
          <a:xfrm>
            <a:off x="1113810" y="2960716"/>
            <a:ext cx="4036334" cy="2387600"/>
          </a:xfrm>
        </p:spPr>
        <p:txBody>
          <a:bodyPr vert="horz" lIns="91440" tIns="45720" rIns="91440" bIns="45720" rtlCol="0" anchor="t">
            <a:normAutofit/>
          </a:bodyPr>
          <a:lstStyle/>
          <a:p>
            <a:r>
              <a:rPr lang="en-US" sz="5400" b="1" kern="1200">
                <a:solidFill>
                  <a:schemeClr val="tx1"/>
                </a:solidFill>
                <a:effectLst/>
                <a:latin typeface="+mj-lt"/>
                <a:ea typeface="+mj-ea"/>
                <a:cs typeface="+mj-cs"/>
              </a:rPr>
              <a:t>Risk Analysis Defined</a:t>
            </a:r>
            <a:endParaRPr lang="en-US" sz="5400" kern="1200">
              <a:solidFill>
                <a:schemeClr val="tx1"/>
              </a:solidFill>
              <a:latin typeface="+mj-lt"/>
              <a:ea typeface="+mj-ea"/>
              <a:cs typeface="+mj-cs"/>
            </a:endParaRPr>
          </a:p>
        </p:txBody>
      </p:sp>
      <p:grpSp>
        <p:nvGrpSpPr>
          <p:cNvPr id="39" name="Group 38">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40" name="Rectangle 39">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Rectangle 43">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8A8C5B97-816D-4315-9EAC-A6343D923F39}"/>
              </a:ext>
            </a:extLst>
          </p:cNvPr>
          <p:cNvPicPr>
            <a:picLocks noChangeAspect="1"/>
          </p:cNvPicPr>
          <p:nvPr/>
        </p:nvPicPr>
        <p:blipFill>
          <a:blip r:embed="rId3"/>
          <a:stretch>
            <a:fillRect/>
          </a:stretch>
        </p:blipFill>
        <p:spPr>
          <a:xfrm>
            <a:off x="5964798" y="666728"/>
            <a:ext cx="5451388" cy="5465791"/>
          </a:xfrm>
          <a:prstGeom prst="rect">
            <a:avLst/>
          </a:prstGeom>
        </p:spPr>
      </p:pic>
    </p:spTree>
    <p:extLst>
      <p:ext uri="{BB962C8B-B14F-4D97-AF65-F5344CB8AC3E}">
        <p14:creationId xmlns:p14="http://schemas.microsoft.com/office/powerpoint/2010/main" val="1928232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508691-681D-4563-8D27-A784F5A53447}"/>
              </a:ext>
            </a:extLst>
          </p:cNvPr>
          <p:cNvSpPr>
            <a:spLocks noGrp="1"/>
          </p:cNvSpPr>
          <p:nvPr>
            <p:ph type="title"/>
          </p:nvPr>
        </p:nvSpPr>
        <p:spPr>
          <a:xfrm>
            <a:off x="838200" y="585216"/>
            <a:ext cx="10515600" cy="1325563"/>
          </a:xfrm>
        </p:spPr>
        <p:txBody>
          <a:bodyPr>
            <a:normAutofit/>
          </a:bodyPr>
          <a:lstStyle/>
          <a:p>
            <a:r>
              <a:rPr lang="en-US" b="1" kern="0" dirty="0">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Understanding the Nature of Risk</a:t>
            </a:r>
            <a:endParaRPr lang="en-US" dirty="0">
              <a:solidFill>
                <a:srgbClr val="FFFFFF"/>
              </a:solidFill>
            </a:endParaRPr>
          </a:p>
        </p:txBody>
      </p:sp>
      <p:pic>
        <p:nvPicPr>
          <p:cNvPr id="8" name="Picture 7" descr="A screenshot of a cell phone&#10;&#10;Description automatically generated">
            <a:extLst>
              <a:ext uri="{FF2B5EF4-FFF2-40B4-BE49-F238E27FC236}">
                <a16:creationId xmlns:a16="http://schemas.microsoft.com/office/drawing/2014/main" id="{2C762B52-AF6B-45A6-B685-6F69034B70AE}"/>
              </a:ext>
            </a:extLst>
          </p:cNvPr>
          <p:cNvPicPr>
            <a:picLocks noChangeAspect="1"/>
          </p:cNvPicPr>
          <p:nvPr/>
        </p:nvPicPr>
        <p:blipFill rotWithShape="1">
          <a:blip r:embed="rId3"/>
          <a:srcRect r="3" b="1773"/>
          <a:stretch/>
        </p:blipFill>
        <p:spPr>
          <a:xfrm>
            <a:off x="841248" y="2516777"/>
            <a:ext cx="6236208" cy="3660185"/>
          </a:xfrm>
          <a:prstGeom prst="rect">
            <a:avLst/>
          </a:prstGeom>
        </p:spPr>
      </p:pic>
      <p:sp>
        <p:nvSpPr>
          <p:cNvPr id="3" name="Content Placeholder 2">
            <a:extLst>
              <a:ext uri="{FF2B5EF4-FFF2-40B4-BE49-F238E27FC236}">
                <a16:creationId xmlns:a16="http://schemas.microsoft.com/office/drawing/2014/main" id="{620D88A5-A187-4AFC-B7DF-410B3CEB61E3}"/>
              </a:ext>
            </a:extLst>
          </p:cNvPr>
          <p:cNvSpPr>
            <a:spLocks noGrp="1"/>
          </p:cNvSpPr>
          <p:nvPr>
            <p:ph idx="1"/>
          </p:nvPr>
        </p:nvSpPr>
        <p:spPr>
          <a:xfrm>
            <a:off x="7546848" y="2516777"/>
            <a:ext cx="3803904" cy="3660185"/>
          </a:xfrm>
        </p:spPr>
        <p:txBody>
          <a:bodyPr anchor="ctr">
            <a:normAutofit/>
          </a:bodyPr>
          <a:lstStyle/>
          <a:p>
            <a:r>
              <a:rPr lang="en-US" sz="2200">
                <a:effectLst/>
                <a:latin typeface="Times New Roman" panose="02020603050405020304" pitchFamily="18" charset="0"/>
                <a:ea typeface="Times New Roman" panose="02020603050405020304" pitchFamily="18" charset="0"/>
              </a:rPr>
              <a:t>Elements within Risk Analysis</a:t>
            </a:r>
            <a:endParaRPr lang="en-US" sz="2200"/>
          </a:p>
        </p:txBody>
      </p:sp>
    </p:spTree>
    <p:extLst>
      <p:ext uri="{BB962C8B-B14F-4D97-AF65-F5344CB8AC3E}">
        <p14:creationId xmlns:p14="http://schemas.microsoft.com/office/powerpoint/2010/main" val="3558865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D1E42-F9CE-486B-B80A-558DAA7D8201}"/>
              </a:ext>
            </a:extLst>
          </p:cNvPr>
          <p:cNvSpPr>
            <a:spLocks noGrp="1"/>
          </p:cNvSpPr>
          <p:nvPr>
            <p:ph type="title"/>
          </p:nvPr>
        </p:nvSpPr>
        <p:spPr>
          <a:xfrm>
            <a:off x="838200" y="200533"/>
            <a:ext cx="10515600" cy="878459"/>
          </a:xfrm>
        </p:spPr>
        <p:txBody>
          <a:bodyPr/>
          <a:lstStyle/>
          <a:p>
            <a:r>
              <a:rPr lang="en-US" b="1" kern="0" dirty="0">
                <a:effectLst/>
                <a:latin typeface="Calibri Light" panose="020F0302020204030204" pitchFamily="34" charset="0"/>
                <a:ea typeface="Times New Roman" panose="02020603050405020304" pitchFamily="18" charset="0"/>
                <a:cs typeface="Times New Roman" panose="02020603050405020304" pitchFamily="18" charset="0"/>
              </a:rPr>
              <a:t>Understanding the Nature of Risk</a:t>
            </a:r>
            <a:endParaRPr lang="en-US" dirty="0"/>
          </a:p>
        </p:txBody>
      </p:sp>
      <p:sp>
        <p:nvSpPr>
          <p:cNvPr id="3" name="Content Placeholder 2">
            <a:extLst>
              <a:ext uri="{FF2B5EF4-FFF2-40B4-BE49-F238E27FC236}">
                <a16:creationId xmlns:a16="http://schemas.microsoft.com/office/drawing/2014/main" id="{D5A4C977-9BB9-40BE-8AF6-D5D86C9E8772}"/>
              </a:ext>
            </a:extLst>
          </p:cNvPr>
          <p:cNvSpPr>
            <a:spLocks noGrp="1"/>
          </p:cNvSpPr>
          <p:nvPr>
            <p:ph idx="1"/>
          </p:nvPr>
        </p:nvSpPr>
        <p:spPr>
          <a:xfrm>
            <a:off x="5343592" y="6284229"/>
            <a:ext cx="6076816" cy="373238"/>
          </a:xfrm>
        </p:spPr>
        <p:txBody>
          <a:bodyPr>
            <a:noAutofit/>
          </a:bodyPr>
          <a:lstStyle/>
          <a:p>
            <a:pPr marL="0" indent="0">
              <a:buNone/>
            </a:pPr>
            <a:r>
              <a:rPr lang="en-US" sz="1800" dirty="0">
                <a:effectLst/>
                <a:latin typeface="Times New Roman" panose="02020603050405020304" pitchFamily="18" charset="0"/>
                <a:ea typeface="Times New Roman" panose="02020603050405020304" pitchFamily="18" charset="0"/>
              </a:rPr>
              <a:t>adapted from ANSI/ASIS/RIMS RA.1- Risk Assessment, 2015</a:t>
            </a:r>
            <a:endParaRPr lang="en-US" sz="1800" dirty="0"/>
          </a:p>
        </p:txBody>
      </p:sp>
      <p:pic>
        <p:nvPicPr>
          <p:cNvPr id="4" name="Picture 3">
            <a:extLst>
              <a:ext uri="{FF2B5EF4-FFF2-40B4-BE49-F238E27FC236}">
                <a16:creationId xmlns:a16="http://schemas.microsoft.com/office/drawing/2014/main" id="{9862FBD4-3A7D-4F99-8D9B-7875F311340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078992"/>
            <a:ext cx="5943600" cy="5045710"/>
          </a:xfrm>
          <a:prstGeom prst="rect">
            <a:avLst/>
          </a:prstGeom>
          <a:noFill/>
          <a:ln>
            <a:noFill/>
          </a:ln>
        </p:spPr>
      </p:pic>
    </p:spTree>
    <p:extLst>
      <p:ext uri="{BB962C8B-B14F-4D97-AF65-F5344CB8AC3E}">
        <p14:creationId xmlns:p14="http://schemas.microsoft.com/office/powerpoint/2010/main" val="23506221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7FFD28-545C-4C88-A2E7-152FB234C9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91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0CE142-C1AF-46E4-B27B-988B5FF7C128}"/>
              </a:ext>
            </a:extLst>
          </p:cNvPr>
          <p:cNvSpPr>
            <a:spLocks noGrp="1"/>
          </p:cNvSpPr>
          <p:nvPr>
            <p:ph type="title"/>
          </p:nvPr>
        </p:nvSpPr>
        <p:spPr>
          <a:xfrm>
            <a:off x="838200" y="365125"/>
            <a:ext cx="10515600" cy="1325563"/>
          </a:xfrm>
        </p:spPr>
        <p:txBody>
          <a:bodyPr>
            <a:normAutofit/>
          </a:bodyPr>
          <a:lstStyle/>
          <a:p>
            <a:r>
              <a:rPr lang="en-US" sz="4600" b="1" kern="0" dirty="0">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Fundamental Terms</a:t>
            </a:r>
            <a:endParaRPr lang="en-US" sz="4600" dirty="0">
              <a:solidFill>
                <a:srgbClr val="FFFFFF"/>
              </a:solidFill>
            </a:endParaRPr>
          </a:p>
        </p:txBody>
      </p:sp>
      <p:sp>
        <p:nvSpPr>
          <p:cNvPr id="3" name="Content Placeholder 2">
            <a:extLst>
              <a:ext uri="{FF2B5EF4-FFF2-40B4-BE49-F238E27FC236}">
                <a16:creationId xmlns:a16="http://schemas.microsoft.com/office/drawing/2014/main" id="{7DF0284C-9B15-4EF2-84C2-5373E56D9037}"/>
              </a:ext>
            </a:extLst>
          </p:cNvPr>
          <p:cNvSpPr>
            <a:spLocks noGrp="1"/>
          </p:cNvSpPr>
          <p:nvPr>
            <p:ph idx="1"/>
          </p:nvPr>
        </p:nvSpPr>
        <p:spPr>
          <a:xfrm>
            <a:off x="838200" y="2438400"/>
            <a:ext cx="10515600" cy="3738562"/>
          </a:xfrm>
        </p:spPr>
        <p:txBody>
          <a:bodyPr>
            <a:normAutofit/>
          </a:bodyPr>
          <a:lstStyle/>
          <a:p>
            <a:r>
              <a:rPr lang="en-US" sz="3200" kern="1800" dirty="0">
                <a:effectLst/>
                <a:latin typeface="Times New Roman" panose="02020603050405020304" pitchFamily="18" charset="0"/>
                <a:ea typeface="Times New Roman" panose="02020603050405020304" pitchFamily="18" charset="0"/>
              </a:rPr>
              <a:t>hazard</a:t>
            </a:r>
          </a:p>
          <a:p>
            <a:r>
              <a:rPr lang="en-US" sz="3200" kern="1800" dirty="0">
                <a:effectLst/>
                <a:latin typeface="Times New Roman" panose="02020603050405020304" pitchFamily="18" charset="0"/>
                <a:ea typeface="Times New Roman" panose="02020603050405020304" pitchFamily="18" charset="0"/>
              </a:rPr>
              <a:t>risk </a:t>
            </a:r>
          </a:p>
          <a:p>
            <a:r>
              <a:rPr lang="en-US" sz="3200" kern="1800" dirty="0">
                <a:effectLst/>
                <a:latin typeface="Times New Roman" panose="02020603050405020304" pitchFamily="18" charset="0"/>
                <a:ea typeface="Times New Roman" panose="02020603050405020304" pitchFamily="18" charset="0"/>
              </a:rPr>
              <a:t>hazard analysis</a:t>
            </a:r>
          </a:p>
          <a:p>
            <a:r>
              <a:rPr lang="en-US" sz="3200" kern="1800" dirty="0">
                <a:effectLst/>
                <a:latin typeface="Times New Roman" panose="02020603050405020304" pitchFamily="18" charset="0"/>
                <a:ea typeface="Times New Roman" panose="02020603050405020304" pitchFamily="18" charset="0"/>
              </a:rPr>
              <a:t>risk analysis</a:t>
            </a:r>
          </a:p>
          <a:p>
            <a:r>
              <a:rPr lang="en-US" sz="3200" kern="1800" dirty="0">
                <a:effectLst/>
                <a:latin typeface="Times New Roman" panose="02020603050405020304" pitchFamily="18" charset="0"/>
                <a:ea typeface="Times New Roman" panose="02020603050405020304" pitchFamily="18" charset="0"/>
              </a:rPr>
              <a:t>risk assessment</a:t>
            </a:r>
            <a:endParaRPr lang="en-US" sz="3200" dirty="0"/>
          </a:p>
        </p:txBody>
      </p:sp>
      <p:sp>
        <p:nvSpPr>
          <p:cNvPr id="4" name="TextBox 3">
            <a:extLst>
              <a:ext uri="{FF2B5EF4-FFF2-40B4-BE49-F238E27FC236}">
                <a16:creationId xmlns:a16="http://schemas.microsoft.com/office/drawing/2014/main" id="{769C9920-1C9B-4E08-93D3-7524EA408F61}"/>
              </a:ext>
            </a:extLst>
          </p:cNvPr>
          <p:cNvSpPr txBox="1"/>
          <p:nvPr/>
        </p:nvSpPr>
        <p:spPr>
          <a:xfrm>
            <a:off x="5385546" y="3516414"/>
            <a:ext cx="5968254" cy="461665"/>
          </a:xfrm>
          <a:prstGeom prst="rect">
            <a:avLst/>
          </a:prstGeom>
          <a:noFill/>
        </p:spPr>
        <p:txBody>
          <a:bodyPr wrap="square" rtlCol="0">
            <a:spAutoFit/>
          </a:bodyPr>
          <a:lstStyle/>
          <a:p>
            <a:r>
              <a:rPr lang="en-US" sz="2400" kern="1800" dirty="0">
                <a:effectLst/>
                <a:latin typeface="Times New Roman" panose="02020603050405020304" pitchFamily="18" charset="0"/>
                <a:ea typeface="Times New Roman" panose="02020603050405020304" pitchFamily="18" charset="0"/>
              </a:rPr>
              <a:t>occasionally misused or used interchangeably</a:t>
            </a:r>
            <a:endParaRPr lang="en-US" sz="2400" dirty="0"/>
          </a:p>
        </p:txBody>
      </p:sp>
      <p:sp>
        <p:nvSpPr>
          <p:cNvPr id="5" name="Right Brace 4">
            <a:extLst>
              <a:ext uri="{FF2B5EF4-FFF2-40B4-BE49-F238E27FC236}">
                <a16:creationId xmlns:a16="http://schemas.microsoft.com/office/drawing/2014/main" id="{B9B562C2-5341-42F6-8CEB-232C915C1736}"/>
              </a:ext>
            </a:extLst>
          </p:cNvPr>
          <p:cNvSpPr/>
          <p:nvPr/>
        </p:nvSpPr>
        <p:spPr>
          <a:xfrm>
            <a:off x="4208929" y="2438400"/>
            <a:ext cx="968189" cy="267148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767960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992ED3-FA99-4FAD-A3CA-2B9B3BB8B4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9870" y="643467"/>
            <a:ext cx="3424430" cy="557318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5D43EECB-6ED0-4BC9-9B6C-0F56654A297A}"/>
              </a:ext>
            </a:extLst>
          </p:cNvPr>
          <p:cNvSpPr>
            <a:spLocks noGrp="1"/>
          </p:cNvSpPr>
          <p:nvPr>
            <p:ph type="title"/>
          </p:nvPr>
        </p:nvSpPr>
        <p:spPr>
          <a:xfrm>
            <a:off x="8384458" y="996950"/>
            <a:ext cx="2969342" cy="5028490"/>
          </a:xfrm>
        </p:spPr>
        <p:txBody>
          <a:bodyPr anchor="ctr">
            <a:normAutofit/>
          </a:bodyPr>
          <a:lstStyle/>
          <a:p>
            <a:r>
              <a:rPr lang="en-US" sz="4100" b="1" kern="0">
                <a:solidFill>
                  <a:srgbClr val="FFFFFF"/>
                </a:solidFill>
                <a:effectLst/>
                <a:latin typeface="Calibri Light" panose="020F0302020204030204" pitchFamily="34" charset="0"/>
                <a:ea typeface="Times New Roman" panose="02020603050405020304" pitchFamily="18" charset="0"/>
                <a:cs typeface="Times New Roman" panose="02020603050405020304" pitchFamily="18" charset="0"/>
              </a:rPr>
              <a:t>Fundamental Terms</a:t>
            </a:r>
            <a:endParaRPr lang="en-US" sz="4100" dirty="0">
              <a:solidFill>
                <a:srgbClr val="FFFFFF"/>
              </a:solidFill>
            </a:endParaRPr>
          </a:p>
        </p:txBody>
      </p:sp>
      <p:pic>
        <p:nvPicPr>
          <p:cNvPr id="4" name="Picture 3">
            <a:extLst>
              <a:ext uri="{FF2B5EF4-FFF2-40B4-BE49-F238E27FC236}">
                <a16:creationId xmlns:a16="http://schemas.microsoft.com/office/drawing/2014/main" id="{E47F8C00-03EC-4CBC-8281-B9210D7F88C2}"/>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814339" y="820398"/>
            <a:ext cx="6720316" cy="2754464"/>
          </a:xfrm>
          <a:prstGeom prst="rect">
            <a:avLst/>
          </a:prstGeom>
          <a:noFill/>
        </p:spPr>
      </p:pic>
      <p:sp>
        <p:nvSpPr>
          <p:cNvPr id="3" name="Content Placeholder 2">
            <a:extLst>
              <a:ext uri="{FF2B5EF4-FFF2-40B4-BE49-F238E27FC236}">
                <a16:creationId xmlns:a16="http://schemas.microsoft.com/office/drawing/2014/main" id="{66265415-4453-41D7-BB60-7D3CF3764BC1}"/>
              </a:ext>
            </a:extLst>
          </p:cNvPr>
          <p:cNvSpPr>
            <a:spLocks noGrp="1"/>
          </p:cNvSpPr>
          <p:nvPr>
            <p:ph idx="1"/>
          </p:nvPr>
        </p:nvSpPr>
        <p:spPr>
          <a:xfrm>
            <a:off x="814339" y="3905965"/>
            <a:ext cx="3257792" cy="2308567"/>
          </a:xfrm>
        </p:spPr>
        <p:txBody>
          <a:bodyPr>
            <a:normAutofit/>
          </a:bodyPr>
          <a:lstStyle/>
          <a:p>
            <a:pPr marL="0" marR="0" indent="0">
              <a:spcBef>
                <a:spcPts val="200"/>
              </a:spcBef>
              <a:spcAft>
                <a:spcPts val="0"/>
              </a:spcAft>
              <a:buNone/>
            </a:pPr>
            <a:r>
              <a:rPr lang="en-US" b="1" dirty="0">
                <a:effectLst/>
                <a:latin typeface="Calibri Light" panose="020F0302020204030204" pitchFamily="34" charset="0"/>
                <a:ea typeface="Times New Roman" panose="02020603050405020304" pitchFamily="18" charset="0"/>
                <a:cs typeface="Times New Roman" panose="02020603050405020304" pitchFamily="18" charset="0"/>
              </a:rPr>
              <a:t>Hazard</a:t>
            </a:r>
          </a:p>
          <a:p>
            <a:r>
              <a:rPr lang="en-US" sz="2000" kern="1800" dirty="0">
                <a:effectLst/>
                <a:latin typeface="Times New Roman" panose="02020603050405020304" pitchFamily="18" charset="0"/>
                <a:ea typeface="Times New Roman" panose="02020603050405020304" pitchFamily="18" charset="0"/>
              </a:rPr>
              <a:t>“Source of potential harm” that if left uncontrolled, can create risk (ISO Guide 73). </a:t>
            </a:r>
          </a:p>
          <a:p>
            <a:r>
              <a:rPr lang="en-US" sz="2000" kern="1800" dirty="0">
                <a:effectLst/>
                <a:latin typeface="Times New Roman" panose="02020603050405020304" pitchFamily="18" charset="0"/>
                <a:ea typeface="Times New Roman" panose="02020603050405020304" pitchFamily="18" charset="0"/>
              </a:rPr>
              <a:t>‘source of risk’  </a:t>
            </a:r>
          </a:p>
        </p:txBody>
      </p:sp>
      <p:sp>
        <p:nvSpPr>
          <p:cNvPr id="8" name="Content Placeholder 2">
            <a:extLst>
              <a:ext uri="{FF2B5EF4-FFF2-40B4-BE49-F238E27FC236}">
                <a16:creationId xmlns:a16="http://schemas.microsoft.com/office/drawing/2014/main" id="{4CD2CB4E-BD92-495C-BF79-0437A5B51852}"/>
              </a:ext>
            </a:extLst>
          </p:cNvPr>
          <p:cNvSpPr txBox="1">
            <a:spLocks/>
          </p:cNvSpPr>
          <p:nvPr/>
        </p:nvSpPr>
        <p:spPr>
          <a:xfrm>
            <a:off x="4174497" y="3905964"/>
            <a:ext cx="3424430" cy="23085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00"/>
              </a:spcBef>
              <a:buFont typeface="Arial" panose="020B0604020202020204" pitchFamily="34" charset="0"/>
              <a:buNone/>
            </a:pPr>
            <a:r>
              <a:rPr lang="en-US" b="1" dirty="0">
                <a:latin typeface="Calibri Light" panose="020F0302020204030204" pitchFamily="34" charset="0"/>
                <a:ea typeface="Times New Roman" panose="02020603050405020304" pitchFamily="18" charset="0"/>
                <a:cs typeface="Times New Roman" panose="02020603050405020304" pitchFamily="18" charset="0"/>
              </a:rPr>
              <a:t>Risk</a:t>
            </a:r>
          </a:p>
          <a:p>
            <a:r>
              <a:rPr lang="en-US" sz="2000" kern="1800" dirty="0">
                <a:latin typeface="Times New Roman" panose="02020603050405020304" pitchFamily="18" charset="0"/>
                <a:ea typeface="Times New Roman" panose="02020603050405020304" pitchFamily="18" charset="0"/>
              </a:rPr>
              <a:t>“Affect of uncertainty on objectives” (ISO Guide 73). </a:t>
            </a:r>
          </a:p>
          <a:p>
            <a:r>
              <a:rPr lang="en-US" sz="2000" kern="1800" dirty="0">
                <a:latin typeface="Times New Roman" panose="02020603050405020304" pitchFamily="18" charset="0"/>
                <a:ea typeface="Times New Roman" panose="02020603050405020304" pitchFamily="18" charset="0"/>
              </a:rPr>
              <a:t>The likelihood of occurrence and severity of consequence  </a:t>
            </a:r>
          </a:p>
        </p:txBody>
      </p:sp>
    </p:spTree>
    <p:extLst>
      <p:ext uri="{BB962C8B-B14F-4D97-AF65-F5344CB8AC3E}">
        <p14:creationId xmlns:p14="http://schemas.microsoft.com/office/powerpoint/2010/main" val="5782552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125"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itle 1">
            <a:extLst>
              <a:ext uri="{FF2B5EF4-FFF2-40B4-BE49-F238E27FC236}">
                <a16:creationId xmlns:a16="http://schemas.microsoft.com/office/drawing/2014/main" id="{B3DEDEA6-1F94-41CF-B5BD-CC64C73391BB}"/>
              </a:ext>
            </a:extLst>
          </p:cNvPr>
          <p:cNvSpPr>
            <a:spLocks noGrp="1"/>
          </p:cNvSpPr>
          <p:nvPr>
            <p:ph type="title"/>
          </p:nvPr>
        </p:nvSpPr>
        <p:spPr>
          <a:xfrm>
            <a:off x="801340" y="802955"/>
            <a:ext cx="4977976" cy="1454051"/>
          </a:xfrm>
        </p:spPr>
        <p:txBody>
          <a:bodyPr>
            <a:normAutofit/>
          </a:bodyPr>
          <a:lstStyle/>
          <a:p>
            <a:r>
              <a:rPr lang="en-US" b="1" kern="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Fundamental Terms</a:t>
            </a:r>
            <a:endParaRPr lang="en-US" dirty="0">
              <a:solidFill>
                <a:srgbClr val="000000"/>
              </a:solidFill>
            </a:endParaRPr>
          </a:p>
        </p:txBody>
      </p:sp>
      <p:graphicFrame>
        <p:nvGraphicFramePr>
          <p:cNvPr id="4" name="Content Placeholder 3">
            <a:extLst>
              <a:ext uri="{FF2B5EF4-FFF2-40B4-BE49-F238E27FC236}">
                <a16:creationId xmlns:a16="http://schemas.microsoft.com/office/drawing/2014/main" id="{E738B6B0-0323-45BD-87F6-B47A11F58FB0}"/>
              </a:ext>
            </a:extLst>
          </p:cNvPr>
          <p:cNvGraphicFramePr>
            <a:graphicFrameLocks noGrp="1"/>
          </p:cNvGraphicFramePr>
          <p:nvPr>
            <p:ph idx="1"/>
            <p:extLst>
              <p:ext uri="{D42A27DB-BD31-4B8C-83A1-F6EECF244321}">
                <p14:modId xmlns:p14="http://schemas.microsoft.com/office/powerpoint/2010/main" val="269434148"/>
              </p:ext>
            </p:extLst>
          </p:nvPr>
        </p:nvGraphicFramePr>
        <p:xfrm>
          <a:off x="1006966" y="2043953"/>
          <a:ext cx="4607910" cy="40956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191562"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Warning">
            <a:extLst>
              <a:ext uri="{FF2B5EF4-FFF2-40B4-BE49-F238E27FC236}">
                <a16:creationId xmlns:a16="http://schemas.microsoft.com/office/drawing/2014/main" id="{EDA9CE9C-2B20-4816-91B6-4F2F69A7BFB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121726" y="1629089"/>
            <a:ext cx="3620021" cy="3620021"/>
          </a:xfrm>
          <a:prstGeom prst="rect">
            <a:avLst/>
          </a:prstGeom>
        </p:spPr>
      </p:pic>
    </p:spTree>
    <p:extLst>
      <p:ext uri="{BB962C8B-B14F-4D97-AF65-F5344CB8AC3E}">
        <p14:creationId xmlns:p14="http://schemas.microsoft.com/office/powerpoint/2010/main" val="23776986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4610</Words>
  <Application>Microsoft Office PowerPoint</Application>
  <PresentationFormat>Widescreen</PresentationFormat>
  <Paragraphs>207</Paragraphs>
  <Slides>24</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Light</vt:lpstr>
      <vt:lpstr>Times New Roman</vt:lpstr>
      <vt:lpstr>Office Theme</vt:lpstr>
      <vt:lpstr>1_Office Theme</vt:lpstr>
      <vt:lpstr>Chapter 8 – Analyzing Risk</vt:lpstr>
      <vt:lpstr>Introduction</vt:lpstr>
      <vt:lpstr>Risk Analysis Defined</vt:lpstr>
      <vt:lpstr>Risk Analysis Defined</vt:lpstr>
      <vt:lpstr>Understanding the Nature of Risk</vt:lpstr>
      <vt:lpstr>Understanding the Nature of Risk</vt:lpstr>
      <vt:lpstr>Fundamental Terms</vt:lpstr>
      <vt:lpstr>Fundamental Terms</vt:lpstr>
      <vt:lpstr>Fundamental Terms</vt:lpstr>
      <vt:lpstr>Fundamental Terms</vt:lpstr>
      <vt:lpstr>Hazard Analysis Methods</vt:lpstr>
      <vt:lpstr>Process Hazard Analysis </vt:lpstr>
      <vt:lpstr>Traditional What-if Analysis</vt:lpstr>
      <vt:lpstr>Traditional What-If Hazard Analysis Example</vt:lpstr>
      <vt:lpstr>Risk Analysis Methods</vt:lpstr>
      <vt:lpstr>Risk Analysis Methods</vt:lpstr>
      <vt:lpstr>Risk Analysis Methods</vt:lpstr>
      <vt:lpstr>Risk Analysis Methods</vt:lpstr>
      <vt:lpstr>Analyzing and Understanding Consequences </vt:lpstr>
      <vt:lpstr>Analyzing Consequences, Interactions and Dependencies </vt:lpstr>
      <vt:lpstr>Analyzing Likelihood</vt:lpstr>
      <vt:lpstr>SWIFRA – Structured What-if Risk Assessment</vt:lpstr>
      <vt:lpstr>The Concept of Risk Summation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 Analyzing Risk</dc:title>
  <dc:creator>Jan Lyon</dc:creator>
  <cp:lastModifiedBy>Georgi Popov</cp:lastModifiedBy>
  <cp:revision>4</cp:revision>
  <dcterms:created xsi:type="dcterms:W3CDTF">2020-08-18T20:54:03Z</dcterms:created>
  <dcterms:modified xsi:type="dcterms:W3CDTF">2021-01-23T20:10:27Z</dcterms:modified>
</cp:coreProperties>
</file>