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1.xml" ContentType="application/vnd.openxmlformats-officedocument.presentationml.tags+xml"/>
  <Override PartName="/ppt/notesSlides/notesSlide25.xml" ContentType="application/vnd.openxmlformats-officedocument.presentationml.notesSlide+xml"/>
  <Override PartName="/ppt/tags/tag2.xml" ContentType="application/vnd.openxmlformats-officedocument.presentationml.tags+xml"/>
  <Override PartName="/ppt/notesSlides/notesSlide26.xml" ContentType="application/vnd.openxmlformats-officedocument.presentationml.notesSlide+xml"/>
  <Override PartName="/ppt/tags/tag3.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2"/>
  </p:notesMasterIdLst>
  <p:sldIdLst>
    <p:sldId id="307" r:id="rId3"/>
    <p:sldId id="308"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3" r:id="rId19"/>
    <p:sldId id="274" r:id="rId20"/>
    <p:sldId id="1252" r:id="rId21"/>
    <p:sldId id="1253" r:id="rId22"/>
    <p:sldId id="1254" r:id="rId23"/>
    <p:sldId id="1255" r:id="rId24"/>
    <p:sldId id="1251" r:id="rId25"/>
    <p:sldId id="279" r:id="rId26"/>
    <p:sldId id="1074" r:id="rId27"/>
    <p:sldId id="1075" r:id="rId28"/>
    <p:sldId id="1237" r:id="rId29"/>
    <p:sldId id="1256" r:id="rId30"/>
    <p:sldId id="1238" r:id="rId31"/>
    <p:sldId id="1239" r:id="rId32"/>
    <p:sldId id="1240" r:id="rId33"/>
    <p:sldId id="1241" r:id="rId34"/>
    <p:sldId id="1243" r:id="rId35"/>
    <p:sldId id="1250" r:id="rId36"/>
    <p:sldId id="1245" r:id="rId37"/>
    <p:sldId id="1258" r:id="rId38"/>
    <p:sldId id="1257" r:id="rId39"/>
    <p:sldId id="1246" r:id="rId40"/>
    <p:sldId id="1247"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61222" autoAdjust="0"/>
  </p:normalViewPr>
  <p:slideViewPr>
    <p:cSldViewPr snapToGrid="0">
      <p:cViewPr varScale="1">
        <p:scale>
          <a:sx n="52" d="100"/>
          <a:sy n="52" d="100"/>
        </p:scale>
        <p:origin x="1458" y="66"/>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s>
</file>

<file path=ppt/diagrams/_rels/data1.xml.rels><?xml version="1.0" encoding="UTF-8" standalone="yes"?>
<Relationships xmlns="http://schemas.openxmlformats.org/package/2006/relationships"><Relationship Id="rId2" Type="http://schemas.openxmlformats.org/officeDocument/2006/relationships/image" Target="../media/image37.svg"/><Relationship Id="rId1" Type="http://schemas.openxmlformats.org/officeDocument/2006/relationships/image" Target="../media/image36.png"/></Relationships>
</file>

<file path=ppt/diagrams/_rels/drawing1.xml.rels><?xml version="1.0" encoding="UTF-8" standalone="yes"?>
<Relationships xmlns="http://schemas.openxmlformats.org/package/2006/relationships"><Relationship Id="rId2" Type="http://schemas.openxmlformats.org/officeDocument/2006/relationships/image" Target="../media/image37.svg"/><Relationship Id="rId1" Type="http://schemas.openxmlformats.org/officeDocument/2006/relationships/image" Target="../media/image36.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C831CD9-7E3A-4D29-B8F2-CF7EAA1ADD64}"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en-US"/>
        </a:p>
      </dgm:t>
    </dgm:pt>
    <dgm:pt modelId="{B0C7D9B3-6144-4F13-B2A1-FE39672DB788}">
      <dgm:prSet/>
      <dgm:spPr/>
      <dgm:t>
        <a:bodyPr/>
        <a:lstStyle/>
        <a:p>
          <a:r>
            <a:rPr lang="en-US"/>
            <a:t>What-if it were possible to mis-match connections?  </a:t>
          </a:r>
        </a:p>
      </dgm:t>
    </dgm:pt>
    <dgm:pt modelId="{3CD11469-7F82-496E-AA52-366A7AEFC324}" type="parTrans" cxnId="{D8BD1DCE-C731-4343-BE15-69C4D58B9432}">
      <dgm:prSet/>
      <dgm:spPr/>
      <dgm:t>
        <a:bodyPr/>
        <a:lstStyle/>
        <a:p>
          <a:endParaRPr lang="en-US"/>
        </a:p>
      </dgm:t>
    </dgm:pt>
    <dgm:pt modelId="{6DF52ECC-5CA7-491D-AE16-EB59C943DF27}" type="sibTrans" cxnId="{D8BD1DCE-C731-4343-BE15-69C4D58B9432}">
      <dgm:prSet/>
      <dgm:spPr/>
      <dgm:t>
        <a:bodyPr/>
        <a:lstStyle/>
        <a:p>
          <a:endParaRPr lang="en-US"/>
        </a:p>
      </dgm:t>
    </dgm:pt>
    <dgm:pt modelId="{8A0EA84E-98C2-4EFF-B9D7-3EBD385DB82A}">
      <dgm:prSet/>
      <dgm:spPr/>
      <dgm:t>
        <a:bodyPr/>
        <a:lstStyle/>
        <a:p>
          <a:r>
            <a:rPr lang="en-US"/>
            <a:t>What if an operator inadvertently connects the wrong chemical while filling tanks?  </a:t>
          </a:r>
        </a:p>
      </dgm:t>
    </dgm:pt>
    <dgm:pt modelId="{716301FD-14FF-4796-B58D-491E700C8356}" type="parTrans" cxnId="{34C23CEA-12A0-4D32-BA08-63DC6AA030FA}">
      <dgm:prSet/>
      <dgm:spPr/>
      <dgm:t>
        <a:bodyPr/>
        <a:lstStyle/>
        <a:p>
          <a:endParaRPr lang="en-US"/>
        </a:p>
      </dgm:t>
    </dgm:pt>
    <dgm:pt modelId="{230BD362-FEEA-41E4-A084-49D34D19EF56}" type="sibTrans" cxnId="{34C23CEA-12A0-4D32-BA08-63DC6AA030FA}">
      <dgm:prSet/>
      <dgm:spPr/>
      <dgm:t>
        <a:bodyPr/>
        <a:lstStyle/>
        <a:p>
          <a:endParaRPr lang="en-US"/>
        </a:p>
      </dgm:t>
    </dgm:pt>
    <dgm:pt modelId="{C9485006-11AC-42E9-8C0E-855E8FD355E6}">
      <dgm:prSet/>
      <dgm:spPr/>
      <dgm:t>
        <a:bodyPr/>
        <a:lstStyle/>
        <a:p>
          <a:r>
            <a:rPr lang="en-US" dirty="0"/>
            <a:t>What if the operator had noticed that lines were mixed and was able to shut down the supply line on time?  </a:t>
          </a:r>
        </a:p>
      </dgm:t>
    </dgm:pt>
    <dgm:pt modelId="{BB553F47-3A6A-4003-875E-DC11BC60E9DF}" type="parTrans" cxnId="{0ECF4A37-C3D2-4C9E-9C4F-6A1E009E7042}">
      <dgm:prSet/>
      <dgm:spPr/>
      <dgm:t>
        <a:bodyPr/>
        <a:lstStyle/>
        <a:p>
          <a:endParaRPr lang="en-US"/>
        </a:p>
      </dgm:t>
    </dgm:pt>
    <dgm:pt modelId="{1F5C8F2A-9512-42EA-964D-6E3C5C77F48A}" type="sibTrans" cxnId="{0ECF4A37-C3D2-4C9E-9C4F-6A1E009E7042}">
      <dgm:prSet/>
      <dgm:spPr/>
      <dgm:t>
        <a:bodyPr/>
        <a:lstStyle/>
        <a:p>
          <a:endParaRPr lang="en-US"/>
        </a:p>
      </dgm:t>
    </dgm:pt>
    <dgm:pt modelId="{5A5D7843-20EF-4C99-B68B-50406C40D5EB}">
      <dgm:prSet/>
      <dgm:spPr/>
      <dgm:t>
        <a:bodyPr/>
        <a:lstStyle/>
        <a:p>
          <a:r>
            <a:rPr lang="en-US"/>
            <a:t>What if only minor quantities of Chlorine gas were released?  </a:t>
          </a:r>
        </a:p>
      </dgm:t>
    </dgm:pt>
    <dgm:pt modelId="{A75935D9-23A9-45BD-9883-734ADA220A1B}" type="parTrans" cxnId="{BB431AE9-0F92-4287-A2AE-C3109FD5E6BC}">
      <dgm:prSet/>
      <dgm:spPr/>
      <dgm:t>
        <a:bodyPr/>
        <a:lstStyle/>
        <a:p>
          <a:endParaRPr lang="en-US"/>
        </a:p>
      </dgm:t>
    </dgm:pt>
    <dgm:pt modelId="{96B90537-A5A7-4ED1-844A-58F40FDC3C8E}" type="sibTrans" cxnId="{BB431AE9-0F92-4287-A2AE-C3109FD5E6BC}">
      <dgm:prSet/>
      <dgm:spPr/>
      <dgm:t>
        <a:bodyPr/>
        <a:lstStyle/>
        <a:p>
          <a:endParaRPr lang="en-US"/>
        </a:p>
      </dgm:t>
    </dgm:pt>
    <dgm:pt modelId="{549C3BC8-F28E-41BB-AF1A-4F2AB1093A1A}" type="pres">
      <dgm:prSet presAssocID="{EC831CD9-7E3A-4D29-B8F2-CF7EAA1ADD64}" presName="linearFlow" presStyleCnt="0">
        <dgm:presLayoutVars>
          <dgm:dir/>
          <dgm:resizeHandles val="exact"/>
        </dgm:presLayoutVars>
      </dgm:prSet>
      <dgm:spPr/>
    </dgm:pt>
    <dgm:pt modelId="{18A93A7E-F66C-4D02-9D71-2424296AAA2F}" type="pres">
      <dgm:prSet presAssocID="{B0C7D9B3-6144-4F13-B2A1-FE39672DB788}" presName="composite" presStyleCnt="0"/>
      <dgm:spPr/>
    </dgm:pt>
    <dgm:pt modelId="{332CA3AF-61F1-437F-B35B-18B78AF5BA6D}" type="pres">
      <dgm:prSet presAssocID="{B0C7D9B3-6144-4F13-B2A1-FE39672DB788}" presName="imgShp" presStyleLbl="fgImgPlac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Help"/>
        </a:ext>
      </dgm:extLst>
    </dgm:pt>
    <dgm:pt modelId="{7782FD37-A539-43AE-8F3D-A5C59C213E57}" type="pres">
      <dgm:prSet presAssocID="{B0C7D9B3-6144-4F13-B2A1-FE39672DB788}" presName="txShp" presStyleLbl="node1" presStyleIdx="0" presStyleCnt="4">
        <dgm:presLayoutVars>
          <dgm:bulletEnabled val="1"/>
        </dgm:presLayoutVars>
      </dgm:prSet>
      <dgm:spPr/>
    </dgm:pt>
    <dgm:pt modelId="{63F7B6B8-DB05-4BE8-85DE-F083B5138905}" type="pres">
      <dgm:prSet presAssocID="{6DF52ECC-5CA7-491D-AE16-EB59C943DF27}" presName="spacing" presStyleCnt="0"/>
      <dgm:spPr/>
    </dgm:pt>
    <dgm:pt modelId="{30D04F5D-9805-4894-AF5A-A468E035B014}" type="pres">
      <dgm:prSet presAssocID="{8A0EA84E-98C2-4EFF-B9D7-3EBD385DB82A}" presName="composite" presStyleCnt="0"/>
      <dgm:spPr/>
    </dgm:pt>
    <dgm:pt modelId="{18060AEE-E8B1-44C8-83FD-F859D9E2052F}" type="pres">
      <dgm:prSet presAssocID="{8A0EA84E-98C2-4EFF-B9D7-3EBD385DB82A}" presName="imgShp" presStyleLbl="fgImgPlace1" presStyleIdx="1"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Help"/>
        </a:ext>
      </dgm:extLst>
    </dgm:pt>
    <dgm:pt modelId="{34085E08-2502-4F27-9D25-54E9CB3187A1}" type="pres">
      <dgm:prSet presAssocID="{8A0EA84E-98C2-4EFF-B9D7-3EBD385DB82A}" presName="txShp" presStyleLbl="node1" presStyleIdx="1" presStyleCnt="4">
        <dgm:presLayoutVars>
          <dgm:bulletEnabled val="1"/>
        </dgm:presLayoutVars>
      </dgm:prSet>
      <dgm:spPr/>
    </dgm:pt>
    <dgm:pt modelId="{C8A8E40F-4B60-4CC9-AE36-A981E1111B99}" type="pres">
      <dgm:prSet presAssocID="{230BD362-FEEA-41E4-A084-49D34D19EF56}" presName="spacing" presStyleCnt="0"/>
      <dgm:spPr/>
    </dgm:pt>
    <dgm:pt modelId="{61A95B18-62D7-48C5-93F1-05FC0FA1BAE0}" type="pres">
      <dgm:prSet presAssocID="{C9485006-11AC-42E9-8C0E-855E8FD355E6}" presName="composite" presStyleCnt="0"/>
      <dgm:spPr/>
    </dgm:pt>
    <dgm:pt modelId="{08D2B5BA-9062-42E5-9CAE-3232F4792DCD}" type="pres">
      <dgm:prSet presAssocID="{C9485006-11AC-42E9-8C0E-855E8FD355E6}" presName="imgShp" presStyleLbl="fgImgPlace1" presStyleIdx="2"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Help"/>
        </a:ext>
      </dgm:extLst>
    </dgm:pt>
    <dgm:pt modelId="{C900CB8F-3FA8-42E9-9455-B27258261181}" type="pres">
      <dgm:prSet presAssocID="{C9485006-11AC-42E9-8C0E-855E8FD355E6}" presName="txShp" presStyleLbl="node1" presStyleIdx="2" presStyleCnt="4">
        <dgm:presLayoutVars>
          <dgm:bulletEnabled val="1"/>
        </dgm:presLayoutVars>
      </dgm:prSet>
      <dgm:spPr/>
    </dgm:pt>
    <dgm:pt modelId="{FAFD223E-7FD9-4796-90D0-2BDA7E2C7918}" type="pres">
      <dgm:prSet presAssocID="{1F5C8F2A-9512-42EA-964D-6E3C5C77F48A}" presName="spacing" presStyleCnt="0"/>
      <dgm:spPr/>
    </dgm:pt>
    <dgm:pt modelId="{2C183E83-79ED-478A-A117-46E25BA6633B}" type="pres">
      <dgm:prSet presAssocID="{5A5D7843-20EF-4C99-B68B-50406C40D5EB}" presName="composite" presStyleCnt="0"/>
      <dgm:spPr/>
    </dgm:pt>
    <dgm:pt modelId="{159F3D0B-A5F8-4F72-B7E3-B2D63263C79C}" type="pres">
      <dgm:prSet presAssocID="{5A5D7843-20EF-4C99-B68B-50406C40D5EB}" presName="imgShp" presStyleLbl="fgImgPlace1" presStyleIdx="3"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Help"/>
        </a:ext>
      </dgm:extLst>
    </dgm:pt>
    <dgm:pt modelId="{16555F18-5509-40D0-A427-D01CEAF5D853}" type="pres">
      <dgm:prSet presAssocID="{5A5D7843-20EF-4C99-B68B-50406C40D5EB}" presName="txShp" presStyleLbl="node1" presStyleIdx="3" presStyleCnt="4">
        <dgm:presLayoutVars>
          <dgm:bulletEnabled val="1"/>
        </dgm:presLayoutVars>
      </dgm:prSet>
      <dgm:spPr/>
    </dgm:pt>
  </dgm:ptLst>
  <dgm:cxnLst>
    <dgm:cxn modelId="{1D27A914-D87A-4D45-A91C-E8AB6A5907FA}" type="presOf" srcId="{5A5D7843-20EF-4C99-B68B-50406C40D5EB}" destId="{16555F18-5509-40D0-A427-D01CEAF5D853}" srcOrd="0" destOrd="0" presId="urn:microsoft.com/office/officeart/2005/8/layout/vList3"/>
    <dgm:cxn modelId="{0ECF4A37-C3D2-4C9E-9C4F-6A1E009E7042}" srcId="{EC831CD9-7E3A-4D29-B8F2-CF7EAA1ADD64}" destId="{C9485006-11AC-42E9-8C0E-855E8FD355E6}" srcOrd="2" destOrd="0" parTransId="{BB553F47-3A6A-4003-875E-DC11BC60E9DF}" sibTransId="{1F5C8F2A-9512-42EA-964D-6E3C5C77F48A}"/>
    <dgm:cxn modelId="{55A7066E-A862-4707-8BBD-B480B1564E0C}" type="presOf" srcId="{B0C7D9B3-6144-4F13-B2A1-FE39672DB788}" destId="{7782FD37-A539-43AE-8F3D-A5C59C213E57}" srcOrd="0" destOrd="0" presId="urn:microsoft.com/office/officeart/2005/8/layout/vList3"/>
    <dgm:cxn modelId="{4B7D9B80-117A-4D51-9B34-6001879DF9D8}" type="presOf" srcId="{EC831CD9-7E3A-4D29-B8F2-CF7EAA1ADD64}" destId="{549C3BC8-F28E-41BB-AF1A-4F2AB1093A1A}" srcOrd="0" destOrd="0" presId="urn:microsoft.com/office/officeart/2005/8/layout/vList3"/>
    <dgm:cxn modelId="{1B845C86-6F12-4036-8351-4306AE62F76B}" type="presOf" srcId="{8A0EA84E-98C2-4EFF-B9D7-3EBD385DB82A}" destId="{34085E08-2502-4F27-9D25-54E9CB3187A1}" srcOrd="0" destOrd="0" presId="urn:microsoft.com/office/officeart/2005/8/layout/vList3"/>
    <dgm:cxn modelId="{D8BD1DCE-C731-4343-BE15-69C4D58B9432}" srcId="{EC831CD9-7E3A-4D29-B8F2-CF7EAA1ADD64}" destId="{B0C7D9B3-6144-4F13-B2A1-FE39672DB788}" srcOrd="0" destOrd="0" parTransId="{3CD11469-7F82-496E-AA52-366A7AEFC324}" sibTransId="{6DF52ECC-5CA7-491D-AE16-EB59C943DF27}"/>
    <dgm:cxn modelId="{29EB85D2-7821-4A29-84CD-506CFFCC1ECF}" type="presOf" srcId="{C9485006-11AC-42E9-8C0E-855E8FD355E6}" destId="{C900CB8F-3FA8-42E9-9455-B27258261181}" srcOrd="0" destOrd="0" presId="urn:microsoft.com/office/officeart/2005/8/layout/vList3"/>
    <dgm:cxn modelId="{BB431AE9-0F92-4287-A2AE-C3109FD5E6BC}" srcId="{EC831CD9-7E3A-4D29-B8F2-CF7EAA1ADD64}" destId="{5A5D7843-20EF-4C99-B68B-50406C40D5EB}" srcOrd="3" destOrd="0" parTransId="{A75935D9-23A9-45BD-9883-734ADA220A1B}" sibTransId="{96B90537-A5A7-4ED1-844A-58F40FDC3C8E}"/>
    <dgm:cxn modelId="{34C23CEA-12A0-4D32-BA08-63DC6AA030FA}" srcId="{EC831CD9-7E3A-4D29-B8F2-CF7EAA1ADD64}" destId="{8A0EA84E-98C2-4EFF-B9D7-3EBD385DB82A}" srcOrd="1" destOrd="0" parTransId="{716301FD-14FF-4796-B58D-491E700C8356}" sibTransId="{230BD362-FEEA-41E4-A084-49D34D19EF56}"/>
    <dgm:cxn modelId="{8861DCBB-A769-4A31-8547-D952BD47221B}" type="presParOf" srcId="{549C3BC8-F28E-41BB-AF1A-4F2AB1093A1A}" destId="{18A93A7E-F66C-4D02-9D71-2424296AAA2F}" srcOrd="0" destOrd="0" presId="urn:microsoft.com/office/officeart/2005/8/layout/vList3"/>
    <dgm:cxn modelId="{D8A98A6F-B64C-4159-9AB6-FCF985DC09BF}" type="presParOf" srcId="{18A93A7E-F66C-4D02-9D71-2424296AAA2F}" destId="{332CA3AF-61F1-437F-B35B-18B78AF5BA6D}" srcOrd="0" destOrd="0" presId="urn:microsoft.com/office/officeart/2005/8/layout/vList3"/>
    <dgm:cxn modelId="{7F768451-DD11-4E27-9186-C4E25437A202}" type="presParOf" srcId="{18A93A7E-F66C-4D02-9D71-2424296AAA2F}" destId="{7782FD37-A539-43AE-8F3D-A5C59C213E57}" srcOrd="1" destOrd="0" presId="urn:microsoft.com/office/officeart/2005/8/layout/vList3"/>
    <dgm:cxn modelId="{45BE75AF-3872-4195-A09A-015BCB7B327D}" type="presParOf" srcId="{549C3BC8-F28E-41BB-AF1A-4F2AB1093A1A}" destId="{63F7B6B8-DB05-4BE8-85DE-F083B5138905}" srcOrd="1" destOrd="0" presId="urn:microsoft.com/office/officeart/2005/8/layout/vList3"/>
    <dgm:cxn modelId="{90162E13-7DD1-4283-B6DE-64340153587B}" type="presParOf" srcId="{549C3BC8-F28E-41BB-AF1A-4F2AB1093A1A}" destId="{30D04F5D-9805-4894-AF5A-A468E035B014}" srcOrd="2" destOrd="0" presId="urn:microsoft.com/office/officeart/2005/8/layout/vList3"/>
    <dgm:cxn modelId="{4AC3DF33-F49C-4A12-8A21-C03F63CB465A}" type="presParOf" srcId="{30D04F5D-9805-4894-AF5A-A468E035B014}" destId="{18060AEE-E8B1-44C8-83FD-F859D9E2052F}" srcOrd="0" destOrd="0" presId="urn:microsoft.com/office/officeart/2005/8/layout/vList3"/>
    <dgm:cxn modelId="{AE52075F-8A88-41B8-AAB3-CB92C22C804C}" type="presParOf" srcId="{30D04F5D-9805-4894-AF5A-A468E035B014}" destId="{34085E08-2502-4F27-9D25-54E9CB3187A1}" srcOrd="1" destOrd="0" presId="urn:microsoft.com/office/officeart/2005/8/layout/vList3"/>
    <dgm:cxn modelId="{55556F4B-9AF0-4F6D-84B0-58F3BB7E5BBB}" type="presParOf" srcId="{549C3BC8-F28E-41BB-AF1A-4F2AB1093A1A}" destId="{C8A8E40F-4B60-4CC9-AE36-A981E1111B99}" srcOrd="3" destOrd="0" presId="urn:microsoft.com/office/officeart/2005/8/layout/vList3"/>
    <dgm:cxn modelId="{208132BB-D4BB-43B0-9337-B1F6C0C92508}" type="presParOf" srcId="{549C3BC8-F28E-41BB-AF1A-4F2AB1093A1A}" destId="{61A95B18-62D7-48C5-93F1-05FC0FA1BAE0}" srcOrd="4" destOrd="0" presId="urn:microsoft.com/office/officeart/2005/8/layout/vList3"/>
    <dgm:cxn modelId="{4AE31866-9778-48A5-A1D2-D40D3E0CD2E8}" type="presParOf" srcId="{61A95B18-62D7-48C5-93F1-05FC0FA1BAE0}" destId="{08D2B5BA-9062-42E5-9CAE-3232F4792DCD}" srcOrd="0" destOrd="0" presId="urn:microsoft.com/office/officeart/2005/8/layout/vList3"/>
    <dgm:cxn modelId="{2EB20547-7AA7-4196-9A27-F2A63AF0381A}" type="presParOf" srcId="{61A95B18-62D7-48C5-93F1-05FC0FA1BAE0}" destId="{C900CB8F-3FA8-42E9-9455-B27258261181}" srcOrd="1" destOrd="0" presId="urn:microsoft.com/office/officeart/2005/8/layout/vList3"/>
    <dgm:cxn modelId="{CCFA5062-31BB-4E39-8377-2BDCB1853262}" type="presParOf" srcId="{549C3BC8-F28E-41BB-AF1A-4F2AB1093A1A}" destId="{FAFD223E-7FD9-4796-90D0-2BDA7E2C7918}" srcOrd="5" destOrd="0" presId="urn:microsoft.com/office/officeart/2005/8/layout/vList3"/>
    <dgm:cxn modelId="{DB9A099A-60FB-4BCB-A021-0B8A8F0A383B}" type="presParOf" srcId="{549C3BC8-F28E-41BB-AF1A-4F2AB1093A1A}" destId="{2C183E83-79ED-478A-A117-46E25BA6633B}" srcOrd="6" destOrd="0" presId="urn:microsoft.com/office/officeart/2005/8/layout/vList3"/>
    <dgm:cxn modelId="{2AB0E923-AB50-4C40-A32D-685618171D99}" type="presParOf" srcId="{2C183E83-79ED-478A-A117-46E25BA6633B}" destId="{159F3D0B-A5F8-4F72-B7E3-B2D63263C79C}" srcOrd="0" destOrd="0" presId="urn:microsoft.com/office/officeart/2005/8/layout/vList3"/>
    <dgm:cxn modelId="{CDC5E6E3-433F-4CC9-9FC3-135928105CAA}" type="presParOf" srcId="{2C183E83-79ED-478A-A117-46E25BA6633B}" destId="{16555F18-5509-40D0-A427-D01CEAF5D853}" srcOrd="1" destOrd="0" presId="urn:microsoft.com/office/officeart/2005/8/layout/vList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82FD37-A539-43AE-8F3D-A5C59C213E57}">
      <dsp:nvSpPr>
        <dsp:cNvPr id="0" name=""/>
        <dsp:cNvSpPr/>
      </dsp:nvSpPr>
      <dsp:spPr>
        <a:xfrm rot="10800000">
          <a:off x="1421251" y="1959"/>
          <a:ext cx="4970323" cy="677310"/>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8675" tIns="57150" rIns="106680" bIns="57150" numCol="1" spcCol="1270" anchor="ctr" anchorCtr="0">
          <a:noAutofit/>
        </a:bodyPr>
        <a:lstStyle/>
        <a:p>
          <a:pPr marL="0" lvl="0" indent="0" algn="ctr" defTabSz="666750">
            <a:lnSpc>
              <a:spcPct val="90000"/>
            </a:lnSpc>
            <a:spcBef>
              <a:spcPct val="0"/>
            </a:spcBef>
            <a:spcAft>
              <a:spcPct val="35000"/>
            </a:spcAft>
            <a:buNone/>
          </a:pPr>
          <a:r>
            <a:rPr lang="en-US" sz="1500" kern="1200"/>
            <a:t>What-if it were possible to mis-match connections?  </a:t>
          </a:r>
        </a:p>
      </dsp:txBody>
      <dsp:txXfrm rot="10800000">
        <a:off x="1590578" y="1959"/>
        <a:ext cx="4800996" cy="677310"/>
      </dsp:txXfrm>
    </dsp:sp>
    <dsp:sp modelId="{332CA3AF-61F1-437F-B35B-18B78AF5BA6D}">
      <dsp:nvSpPr>
        <dsp:cNvPr id="0" name=""/>
        <dsp:cNvSpPr/>
      </dsp:nvSpPr>
      <dsp:spPr>
        <a:xfrm>
          <a:off x="1082596" y="1959"/>
          <a:ext cx="677310" cy="677310"/>
        </a:xfrm>
        <a:prstGeom prst="ellipse">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4085E08-2502-4F27-9D25-54E9CB3187A1}">
      <dsp:nvSpPr>
        <dsp:cNvPr id="0" name=""/>
        <dsp:cNvSpPr/>
      </dsp:nvSpPr>
      <dsp:spPr>
        <a:xfrm rot="10800000">
          <a:off x="1421251" y="881451"/>
          <a:ext cx="4970323" cy="677310"/>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8675" tIns="57150" rIns="106680" bIns="57150" numCol="1" spcCol="1270" anchor="ctr" anchorCtr="0">
          <a:noAutofit/>
        </a:bodyPr>
        <a:lstStyle/>
        <a:p>
          <a:pPr marL="0" lvl="0" indent="0" algn="ctr" defTabSz="666750">
            <a:lnSpc>
              <a:spcPct val="90000"/>
            </a:lnSpc>
            <a:spcBef>
              <a:spcPct val="0"/>
            </a:spcBef>
            <a:spcAft>
              <a:spcPct val="35000"/>
            </a:spcAft>
            <a:buNone/>
          </a:pPr>
          <a:r>
            <a:rPr lang="en-US" sz="1500" kern="1200"/>
            <a:t>What if an operator inadvertently connects the wrong chemical while filling tanks?  </a:t>
          </a:r>
        </a:p>
      </dsp:txBody>
      <dsp:txXfrm rot="10800000">
        <a:off x="1590578" y="881451"/>
        <a:ext cx="4800996" cy="677310"/>
      </dsp:txXfrm>
    </dsp:sp>
    <dsp:sp modelId="{18060AEE-E8B1-44C8-83FD-F859D9E2052F}">
      <dsp:nvSpPr>
        <dsp:cNvPr id="0" name=""/>
        <dsp:cNvSpPr/>
      </dsp:nvSpPr>
      <dsp:spPr>
        <a:xfrm>
          <a:off x="1082596" y="881451"/>
          <a:ext cx="677310" cy="677310"/>
        </a:xfrm>
        <a:prstGeom prst="ellipse">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900CB8F-3FA8-42E9-9455-B27258261181}">
      <dsp:nvSpPr>
        <dsp:cNvPr id="0" name=""/>
        <dsp:cNvSpPr/>
      </dsp:nvSpPr>
      <dsp:spPr>
        <a:xfrm rot="10800000">
          <a:off x="1421251" y="1760944"/>
          <a:ext cx="4970323" cy="677310"/>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8675" tIns="57150" rIns="106680" bIns="57150" numCol="1" spcCol="1270" anchor="ctr" anchorCtr="0">
          <a:noAutofit/>
        </a:bodyPr>
        <a:lstStyle/>
        <a:p>
          <a:pPr marL="0" lvl="0" indent="0" algn="ctr" defTabSz="666750">
            <a:lnSpc>
              <a:spcPct val="90000"/>
            </a:lnSpc>
            <a:spcBef>
              <a:spcPct val="0"/>
            </a:spcBef>
            <a:spcAft>
              <a:spcPct val="35000"/>
            </a:spcAft>
            <a:buNone/>
          </a:pPr>
          <a:r>
            <a:rPr lang="en-US" sz="1500" kern="1200" dirty="0"/>
            <a:t>What if the operator had noticed that lines were mixed and was able to shut down the supply line on time?  </a:t>
          </a:r>
        </a:p>
      </dsp:txBody>
      <dsp:txXfrm rot="10800000">
        <a:off x="1590578" y="1760944"/>
        <a:ext cx="4800996" cy="677310"/>
      </dsp:txXfrm>
    </dsp:sp>
    <dsp:sp modelId="{08D2B5BA-9062-42E5-9CAE-3232F4792DCD}">
      <dsp:nvSpPr>
        <dsp:cNvPr id="0" name=""/>
        <dsp:cNvSpPr/>
      </dsp:nvSpPr>
      <dsp:spPr>
        <a:xfrm>
          <a:off x="1082596" y="1760944"/>
          <a:ext cx="677310" cy="677310"/>
        </a:xfrm>
        <a:prstGeom prst="ellipse">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6555F18-5509-40D0-A427-D01CEAF5D853}">
      <dsp:nvSpPr>
        <dsp:cNvPr id="0" name=""/>
        <dsp:cNvSpPr/>
      </dsp:nvSpPr>
      <dsp:spPr>
        <a:xfrm rot="10800000">
          <a:off x="1421251" y="2640436"/>
          <a:ext cx="4970323" cy="677310"/>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8675" tIns="57150" rIns="106680" bIns="57150" numCol="1" spcCol="1270" anchor="ctr" anchorCtr="0">
          <a:noAutofit/>
        </a:bodyPr>
        <a:lstStyle/>
        <a:p>
          <a:pPr marL="0" lvl="0" indent="0" algn="ctr" defTabSz="666750">
            <a:lnSpc>
              <a:spcPct val="90000"/>
            </a:lnSpc>
            <a:spcBef>
              <a:spcPct val="0"/>
            </a:spcBef>
            <a:spcAft>
              <a:spcPct val="35000"/>
            </a:spcAft>
            <a:buNone/>
          </a:pPr>
          <a:r>
            <a:rPr lang="en-US" sz="1500" kern="1200"/>
            <a:t>What if only minor quantities of Chlorine gas were released?  </a:t>
          </a:r>
        </a:p>
      </dsp:txBody>
      <dsp:txXfrm rot="10800000">
        <a:off x="1590578" y="2640436"/>
        <a:ext cx="4800996" cy="677310"/>
      </dsp:txXfrm>
    </dsp:sp>
    <dsp:sp modelId="{159F3D0B-A5F8-4F72-B7E3-B2D63263C79C}">
      <dsp:nvSpPr>
        <dsp:cNvPr id="0" name=""/>
        <dsp:cNvSpPr/>
      </dsp:nvSpPr>
      <dsp:spPr>
        <a:xfrm>
          <a:off x="1082596" y="2640436"/>
          <a:ext cx="677310" cy="677310"/>
        </a:xfrm>
        <a:prstGeom prst="ellipse">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FBCD89-8008-4A77-9667-1050448EC217}" type="datetimeFigureOut">
              <a:rPr lang="en-US" smtClean="0"/>
              <a:t>1/23/2021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5990E8-A278-4270-A6A4-9DCF73191E48}" type="slidenum">
              <a:rPr lang="en-US" smtClean="0"/>
              <a:t>‹#›</a:t>
            </a:fld>
            <a:endParaRPr lang="en-US"/>
          </a:p>
        </p:txBody>
      </p:sp>
    </p:spTree>
    <p:extLst>
      <p:ext uri="{BB962C8B-B14F-4D97-AF65-F5344CB8AC3E}">
        <p14:creationId xmlns:p14="http://schemas.microsoft.com/office/powerpoint/2010/main" val="23483926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purpose of this chapter is to demonstrate how risk management principles and methods can be put into practice within each process step. We will demonstrate this through the use of a number of case studies using practical applications of various risk management methods.  </a:t>
            </a:r>
          </a:p>
          <a:p>
            <a:endParaRPr lang="en-US" dirty="0"/>
          </a:p>
          <a:p>
            <a:r>
              <a:rPr lang="en-US" dirty="0"/>
              <a:t>As we will demonstrate, it is important to modify and combine selected methods to properly address risks in their work environments. In this module, you will learn how risks are assessed through the process of risk identification, risk analysis and risk evaluation.  You will also learn how the risk assessment process is aligned with OSH goals with the ERM model. We will introduce case studies and examples to reinforce deeper learning.  Let’s get started.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4B54ED-A95D-4D25-A83F-78B3E75F336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159828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Another method that can be used to establish the context is a SWOT analysis.  SWOT is an acronym for Strengths, Weaknesses, Opportunities, and Threats.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A SWOT analysis is a strategic planning method used to help an organization identify its strengths, weaknesses, opportunities, and threats related to achieving business objectives or project planning. Strengths and weakness are generally internal, while opportunities and threats typically come from the external environment. A typical SWOT analysis </a:t>
            </a:r>
            <a:r>
              <a:rPr lang="pt-BR" sz="1800" dirty="0">
                <a:effectLst/>
                <a:latin typeface="Times New Roman" panose="02020603050405020304" pitchFamily="18" charset="0"/>
                <a:ea typeface="Times New Roman" panose="02020603050405020304" pitchFamily="18" charset="0"/>
              </a:rPr>
              <a:t>uses a matrixas as shown here to identify the various categories which can then be rated or ranked. </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D5990E8-A278-4270-A6A4-9DCF73191E48}" type="slidenum">
              <a:rPr lang="en-US" smtClean="0"/>
              <a:t>10</a:t>
            </a:fld>
            <a:endParaRPr lang="en-US"/>
          </a:p>
        </p:txBody>
      </p:sp>
    </p:spTree>
    <p:extLst>
      <p:ext uri="{BB962C8B-B14F-4D97-AF65-F5344CB8AC3E}">
        <p14:creationId xmlns:p14="http://schemas.microsoft.com/office/powerpoint/2010/main" val="28419154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200000"/>
              </a:lnSpc>
              <a:spcBef>
                <a:spcPts val="0"/>
              </a:spcBef>
              <a:spcAft>
                <a:spcPts val="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rPr>
              <a:t>The categories can be subdivided into risk categories with risk ratings from 1 to 5 as shown here.  Note that for Strengths and Opportunities a rating of 5 is the most beneficial outcome, while for Weaknesses and Threats, the highest value is the most negative outcome. These categories/rankings are somewhat subjective; however, they provide a way to visualize and rank the results. Let’s take a look at how a SWOT analysis can work using an example.</a:t>
            </a:r>
          </a:p>
          <a:p>
            <a:endParaRPr lang="en-US" dirty="0"/>
          </a:p>
        </p:txBody>
      </p:sp>
      <p:sp>
        <p:nvSpPr>
          <p:cNvPr id="4" name="Slide Number Placeholder 3"/>
          <p:cNvSpPr>
            <a:spLocks noGrp="1"/>
          </p:cNvSpPr>
          <p:nvPr>
            <p:ph type="sldNum" sz="quarter" idx="5"/>
          </p:nvPr>
        </p:nvSpPr>
        <p:spPr/>
        <p:txBody>
          <a:bodyPr/>
          <a:lstStyle/>
          <a:p>
            <a:fld id="{2D5990E8-A278-4270-A6A4-9DCF73191E48}" type="slidenum">
              <a:rPr lang="en-US" smtClean="0"/>
              <a:t>11</a:t>
            </a:fld>
            <a:endParaRPr lang="en-US"/>
          </a:p>
        </p:txBody>
      </p:sp>
    </p:spTree>
    <p:extLst>
      <p:ext uri="{BB962C8B-B14F-4D97-AF65-F5344CB8AC3E}">
        <p14:creationId xmlns:p14="http://schemas.microsoft.com/office/powerpoint/2010/main" val="10540374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200000"/>
              </a:lnSpc>
              <a:spcBef>
                <a:spcPts val="0"/>
              </a:spcBef>
              <a:spcAft>
                <a:spcPts val="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In this example, the organization has a patent that expires in two years, and ships most of the product to another country. The organization has difficulties hiring and retaining talented employees due to significant number of shoulders, neck, and back injuries/disorders. By the time the packaging employees are trained and productive, they complain about shoulders and back pain. Due to low unemployment rate in the area, HR informed upper level management that they have to increase the hourly rate by 3 US dollars per hour. However, due to recently imposed tariffs by the receiving country, ABC Supply cannot afford to increase the hourly rate. In addition, the US dollar declined in value relative to the other currency. That creates additional financial pressure. </a:t>
            </a:r>
          </a:p>
          <a:p>
            <a:pPr marL="0" marR="0" indent="0">
              <a:lnSpc>
                <a:spcPct val="200000"/>
              </a:lnSpc>
              <a:spcBef>
                <a:spcPts val="0"/>
              </a:spcBef>
              <a:spcAft>
                <a:spcPts val="0"/>
              </a:spcAft>
              <a:buFont typeface="Arial" panose="020B0604020202020204" pitchFamily="34" charset="0"/>
              <a:buNone/>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200000"/>
              </a:lnSpc>
              <a:spcBef>
                <a:spcPts val="0"/>
              </a:spcBef>
              <a:spcAft>
                <a:spcPts val="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Fortunately, ABCs Research and Development department created a new formulation that will reduce the size of the individual packages and increase productivity. The new product will increase crops yield by 15%. No such product exists on the market. In addition, our engineering department in collaboration with the risk manager had developed a plan to completely redesign the current operation. It is estimated that the new operation will reduce the MSDs by 75%. </a:t>
            </a:r>
          </a:p>
          <a:p>
            <a:pPr marL="0" marR="0" lvl="0" indent="0" algn="l" defTabSz="914400" rtl="0" eaLnBrk="1" fontAlgn="auto" latinLnBrk="0" hangingPunct="1">
              <a:lnSpc>
                <a:spcPct val="200000"/>
              </a:lnSpc>
              <a:spcBef>
                <a:spcPts val="0"/>
              </a:spcBef>
              <a:spcAft>
                <a:spcPts val="0"/>
              </a:spcAft>
              <a:buClrTx/>
              <a:buSzTx/>
              <a:buFont typeface="Arial" panose="020B0604020202020204" pitchFamily="34" charset="0"/>
              <a:buNone/>
              <a:tabLst/>
              <a:defRPr/>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200000"/>
              </a:lnSpc>
              <a:spcBef>
                <a:spcPts val="0"/>
              </a:spcBef>
              <a:spcAft>
                <a:spcPts val="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A SWOT analysis can be completed for this situation. First the top two or three benefits or negative effects for each category are selected and entered into the spreadsheet. Each SWOT element identified is rated on the 1-5 scales presented here.  The ratings are automatically averaged for each category.</a:t>
            </a:r>
          </a:p>
          <a:p>
            <a:pPr marL="0" marR="0" indent="0">
              <a:lnSpc>
                <a:spcPct val="200000"/>
              </a:lnSpc>
              <a:spcBef>
                <a:spcPts val="0"/>
              </a:spcBef>
              <a:spcAft>
                <a:spcPts val="0"/>
              </a:spcAft>
              <a:buFont typeface="Arial" panose="020B0604020202020204" pitchFamily="34" charset="0"/>
              <a:buNone/>
            </a:pP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D5990E8-A278-4270-A6A4-9DCF73191E48}" type="slidenum">
              <a:rPr lang="en-US" smtClean="0"/>
              <a:t>12</a:t>
            </a:fld>
            <a:endParaRPr lang="en-US"/>
          </a:p>
        </p:txBody>
      </p:sp>
    </p:spTree>
    <p:extLst>
      <p:ext uri="{BB962C8B-B14F-4D97-AF65-F5344CB8AC3E}">
        <p14:creationId xmlns:p14="http://schemas.microsoft.com/office/powerpoint/2010/main" val="37991050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To further demonstrate the use of customized and combined methods, the authors developed a simple four variables ‘radar chart’ based on the ‘SWOT analysis’. The average rate for each category is transferred to the radar chart. The radar chart here is a good visual representation of the SWOT analysis results.  With these results, the scope and purpose of the risk management effort are better defined.  Many other methods are used to develop and establish the context and risk criteria including brainstorming, Delphi Technique, Nominal Group Technique, and other methods of reaching consensus and identifying key risk indicators.  The important point is that risk assessors know the fundamentals of various methods, and which methods can be useful in the specific application.</a:t>
            </a:r>
          </a:p>
          <a:p>
            <a:endParaRPr lang="en-US" dirty="0"/>
          </a:p>
        </p:txBody>
      </p:sp>
      <p:sp>
        <p:nvSpPr>
          <p:cNvPr id="4" name="Slide Number Placeholder 3"/>
          <p:cNvSpPr>
            <a:spLocks noGrp="1"/>
          </p:cNvSpPr>
          <p:nvPr>
            <p:ph type="sldNum" sz="quarter" idx="5"/>
          </p:nvPr>
        </p:nvSpPr>
        <p:spPr/>
        <p:txBody>
          <a:bodyPr/>
          <a:lstStyle/>
          <a:p>
            <a:fld id="{2D5990E8-A278-4270-A6A4-9DCF73191E48}" type="slidenum">
              <a:rPr lang="en-US" smtClean="0"/>
              <a:t>13</a:t>
            </a:fld>
            <a:endParaRPr lang="en-US"/>
          </a:p>
        </p:txBody>
      </p:sp>
    </p:spTree>
    <p:extLst>
      <p:ext uri="{BB962C8B-B14F-4D97-AF65-F5344CB8AC3E}">
        <p14:creationId xmlns:p14="http://schemas.microsoft.com/office/powerpoint/2010/main" val="40624985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Once the context is established with a defined scope, purpose and criteria, the risk assessment can be performed.  As we have discussed, the first step of risk assessment is identifying risks.  This includes identifying the risk sources, existing controls, exposures, risk drivers, and causes or failure modes, as well as the potential consequences they could impose.  There are a number of risk identification methods available as previously discussed.  In this section, several additional methods are reviewed using a case study that include: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Trending analysis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incident mapping,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barrier analysis (for existing controls),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change analysis,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five why analysis and multiple five why, and a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causal factor tree diagram.  </a:t>
            </a:r>
          </a:p>
          <a:p>
            <a:endParaRPr lang="en-US" dirty="0"/>
          </a:p>
        </p:txBody>
      </p:sp>
      <p:sp>
        <p:nvSpPr>
          <p:cNvPr id="4" name="Slide Number Placeholder 3"/>
          <p:cNvSpPr>
            <a:spLocks noGrp="1"/>
          </p:cNvSpPr>
          <p:nvPr>
            <p:ph type="sldNum" sz="quarter" idx="5"/>
          </p:nvPr>
        </p:nvSpPr>
        <p:spPr/>
        <p:txBody>
          <a:bodyPr/>
          <a:lstStyle/>
          <a:p>
            <a:fld id="{2D5990E8-A278-4270-A6A4-9DCF73191E48}" type="slidenum">
              <a:rPr lang="en-US" smtClean="0"/>
              <a:t>14</a:t>
            </a:fld>
            <a:endParaRPr lang="en-US"/>
          </a:p>
        </p:txBody>
      </p:sp>
    </p:spTree>
    <p:extLst>
      <p:ext uri="{BB962C8B-B14F-4D97-AF65-F5344CB8AC3E}">
        <p14:creationId xmlns:p14="http://schemas.microsoft.com/office/powerpoint/2010/main" val="1758937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Times New Roman" panose="02020603050405020304" pitchFamily="18" charset="0"/>
                <a:ea typeface="Times New Roman" panose="02020603050405020304" pitchFamily="18" charset="0"/>
              </a:rPr>
              <a:t>As risk management efforts continue to make progress in reducing injuries and illnesses, their remains a serious concern - the number of fatalities and serious incidents (FSI) events that occur each year.  In fact, the numbers for fatalities are trending upward.  Recent numbers cited by BLS indicate a total of 5,147 workers died from an occupational injury in 2017. BLS published a new interactive tool that visualizes the number of fatal work injuries by employee status. The latest available data is presented here and it shows an alarming increase of fatal work injuries from 2013 to 2017.  Using such trending analysis is commonly used to identify leading categories or causes in incidents as a first step in risk identification.  Once the categories or causes are ranked, the priority issues can be further investigated as we will discuss next.</a:t>
            </a:r>
            <a:endParaRPr lang="en-US" dirty="0"/>
          </a:p>
        </p:txBody>
      </p:sp>
      <p:sp>
        <p:nvSpPr>
          <p:cNvPr id="4" name="Slide Number Placeholder 3"/>
          <p:cNvSpPr>
            <a:spLocks noGrp="1"/>
          </p:cNvSpPr>
          <p:nvPr>
            <p:ph type="sldNum" sz="quarter" idx="5"/>
          </p:nvPr>
        </p:nvSpPr>
        <p:spPr/>
        <p:txBody>
          <a:bodyPr/>
          <a:lstStyle/>
          <a:p>
            <a:fld id="{2D5990E8-A278-4270-A6A4-9DCF73191E48}" type="slidenum">
              <a:rPr lang="en-US" smtClean="0"/>
              <a:t>15</a:t>
            </a:fld>
            <a:endParaRPr lang="en-US"/>
          </a:p>
        </p:txBody>
      </p:sp>
    </p:spTree>
    <p:extLst>
      <p:ext uri="{BB962C8B-B14F-4D97-AF65-F5344CB8AC3E}">
        <p14:creationId xmlns:p14="http://schemas.microsoft.com/office/powerpoint/2010/main" val="30513273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Let’s examine a specific incident to demonstrate how risks and their causal factors can be identified.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At the ABC Drilling Rig Site, around 4:05 pm on a Friday the work crew were about to “nipple up” (assemble the blowout preventer stack on the wellhead at the surface).  There were three employees using an all-terrain forklift in muddy conditions to hang pipe near the catwalk. Another employee (injured party - IP) was working on a choke manifold adjacent to the forklift work approximately 15” away.</a:t>
            </a:r>
          </a:p>
          <a:p>
            <a:endParaRPr lang="en-US" dirty="0"/>
          </a:p>
        </p:txBody>
      </p:sp>
      <p:sp>
        <p:nvSpPr>
          <p:cNvPr id="4" name="Slide Number Placeholder 3"/>
          <p:cNvSpPr>
            <a:spLocks noGrp="1"/>
          </p:cNvSpPr>
          <p:nvPr>
            <p:ph type="sldNum" sz="quarter" idx="5"/>
          </p:nvPr>
        </p:nvSpPr>
        <p:spPr/>
        <p:txBody>
          <a:bodyPr/>
          <a:lstStyle/>
          <a:p>
            <a:fld id="{2D5990E8-A278-4270-A6A4-9DCF73191E48}" type="slidenum">
              <a:rPr lang="en-US" smtClean="0"/>
              <a:t>16</a:t>
            </a:fld>
            <a:endParaRPr lang="en-US"/>
          </a:p>
        </p:txBody>
      </p:sp>
    </p:spTree>
    <p:extLst>
      <p:ext uri="{BB962C8B-B14F-4D97-AF65-F5344CB8AC3E}">
        <p14:creationId xmlns:p14="http://schemas.microsoft.com/office/powerpoint/2010/main" val="16241558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The operation required the forklift to maneuver between the manifold unit and the pipe rack to supply employees connecting pipe on the opposite end.  As the employees were connecting pipe, the employee working on the manifold was completing his work.  Once completed, the employee knelt and leaned over one of the diverter lines to reach inside the manifold unit to grab a wrench he left behind as shown in the reenactment pictured here.  As he reached from a kneeling position, he extended his leg into the path of the moving forklift as it was backing. </a:t>
            </a:r>
            <a:endParaRPr lang="en-US" sz="1800" dirty="0"/>
          </a:p>
          <a:p>
            <a:pPr marL="0" marR="0">
              <a:lnSpc>
                <a:spcPct val="200000"/>
              </a:lnSpc>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p>
            <a:pPr marL="0" marR="0">
              <a:lnSpc>
                <a:spcPct val="200000"/>
              </a:lnSpc>
              <a:spcBef>
                <a:spcPts val="0"/>
              </a:spcBef>
              <a:spcAft>
                <a:spcPts val="0"/>
              </a:spcAft>
            </a:pPr>
            <a:r>
              <a:rPr lang="en-US" sz="1800" dirty="0">
                <a:effectLst/>
                <a:latin typeface="Times New Roman" panose="02020603050405020304" pitchFamily="18" charset="0"/>
                <a:ea typeface="Times New Roman" panose="02020603050405020304" pitchFamily="18" charset="0"/>
              </a:rPr>
              <a:t>With the employee’s leg in the direct line of the forklift tire, the forklift operator began backing up to re-position without seeing the employee.  As the operator backed up, he did not know the employee was there in the path of the forklift and backed over his ankle in the soft mud.  The employee screamed, notifying the operator of his presence and the forklift pulled forward.</a:t>
            </a:r>
          </a:p>
        </p:txBody>
      </p:sp>
      <p:sp>
        <p:nvSpPr>
          <p:cNvPr id="4" name="Slide Number Placeholder 3"/>
          <p:cNvSpPr>
            <a:spLocks noGrp="1"/>
          </p:cNvSpPr>
          <p:nvPr>
            <p:ph type="sldNum" sz="quarter" idx="5"/>
          </p:nvPr>
        </p:nvSpPr>
        <p:spPr/>
        <p:txBody>
          <a:bodyPr/>
          <a:lstStyle/>
          <a:p>
            <a:fld id="{2D5990E8-A278-4270-A6A4-9DCF73191E48}" type="slidenum">
              <a:rPr lang="en-US" smtClean="0"/>
              <a:t>17</a:t>
            </a:fld>
            <a:endParaRPr lang="en-US"/>
          </a:p>
        </p:txBody>
      </p:sp>
    </p:spTree>
    <p:extLst>
      <p:ext uri="{BB962C8B-B14F-4D97-AF65-F5344CB8AC3E}">
        <p14:creationId xmlns:p14="http://schemas.microsoft.com/office/powerpoint/2010/main" val="7806881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With the information and facts collected during the investigation, the team lays out the sequence of events and related conditions of the incident known as an incident map. Only events and conditions that lead to the incident are used.  Four events were identified in this incident which included </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lang="en-US" sz="1800" dirty="0">
                <a:effectLst/>
                <a:latin typeface="Times New Roman" panose="02020603050405020304" pitchFamily="18" charset="0"/>
                <a:ea typeface="Times New Roman" panose="02020603050405020304" pitchFamily="18" charset="0"/>
              </a:rPr>
              <a:t>forklift operating in congested area between pipe rack and manifold unit; </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lang="en-US" sz="1800" dirty="0">
                <a:effectLst/>
                <a:latin typeface="Times New Roman" panose="02020603050405020304" pitchFamily="18" charset="0"/>
                <a:ea typeface="Times New Roman" panose="02020603050405020304" pitchFamily="18" charset="0"/>
              </a:rPr>
              <a:t>2) the injured employee was working on a manifold unit adjacent to the forklift activity; </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lang="en-US" sz="1800" dirty="0">
                <a:effectLst/>
                <a:latin typeface="Times New Roman" panose="02020603050405020304" pitchFamily="18" charset="0"/>
                <a:ea typeface="Times New Roman" panose="02020603050405020304" pitchFamily="18" charset="0"/>
              </a:rPr>
              <a:t>3) the injured employee was unaware of the forklift and extended his led in the path of the forklift; </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lang="en-US" sz="1800" dirty="0">
                <a:effectLst/>
                <a:latin typeface="Times New Roman" panose="02020603050405020304" pitchFamily="18" charset="0"/>
                <a:ea typeface="Times New Roman" panose="02020603050405020304" pitchFamily="18" charset="0"/>
              </a:rPr>
              <a:t>4) the forklift operator could not see the other employee when backing up.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Two conditions were identified which were </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lang="en-US" sz="1800" dirty="0">
                <a:effectLst/>
                <a:latin typeface="Times New Roman" panose="02020603050405020304" pitchFamily="18" charset="0"/>
                <a:ea typeface="Times New Roman" panose="02020603050405020304" pitchFamily="18" charset="0"/>
              </a:rPr>
              <a:t>reduced visibility on the site, and </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lang="en-US" sz="1800" dirty="0">
                <a:effectLst/>
                <a:latin typeface="Times New Roman" panose="02020603050405020304" pitchFamily="18" charset="0"/>
                <a:ea typeface="Times New Roman" panose="02020603050405020304" pitchFamily="18" charset="0"/>
              </a:rPr>
              <a:t>2) muddy conditions which reduced the severity of the injury.</a:t>
            </a:r>
          </a:p>
          <a:p>
            <a:endParaRPr lang="en-US" dirty="0"/>
          </a:p>
        </p:txBody>
      </p:sp>
      <p:sp>
        <p:nvSpPr>
          <p:cNvPr id="4" name="Slide Number Placeholder 3"/>
          <p:cNvSpPr>
            <a:spLocks noGrp="1"/>
          </p:cNvSpPr>
          <p:nvPr>
            <p:ph type="sldNum" sz="quarter" idx="5"/>
          </p:nvPr>
        </p:nvSpPr>
        <p:spPr/>
        <p:txBody>
          <a:bodyPr/>
          <a:lstStyle/>
          <a:p>
            <a:fld id="{2D5990E8-A278-4270-A6A4-9DCF73191E48}" type="slidenum">
              <a:rPr lang="en-US" smtClean="0"/>
              <a:t>18</a:t>
            </a:fld>
            <a:endParaRPr lang="en-US"/>
          </a:p>
        </p:txBody>
      </p:sp>
    </p:spTree>
    <p:extLst>
      <p:ext uri="{BB962C8B-B14F-4D97-AF65-F5344CB8AC3E}">
        <p14:creationId xmlns:p14="http://schemas.microsoft.com/office/powerpoint/2010/main" val="4385825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200000"/>
              </a:lnSpc>
              <a:spcBef>
                <a:spcPts val="0"/>
              </a:spcBef>
              <a:spcAft>
                <a:spcPts val="0"/>
              </a:spcAft>
              <a:buFont typeface="Arial" panose="020B0604020202020204" pitchFamily="34" charset="0"/>
              <a:buNone/>
            </a:pPr>
            <a:r>
              <a:rPr lang="en-US" sz="1200" dirty="0">
                <a:effectLst/>
                <a:latin typeface="Times New Roman" panose="02020603050405020304" pitchFamily="18" charset="0"/>
                <a:ea typeface="Times New Roman" panose="02020603050405020304" pitchFamily="18" charset="0"/>
              </a:rPr>
              <a:t>After completing the incident map, a barrier analysis of available controls is performed.  Using the color-coded legend, controls are labeled, placed in the map and connected to the affected events and/or conditions as shown here. The barrier legend shown here has five different conditions that can apply to an existing barrier or control including:</a:t>
            </a:r>
          </a:p>
          <a:p>
            <a:pPr marL="0" marR="0" indent="0">
              <a:lnSpc>
                <a:spcPct val="200000"/>
              </a:lnSpc>
              <a:spcBef>
                <a:spcPts val="0"/>
              </a:spcBef>
              <a:spcAft>
                <a:spcPts val="0"/>
              </a:spcAft>
              <a:buFont typeface="Arial" panose="020B0604020202020204" pitchFamily="34" charset="0"/>
              <a:buNone/>
            </a:pPr>
            <a:r>
              <a:rPr lang="en-US" sz="1200" dirty="0">
                <a:effectLst/>
                <a:latin typeface="Times New Roman" panose="02020603050405020304" pitchFamily="18" charset="0"/>
                <a:ea typeface="Times New Roman" panose="02020603050405020304" pitchFamily="18" charset="0"/>
              </a:rPr>
              <a:t>Green – existing control functioned as intended</a:t>
            </a:r>
          </a:p>
          <a:p>
            <a:pPr marL="0" marR="0" indent="0">
              <a:lnSpc>
                <a:spcPct val="200000"/>
              </a:lnSpc>
              <a:spcBef>
                <a:spcPts val="0"/>
              </a:spcBef>
              <a:spcAft>
                <a:spcPts val="0"/>
              </a:spcAft>
              <a:buFont typeface="Arial" panose="020B0604020202020204" pitchFamily="34" charset="0"/>
              <a:buNone/>
            </a:pPr>
            <a:r>
              <a:rPr lang="en-US" sz="1200" dirty="0">
                <a:effectLst/>
                <a:latin typeface="Times New Roman" panose="02020603050405020304" pitchFamily="18" charset="0"/>
                <a:ea typeface="Times New Roman" panose="02020603050405020304" pitchFamily="18" charset="0"/>
              </a:rPr>
              <a:t>Yellow – existing control was ignored</a:t>
            </a:r>
          </a:p>
          <a:p>
            <a:pPr marL="0" marR="0" indent="0">
              <a:lnSpc>
                <a:spcPct val="200000"/>
              </a:lnSpc>
              <a:spcBef>
                <a:spcPts val="0"/>
              </a:spcBef>
              <a:spcAft>
                <a:spcPts val="0"/>
              </a:spcAft>
              <a:buFont typeface="Arial" panose="020B0604020202020204" pitchFamily="34" charset="0"/>
              <a:buNone/>
            </a:pPr>
            <a:r>
              <a:rPr lang="en-US" sz="1200" dirty="0">
                <a:effectLst/>
                <a:latin typeface="Times New Roman" panose="02020603050405020304" pitchFamily="18" charset="0"/>
                <a:ea typeface="Times New Roman" panose="02020603050405020304" pitchFamily="18" charset="0"/>
              </a:rPr>
              <a:t>Orange – existing control was less than adequate</a:t>
            </a:r>
          </a:p>
          <a:p>
            <a:pPr marL="0" marR="0" indent="0">
              <a:lnSpc>
                <a:spcPct val="200000"/>
              </a:lnSpc>
              <a:spcBef>
                <a:spcPts val="0"/>
              </a:spcBef>
              <a:spcAft>
                <a:spcPts val="0"/>
              </a:spcAft>
              <a:buFont typeface="Arial" panose="020B0604020202020204" pitchFamily="34" charset="0"/>
              <a:buNone/>
            </a:pPr>
            <a:r>
              <a:rPr lang="en-US" sz="1200" dirty="0">
                <a:effectLst/>
                <a:latin typeface="Times New Roman" panose="02020603050405020304" pitchFamily="18" charset="0"/>
                <a:ea typeface="Times New Roman" panose="02020603050405020304" pitchFamily="18" charset="0"/>
              </a:rPr>
              <a:t>Red – existing control failed</a:t>
            </a:r>
          </a:p>
          <a:p>
            <a:pPr marL="0" marR="0" indent="0">
              <a:lnSpc>
                <a:spcPct val="200000"/>
              </a:lnSpc>
              <a:spcBef>
                <a:spcPts val="0"/>
              </a:spcBef>
              <a:spcAft>
                <a:spcPts val="0"/>
              </a:spcAft>
              <a:buFont typeface="Arial" panose="020B0604020202020204" pitchFamily="34" charset="0"/>
              <a:buNone/>
            </a:pPr>
            <a:r>
              <a:rPr lang="en-US" sz="1200" dirty="0">
                <a:effectLst/>
                <a:latin typeface="Times New Roman" panose="02020603050405020304" pitchFamily="18" charset="0"/>
                <a:ea typeface="Times New Roman" panose="02020603050405020304" pitchFamily="18" charset="0"/>
              </a:rPr>
              <a:t>Purple – a new control is needed.</a:t>
            </a:r>
          </a:p>
          <a:p>
            <a:pPr marL="0" marR="0" indent="0">
              <a:lnSpc>
                <a:spcPct val="200000"/>
              </a:lnSpc>
              <a:spcBef>
                <a:spcPts val="0"/>
              </a:spcBef>
              <a:spcAft>
                <a:spcPts val="0"/>
              </a:spcAft>
              <a:buFont typeface="Arial" panose="020B0604020202020204" pitchFamily="34" charset="0"/>
              <a:buNone/>
            </a:pPr>
            <a:endParaRPr lang="en-US" sz="1200" dirty="0">
              <a:effectLst/>
              <a:latin typeface="Times New Roman" panose="02020603050405020304" pitchFamily="18" charset="0"/>
              <a:ea typeface="Times New Roman" panose="02020603050405020304" pitchFamily="18" charset="0"/>
            </a:endParaRPr>
          </a:p>
          <a:p>
            <a:pPr marL="0" marR="0" indent="0">
              <a:lnSpc>
                <a:spcPct val="200000"/>
              </a:lnSpc>
              <a:spcBef>
                <a:spcPts val="0"/>
              </a:spcBef>
              <a:spcAft>
                <a:spcPts val="0"/>
              </a:spcAft>
              <a:buFont typeface="Arial" panose="020B0604020202020204" pitchFamily="34" charset="0"/>
              <a:buNone/>
            </a:pPr>
            <a:r>
              <a:rPr lang="en-US" sz="1200" dirty="0">
                <a:effectLst/>
                <a:latin typeface="Times New Roman" panose="02020603050405020304" pitchFamily="18" charset="0"/>
                <a:ea typeface="Times New Roman" panose="02020603050405020304" pitchFamily="18" charset="0"/>
              </a:rPr>
              <a:t>In the case study, the barrier analysis determined:</a:t>
            </a:r>
          </a:p>
          <a:p>
            <a:pPr marL="342900" marR="0" lvl="0" indent="-342900">
              <a:lnSpc>
                <a:spcPct val="200000"/>
              </a:lnSpc>
              <a:spcBef>
                <a:spcPts val="0"/>
              </a:spcBef>
              <a:spcAft>
                <a:spcPts val="0"/>
              </a:spcAft>
              <a:buFont typeface="Symbol" panose="05050102010706020507" pitchFamily="18" charset="2"/>
              <a:buChar char=""/>
            </a:pPr>
            <a:r>
              <a:rPr lang="en-US" sz="1200" dirty="0">
                <a:effectLst/>
                <a:latin typeface="Times New Roman" panose="02020603050405020304" pitchFamily="18" charset="0"/>
                <a:ea typeface="Calibri" panose="020F0502020204030204" pitchFamily="34" charset="0"/>
              </a:rPr>
              <a:t>One new control - pre-job planning - is needed  (the purple octagon)</a:t>
            </a:r>
            <a:endParaRPr lang="en-US" sz="1100" dirty="0">
              <a:effectLst/>
              <a:latin typeface="Calibri" panose="020F0502020204030204" pitchFamily="34" charset="0"/>
              <a:ea typeface="Calibri" panose="020F0502020204030204" pitchFamily="34" charset="0"/>
            </a:endParaRPr>
          </a:p>
          <a:p>
            <a:pPr marL="342900" marR="0" lvl="0" indent="-342900">
              <a:lnSpc>
                <a:spcPct val="200000"/>
              </a:lnSpc>
              <a:spcBef>
                <a:spcPts val="0"/>
              </a:spcBef>
              <a:spcAft>
                <a:spcPts val="0"/>
              </a:spcAft>
              <a:buFont typeface="Symbol" panose="05050102010706020507" pitchFamily="18" charset="2"/>
              <a:buChar char=""/>
            </a:pPr>
            <a:r>
              <a:rPr lang="en-US" sz="1200" dirty="0">
                <a:effectLst/>
                <a:latin typeface="Times New Roman" panose="02020603050405020304" pitchFamily="18" charset="0"/>
                <a:ea typeface="Calibri" panose="020F0502020204030204" pitchFamily="34" charset="0"/>
              </a:rPr>
              <a:t>Seven existing controls were ignored or not used (yellow octagons) including:</a:t>
            </a:r>
            <a:endParaRPr lang="en-US" sz="1100" dirty="0">
              <a:effectLst/>
              <a:latin typeface="Calibri" panose="020F0502020204030204" pitchFamily="34" charset="0"/>
              <a:ea typeface="Calibri" panose="020F0502020204030204" pitchFamily="34" charset="0"/>
            </a:endParaRPr>
          </a:p>
          <a:p>
            <a:pPr marL="742950" marR="0" lvl="1" indent="-285750">
              <a:lnSpc>
                <a:spcPct val="200000"/>
              </a:lnSpc>
              <a:spcBef>
                <a:spcPts val="0"/>
              </a:spcBef>
              <a:spcAft>
                <a:spcPts val="0"/>
              </a:spcAft>
              <a:buFont typeface="Courier New" panose="02070309020205020404" pitchFamily="49" charset="0"/>
              <a:buChar char="o"/>
            </a:pPr>
            <a:r>
              <a:rPr lang="en-US" sz="1200" dirty="0">
                <a:effectLst/>
                <a:latin typeface="Times New Roman" panose="02020603050405020304" pitchFamily="18" charset="0"/>
                <a:ea typeface="Calibri" panose="020F0502020204030204" pitchFamily="34" charset="0"/>
              </a:rPr>
              <a:t>Pre-shift briefing</a:t>
            </a:r>
            <a:endParaRPr lang="en-US" sz="1100" dirty="0">
              <a:effectLst/>
              <a:latin typeface="Calibri" panose="020F0502020204030204" pitchFamily="34" charset="0"/>
              <a:ea typeface="Calibri" panose="020F0502020204030204" pitchFamily="34" charset="0"/>
            </a:endParaRPr>
          </a:p>
          <a:p>
            <a:pPr marL="742950" marR="0" lvl="1" indent="-285750">
              <a:lnSpc>
                <a:spcPct val="200000"/>
              </a:lnSpc>
              <a:spcBef>
                <a:spcPts val="0"/>
              </a:spcBef>
              <a:spcAft>
                <a:spcPts val="0"/>
              </a:spcAft>
              <a:buFont typeface="Courier New" panose="02070309020205020404" pitchFamily="49" charset="0"/>
              <a:buChar char="o"/>
            </a:pPr>
            <a:r>
              <a:rPr lang="en-US" sz="1200" dirty="0">
                <a:effectLst/>
                <a:latin typeface="Times New Roman" panose="02020603050405020304" pitchFamily="18" charset="0"/>
                <a:ea typeface="Calibri" panose="020F0502020204030204" pitchFamily="34" charset="0"/>
              </a:rPr>
              <a:t>Review of the JSA</a:t>
            </a:r>
            <a:endParaRPr lang="en-US" sz="1100" dirty="0">
              <a:effectLst/>
              <a:latin typeface="Calibri" panose="020F0502020204030204" pitchFamily="34" charset="0"/>
              <a:ea typeface="Calibri" panose="020F0502020204030204" pitchFamily="34" charset="0"/>
            </a:endParaRPr>
          </a:p>
          <a:p>
            <a:pPr marL="742950" marR="0" lvl="1" indent="-285750">
              <a:lnSpc>
                <a:spcPct val="200000"/>
              </a:lnSpc>
              <a:spcBef>
                <a:spcPts val="0"/>
              </a:spcBef>
              <a:spcAft>
                <a:spcPts val="0"/>
              </a:spcAft>
              <a:buFont typeface="Courier New" panose="02070309020205020404" pitchFamily="49" charset="0"/>
              <a:buChar char="o"/>
            </a:pPr>
            <a:r>
              <a:rPr lang="en-US" sz="1200" dirty="0">
                <a:effectLst/>
                <a:latin typeface="Times New Roman" panose="02020603050405020304" pitchFamily="18" charset="0"/>
                <a:ea typeface="Calibri" panose="020F0502020204030204" pitchFamily="34" charset="0"/>
              </a:rPr>
              <a:t>Pre-job walk-around inspection</a:t>
            </a:r>
            <a:endParaRPr lang="en-US" sz="1100" dirty="0">
              <a:effectLst/>
              <a:latin typeface="Calibri" panose="020F0502020204030204" pitchFamily="34" charset="0"/>
              <a:ea typeface="Calibri" panose="020F0502020204030204" pitchFamily="34" charset="0"/>
            </a:endParaRPr>
          </a:p>
          <a:p>
            <a:pPr marL="742950" marR="0" lvl="1" indent="-285750">
              <a:lnSpc>
                <a:spcPct val="200000"/>
              </a:lnSpc>
              <a:spcBef>
                <a:spcPts val="0"/>
              </a:spcBef>
              <a:spcAft>
                <a:spcPts val="0"/>
              </a:spcAft>
              <a:buFont typeface="Courier New" panose="02070309020205020404" pitchFamily="49" charset="0"/>
              <a:buChar char="o"/>
            </a:pPr>
            <a:r>
              <a:rPr lang="en-US" sz="1200" dirty="0">
                <a:effectLst/>
                <a:latin typeface="Times New Roman" panose="02020603050405020304" pitchFamily="18" charset="0"/>
                <a:ea typeface="Calibri" panose="020F0502020204030204" pitchFamily="34" charset="0"/>
              </a:rPr>
              <a:t>Stop Work Authority</a:t>
            </a:r>
            <a:endParaRPr lang="en-US" sz="1100" dirty="0">
              <a:effectLst/>
              <a:latin typeface="Calibri" panose="020F0502020204030204" pitchFamily="34" charset="0"/>
              <a:ea typeface="Calibri" panose="020F0502020204030204" pitchFamily="34" charset="0"/>
            </a:endParaRPr>
          </a:p>
          <a:p>
            <a:pPr marL="742950" marR="0" lvl="1" indent="-285750">
              <a:lnSpc>
                <a:spcPct val="200000"/>
              </a:lnSpc>
              <a:spcBef>
                <a:spcPts val="0"/>
              </a:spcBef>
              <a:spcAft>
                <a:spcPts val="0"/>
              </a:spcAft>
              <a:buFont typeface="Courier New" panose="02070309020205020404" pitchFamily="49" charset="0"/>
              <a:buChar char="o"/>
            </a:pPr>
            <a:r>
              <a:rPr lang="en-US" sz="1200" dirty="0">
                <a:effectLst/>
                <a:latin typeface="Times New Roman" panose="02020603050405020304" pitchFamily="18" charset="0"/>
                <a:ea typeface="Calibri" panose="020F0502020204030204" pitchFamily="34" charset="0"/>
              </a:rPr>
              <a:t>Use of a Spotter</a:t>
            </a:r>
            <a:endParaRPr lang="en-US" sz="1100" dirty="0">
              <a:effectLst/>
              <a:latin typeface="Calibri" panose="020F0502020204030204" pitchFamily="34" charset="0"/>
              <a:ea typeface="Calibri" panose="020F0502020204030204" pitchFamily="34" charset="0"/>
            </a:endParaRPr>
          </a:p>
          <a:p>
            <a:pPr marL="742950" marR="0" lvl="1" indent="-285750">
              <a:lnSpc>
                <a:spcPct val="200000"/>
              </a:lnSpc>
              <a:spcBef>
                <a:spcPts val="0"/>
              </a:spcBef>
              <a:spcAft>
                <a:spcPts val="0"/>
              </a:spcAft>
              <a:buFont typeface="Courier New" panose="02070309020205020404" pitchFamily="49" charset="0"/>
              <a:buChar char="o"/>
            </a:pPr>
            <a:r>
              <a:rPr lang="en-US" sz="1200" dirty="0">
                <a:effectLst/>
                <a:latin typeface="Times New Roman" panose="02020603050405020304" pitchFamily="18" charset="0"/>
                <a:ea typeface="Calibri" panose="020F0502020204030204" pitchFamily="34" charset="0"/>
              </a:rPr>
              <a:t>Use of tool belt</a:t>
            </a:r>
            <a:endParaRPr lang="en-US" sz="1100" dirty="0">
              <a:effectLst/>
              <a:latin typeface="Calibri" panose="020F0502020204030204" pitchFamily="34" charset="0"/>
              <a:ea typeface="Calibri" panose="020F0502020204030204" pitchFamily="34" charset="0"/>
            </a:endParaRPr>
          </a:p>
          <a:p>
            <a:pPr marL="742950" marR="0" lvl="1" indent="-285750">
              <a:lnSpc>
                <a:spcPct val="200000"/>
              </a:lnSpc>
              <a:spcBef>
                <a:spcPts val="0"/>
              </a:spcBef>
              <a:spcAft>
                <a:spcPts val="0"/>
              </a:spcAft>
              <a:buFont typeface="Courier New" panose="02070309020205020404" pitchFamily="49" charset="0"/>
              <a:buChar char="o"/>
            </a:pPr>
            <a:r>
              <a:rPr lang="en-US" sz="1200" dirty="0">
                <a:effectLst/>
                <a:latin typeface="Times New Roman" panose="02020603050405020304" pitchFamily="18" charset="0"/>
                <a:ea typeface="Calibri" panose="020F0502020204030204" pitchFamily="34" charset="0"/>
              </a:rPr>
              <a:t>Use of High-visibility vests. </a:t>
            </a:r>
            <a:endParaRPr lang="en-US" sz="1100" dirty="0">
              <a:effectLst/>
              <a:latin typeface="Calibri" panose="020F0502020204030204" pitchFamily="34" charset="0"/>
              <a:ea typeface="Calibri" panose="020F0502020204030204" pitchFamily="34" charset="0"/>
            </a:endParaRPr>
          </a:p>
          <a:p>
            <a:pPr marL="342900" marR="0" lvl="0" indent="-342900">
              <a:lnSpc>
                <a:spcPct val="200000"/>
              </a:lnSpc>
              <a:spcBef>
                <a:spcPts val="0"/>
              </a:spcBef>
              <a:spcAft>
                <a:spcPts val="0"/>
              </a:spcAft>
              <a:buFont typeface="Symbol" panose="05050102010706020507" pitchFamily="18" charset="2"/>
              <a:buChar char=""/>
            </a:pPr>
            <a:r>
              <a:rPr lang="en-US" sz="1200" dirty="0">
                <a:effectLst/>
                <a:latin typeface="Times New Roman" panose="02020603050405020304" pitchFamily="18" charset="0"/>
                <a:ea typeface="Calibri" panose="020F0502020204030204" pitchFamily="34" charset="0"/>
              </a:rPr>
              <a:t>One control failed - forklift backup alarm (red octagon)</a:t>
            </a:r>
          </a:p>
          <a:p>
            <a:pPr marL="342900" marR="0" lvl="0" indent="-342900">
              <a:lnSpc>
                <a:spcPct val="200000"/>
              </a:lnSpc>
              <a:spcBef>
                <a:spcPts val="0"/>
              </a:spcBef>
              <a:spcAft>
                <a:spcPts val="0"/>
              </a:spcAft>
              <a:buFont typeface="Symbol" panose="05050102010706020507" pitchFamily="18" charset="2"/>
              <a:buChar char=""/>
            </a:pPr>
            <a:endParaRPr lang="en-US" sz="1200" dirty="0">
              <a:effectLst/>
              <a:latin typeface="Times New Roman" panose="02020603050405020304" pitchFamily="18" charset="0"/>
              <a:ea typeface="Calibri" panose="020F0502020204030204" pitchFamily="34" charset="0"/>
            </a:endParaRPr>
          </a:p>
          <a:p>
            <a:pPr marL="0" marR="0" lvl="0" indent="0">
              <a:lnSpc>
                <a:spcPct val="200000"/>
              </a:lnSpc>
              <a:spcBef>
                <a:spcPts val="0"/>
              </a:spcBef>
              <a:spcAft>
                <a:spcPts val="0"/>
              </a:spcAft>
              <a:buFont typeface="Symbol" panose="05050102010706020507" pitchFamily="18" charset="2"/>
              <a:buNone/>
            </a:pPr>
            <a:endParaRPr lang="en-US" sz="1100" dirty="0">
              <a:effectLst/>
              <a:latin typeface="Calibri" panose="020F0502020204030204" pitchFamily="34" charset="0"/>
              <a:ea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2D5990E8-A278-4270-A6A4-9DCF73191E48}" type="slidenum">
              <a:rPr lang="en-US" smtClean="0"/>
              <a:t>19</a:t>
            </a:fld>
            <a:endParaRPr lang="en-US"/>
          </a:p>
        </p:txBody>
      </p:sp>
    </p:spTree>
    <p:extLst>
      <p:ext uri="{BB962C8B-B14F-4D97-AF65-F5344CB8AC3E}">
        <p14:creationId xmlns:p14="http://schemas.microsoft.com/office/powerpoint/2010/main" val="21021648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kern="1200" dirty="0">
                <a:solidFill>
                  <a:schemeClr val="tx1"/>
                </a:solidFill>
                <a:effectLst/>
                <a:latin typeface="+mn-lt"/>
                <a:ea typeface="+mn-ea"/>
                <a:cs typeface="+mn-cs"/>
              </a:rPr>
              <a:t>This chapter presentation is broken up into four sections including the first steps in the risk management process including: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Establishing the Scope, Context and Criteria</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Identifying Risk</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Analyzing Risk</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And Evaluating Risk. </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0" indent="0">
              <a:buFont typeface="Arial" panose="020B0604020202020204" pitchFamily="34" charset="0"/>
              <a:buNone/>
            </a:pPr>
            <a:r>
              <a:rPr lang="en-US" sz="1200" kern="1200" dirty="0">
                <a:solidFill>
                  <a:schemeClr val="tx1"/>
                </a:solidFill>
                <a:effectLst/>
                <a:latin typeface="+mn-lt"/>
                <a:ea typeface="+mn-ea"/>
                <a:cs typeface="+mn-cs"/>
              </a:rPr>
              <a:t>In the second part, we’ll cover the remaining sections of the risk management process using case studies.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58346A-AACE-40B3-9A9C-CC2214CC38A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81473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Times New Roman" panose="02020603050405020304" pitchFamily="18" charset="0"/>
                <a:ea typeface="Times New Roman" panose="02020603050405020304" pitchFamily="18" charset="0"/>
              </a:rPr>
              <a:t>The significant events are described and compared to what should have occurred to determine discrepancies.  Using the form shown here, the most significant event from the case is described, along with existing controls, deviations that occurred causing the control to be ineffective, the underlying causal factors tied to the deviation, and actions necessary to address the underlying causes.  It is important to consider the underlying causal factors tied to the deviation to understand what corrective actions are needed to prevent recurrence. </a:t>
            </a:r>
          </a:p>
          <a:p>
            <a:endParaRPr lang="en-US" dirty="0"/>
          </a:p>
        </p:txBody>
      </p:sp>
      <p:sp>
        <p:nvSpPr>
          <p:cNvPr id="4" name="Slide Number Placeholder 3"/>
          <p:cNvSpPr>
            <a:spLocks noGrp="1"/>
          </p:cNvSpPr>
          <p:nvPr>
            <p:ph type="sldNum" sz="quarter" idx="5"/>
          </p:nvPr>
        </p:nvSpPr>
        <p:spPr/>
        <p:txBody>
          <a:bodyPr/>
          <a:lstStyle/>
          <a:p>
            <a:fld id="{2D5990E8-A278-4270-A6A4-9DCF73191E48}" type="slidenum">
              <a:rPr lang="en-US" smtClean="0"/>
              <a:t>20</a:t>
            </a:fld>
            <a:endParaRPr lang="en-US"/>
          </a:p>
        </p:txBody>
      </p:sp>
    </p:spTree>
    <p:extLst>
      <p:ext uri="{BB962C8B-B14F-4D97-AF65-F5344CB8AC3E}">
        <p14:creationId xmlns:p14="http://schemas.microsoft.com/office/powerpoint/2010/main" val="32058423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Times New Roman" panose="02020603050405020304" pitchFamily="18" charset="0"/>
                <a:ea typeface="Times New Roman" panose="02020603050405020304" pitchFamily="18" charset="0"/>
              </a:rPr>
              <a:t>To dig down to the underlying management system causal factors, a 5 Why Analysis can be used.  In this case, a Multiple Path 5 Why Analysis was used to analyze the multiple contributing causal factors that were discovered for the event as shown in here.   Similar to a singular 5 why, a multiple path method can uncover various factors that can contribute to an incident.  </a:t>
            </a:r>
          </a:p>
          <a:p>
            <a:endParaRPr lang="en-US" dirty="0"/>
          </a:p>
        </p:txBody>
      </p:sp>
      <p:sp>
        <p:nvSpPr>
          <p:cNvPr id="4" name="Slide Number Placeholder 3"/>
          <p:cNvSpPr>
            <a:spLocks noGrp="1"/>
          </p:cNvSpPr>
          <p:nvPr>
            <p:ph type="sldNum" sz="quarter" idx="5"/>
          </p:nvPr>
        </p:nvSpPr>
        <p:spPr/>
        <p:txBody>
          <a:bodyPr/>
          <a:lstStyle/>
          <a:p>
            <a:fld id="{2D5990E8-A278-4270-A6A4-9DCF73191E48}" type="slidenum">
              <a:rPr lang="en-US" smtClean="0"/>
              <a:t>21</a:t>
            </a:fld>
            <a:endParaRPr lang="en-US"/>
          </a:p>
        </p:txBody>
      </p:sp>
    </p:spTree>
    <p:extLst>
      <p:ext uri="{BB962C8B-B14F-4D97-AF65-F5344CB8AC3E}">
        <p14:creationId xmlns:p14="http://schemas.microsoft.com/office/powerpoint/2010/main" val="28846913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Times New Roman" panose="02020603050405020304" pitchFamily="18" charset="0"/>
                <a:ea typeface="Times New Roman" panose="02020603050405020304" pitchFamily="18" charset="0"/>
              </a:rPr>
              <a:t>To further link causes to their underlying roots, a causal factor tree can be constructed.  The incident’s causal factors are broken down and traced back to the management level elements using a causal factor ‘fault-tree’ diagram shown here.  Along with the diagram, a report narrative is provided to management.  The report describes the facts of the incident, the events and conditions, the performance of control measures, and the recommended actions that will address direct causes, intermediate causes, and most importantly, the management-level causal factors.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Times New Roman" panose="02020603050405020304" pitchFamily="18" charset="0"/>
                <a:ea typeface="Times New Roman" panose="02020603050405020304" pitchFamily="18" charset="0"/>
              </a:rPr>
              <a:t>As a result of the analysis, several key management system level causal factors were uncovered.  Those included: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Times New Roman" panose="02020603050405020304" pitchFamily="18" charset="0"/>
                <a:ea typeface="Times New Roman" panose="02020603050405020304" pitchFamily="18" charset="0"/>
              </a:rPr>
              <a:t>a ‘lack of planning’,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Times New Roman" panose="02020603050405020304" pitchFamily="18" charset="0"/>
                <a:ea typeface="Times New Roman" panose="02020603050405020304" pitchFamily="18" charset="0"/>
              </a:rPr>
              <a:t>‘lack of consistent enforcement of rules and lack of accountability’,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Times New Roman" panose="02020603050405020304" pitchFamily="18" charset="0"/>
                <a:ea typeface="Times New Roman" panose="02020603050405020304" pitchFamily="18" charset="0"/>
              </a:rPr>
              <a:t>‘lack of effective communication’, and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Times New Roman" panose="02020603050405020304" pitchFamily="18" charset="0"/>
                <a:ea typeface="Times New Roman" panose="02020603050405020304" pitchFamily="18" charset="0"/>
              </a:rPr>
              <a:t>‘inconsistent or ineffective preventive maintenance, auditing, and reporting.’</a:t>
            </a:r>
          </a:p>
          <a:p>
            <a:endParaRPr lang="en-US" dirty="0"/>
          </a:p>
          <a:p>
            <a:r>
              <a:rPr lang="en-US" dirty="0"/>
              <a:t>There are many other methods that can be used to identify risk.  Methods such as checklists, preliminary hazard lists, hazard identification studies or HAZIDs, among can be considered when selecting the proper methods for the application.</a:t>
            </a:r>
          </a:p>
        </p:txBody>
      </p:sp>
      <p:sp>
        <p:nvSpPr>
          <p:cNvPr id="4" name="Slide Number Placeholder 3"/>
          <p:cNvSpPr>
            <a:spLocks noGrp="1"/>
          </p:cNvSpPr>
          <p:nvPr>
            <p:ph type="sldNum" sz="quarter" idx="5"/>
          </p:nvPr>
        </p:nvSpPr>
        <p:spPr/>
        <p:txBody>
          <a:bodyPr/>
          <a:lstStyle/>
          <a:p>
            <a:fld id="{2D5990E8-A278-4270-A6A4-9DCF73191E48}" type="slidenum">
              <a:rPr lang="en-US" smtClean="0"/>
              <a:t>22</a:t>
            </a:fld>
            <a:endParaRPr lang="en-US"/>
          </a:p>
        </p:txBody>
      </p:sp>
    </p:spTree>
    <p:extLst>
      <p:ext uri="{BB962C8B-B14F-4D97-AF65-F5344CB8AC3E}">
        <p14:creationId xmlns:p14="http://schemas.microsoft.com/office/powerpoint/2010/main" val="4462369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Once the risk has been identified, it is analyzed.  Risk analysis, the second step in risk assessment, is used to estimate the risk level, and is the input for the risk evaluation step.  In this section, we will review the differences between hazard analysis, risk analysis and risk assessment.  We will continue our case studies using a traditional ‘what-if hazard analysis’ and modify the method to include risk estimation using a what-if risk analysis and risk matrix.</a:t>
            </a:r>
            <a:endParaRPr lang="en-US" sz="1800" dirty="0"/>
          </a:p>
          <a:p>
            <a:endParaRPr lang="en-US" dirty="0"/>
          </a:p>
        </p:txBody>
      </p:sp>
      <p:sp>
        <p:nvSpPr>
          <p:cNvPr id="4" name="Slide Number Placeholder 3"/>
          <p:cNvSpPr>
            <a:spLocks noGrp="1"/>
          </p:cNvSpPr>
          <p:nvPr>
            <p:ph type="sldNum" sz="quarter" idx="5"/>
          </p:nvPr>
        </p:nvSpPr>
        <p:spPr/>
        <p:txBody>
          <a:bodyPr/>
          <a:lstStyle/>
          <a:p>
            <a:fld id="{2D5990E8-A278-4270-A6A4-9DCF73191E48}" type="slidenum">
              <a:rPr lang="en-US" smtClean="0"/>
              <a:t>23</a:t>
            </a:fld>
            <a:endParaRPr lang="en-US"/>
          </a:p>
        </p:txBody>
      </p:sp>
    </p:spTree>
    <p:extLst>
      <p:ext uri="{BB962C8B-B14F-4D97-AF65-F5344CB8AC3E}">
        <p14:creationId xmlns:p14="http://schemas.microsoft.com/office/powerpoint/2010/main" val="2770903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Many methods are used in hazard analysis, risk analysis and risk assessment.  As previously discussed, it is important to understand the differences in these term.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Times New Roman" panose="02020603050405020304" pitchFamily="18" charset="0"/>
              <a:ea typeface="Times New Roman" panose="02020603050405020304" pitchFamily="18"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sz="1800" dirty="0">
                <a:effectLst/>
                <a:latin typeface="Times New Roman" panose="02020603050405020304" pitchFamily="18" charset="0"/>
                <a:ea typeface="Times New Roman" panose="02020603050405020304" pitchFamily="18" charset="0"/>
              </a:rPr>
              <a:t>Hazard analysis only analyzes the hazard without estimating the risk.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sz="1800" dirty="0">
                <a:effectLst/>
                <a:latin typeface="Times New Roman" panose="02020603050405020304" pitchFamily="18" charset="0"/>
                <a:ea typeface="Times New Roman" panose="02020603050405020304" pitchFamily="18" charset="0"/>
              </a:rPr>
              <a:t>Risk analysis goes beyond hazard analysis by analyzing and estimating both severity of consequence and likelihood of occurrence.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sz="1800" dirty="0">
                <a:effectLst/>
                <a:latin typeface="Times New Roman" panose="02020603050405020304" pitchFamily="18" charset="0"/>
                <a:ea typeface="Times New Roman" panose="02020603050405020304" pitchFamily="18" charset="0"/>
              </a:rPr>
              <a:t>Risk assessment includes the elements in risk identification and analysis and compares the estimated risk levels with the established risk criteria to determine if the risk is acceptable.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We will begin our case study using a hazard analysis example.</a:t>
            </a:r>
          </a:p>
          <a:p>
            <a:endParaRPr lang="en-US" dirty="0"/>
          </a:p>
        </p:txBody>
      </p:sp>
      <p:sp>
        <p:nvSpPr>
          <p:cNvPr id="4" name="Slide Number Placeholder 3"/>
          <p:cNvSpPr>
            <a:spLocks noGrp="1"/>
          </p:cNvSpPr>
          <p:nvPr>
            <p:ph type="sldNum" sz="quarter" idx="5"/>
          </p:nvPr>
        </p:nvSpPr>
        <p:spPr/>
        <p:txBody>
          <a:bodyPr/>
          <a:lstStyle/>
          <a:p>
            <a:fld id="{2D5990E8-A278-4270-A6A4-9DCF73191E48}" type="slidenum">
              <a:rPr lang="en-US" smtClean="0"/>
              <a:t>24</a:t>
            </a:fld>
            <a:endParaRPr lang="en-US"/>
          </a:p>
        </p:txBody>
      </p:sp>
    </p:spTree>
    <p:extLst>
      <p:ext uri="{BB962C8B-B14F-4D97-AF65-F5344CB8AC3E}">
        <p14:creationId xmlns:p14="http://schemas.microsoft.com/office/powerpoint/2010/main" val="40239380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Our case study is a chemical release that was caused by inadvertent mixing of incompatible chemicals at a chemical processing facility as described by the Chemical Safety Board investigation.  The primary facts of this incident involved: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The mixture of the two chemicals, sulfuric acid and sodium hypochlorite (bleach), which produced a cloud containing chlorine and other compounds.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The cloud impacted workers onsite and members of the public in the surrounding community.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The incident occurred during a routine chemical delivery of sulfuric acid from a chemical supplier cargo tank motor vehicle (CTMV) at the chemical facility tank farm.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The County Department of Emergency Management ordered thousands of community members to shelter-in-place and other community members to evacuate in some areas.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Over 140 individuals, including members of the public, employees of the chemical processor, and a chemical supplier employee, sought medical attention; one employee and five members of the public required hospitalization as a result of exposure to the cloud produced by the reaction.</a:t>
            </a:r>
          </a:p>
          <a:p>
            <a:endParaRPr lang="en-US" dirty="0"/>
          </a:p>
        </p:txBody>
      </p:sp>
      <p:sp>
        <p:nvSpPr>
          <p:cNvPr id="4" name="Slide Number Placeholder 3"/>
          <p:cNvSpPr>
            <a:spLocks noGrp="1"/>
          </p:cNvSpPr>
          <p:nvPr>
            <p:ph type="sldNum" sz="quarter" idx="5"/>
          </p:nvPr>
        </p:nvSpPr>
        <p:spPr/>
        <p:txBody>
          <a:bodyPr/>
          <a:lstStyle/>
          <a:p>
            <a:fld id="{C06B9CEF-F3B4-497F-BFEF-6143AFBD5945}" type="slidenum">
              <a:rPr lang="en-US" smtClean="0"/>
              <a:t>25</a:t>
            </a:fld>
            <a:endParaRPr lang="en-US"/>
          </a:p>
        </p:txBody>
      </p:sp>
    </p:spTree>
    <p:extLst>
      <p:ext uri="{BB962C8B-B14F-4D97-AF65-F5344CB8AC3E}">
        <p14:creationId xmlns:p14="http://schemas.microsoft.com/office/powerpoint/2010/main" val="35835353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indent="0">
              <a:lnSpc>
                <a:spcPct val="200000"/>
              </a:lnSpc>
              <a:spcBef>
                <a:spcPts val="0"/>
              </a:spcBef>
              <a:spcAft>
                <a:spcPts val="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rPr>
              <a:t>While two specific substances were involved in this incident, the accidental mixing of many acids and bases or other incompatible chemicals during unloading operations and other activities can lead to potentially dangerous reactions. Chemical unloading operations from chemical supplier cargo tank motor vehicles (CTMVs) may be perceived as simple compared to other processes in fixed facilities, but because these operations can involve extremely large quantities of chemicals, the consequences of an incident may be severe. </a:t>
            </a:r>
          </a:p>
          <a:p>
            <a:pPr marL="342900" marR="0">
              <a:lnSpc>
                <a:spcPct val="200000"/>
              </a:lnSpc>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p>
            <a:pPr marL="342900" marR="0">
              <a:lnSpc>
                <a:spcPct val="200000"/>
              </a:lnSpc>
              <a:spcBef>
                <a:spcPts val="0"/>
              </a:spcBef>
              <a:spcAft>
                <a:spcPts val="0"/>
              </a:spcAft>
            </a:pPr>
            <a:r>
              <a:rPr lang="en-US" sz="1800" dirty="0">
                <a:effectLst/>
                <a:latin typeface="Times New Roman" panose="02020603050405020304" pitchFamily="18" charset="0"/>
                <a:ea typeface="Times New Roman" panose="02020603050405020304" pitchFamily="18" charset="0"/>
              </a:rPr>
              <a:t>As described in the CSB report, the chemical delivery drivers rely on local operators to unlock and identify the fill line designated for the chemical being transferred. Operators then show drivers the appropriate fill line. Once the equipment is unlocked, operators return to the control room. Drivers then remove the dust cap and connect their chemical discharge hose from the cargo tank to the fill line. Note that both connections for the sulfuric acid and sodium hypochlorite look the same and they were very close to each other. </a:t>
            </a:r>
          </a:p>
          <a:p>
            <a:pPr marL="342900" marR="0">
              <a:lnSpc>
                <a:spcPct val="200000"/>
              </a:lnSpc>
              <a:spcBef>
                <a:spcPts val="0"/>
              </a:spcBef>
              <a:spcAft>
                <a:spcPts val="0"/>
              </a:spcAft>
            </a:pPr>
            <a:endParaRPr lang="en-US" sz="1800" dirty="0">
              <a:effectLst/>
              <a:latin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C06B9CEF-F3B4-497F-BFEF-6143AFBD5945}" type="slidenum">
              <a:rPr lang="en-US" smtClean="0"/>
              <a:t>26</a:t>
            </a:fld>
            <a:endParaRPr lang="en-US"/>
          </a:p>
        </p:txBody>
      </p:sp>
    </p:spTree>
    <p:extLst>
      <p:ext uri="{BB962C8B-B14F-4D97-AF65-F5344CB8AC3E}">
        <p14:creationId xmlns:p14="http://schemas.microsoft.com/office/powerpoint/2010/main" val="27676354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a:lnSpc>
                <a:spcPct val="200000"/>
              </a:lnSpc>
              <a:spcBef>
                <a:spcPts val="0"/>
              </a:spcBef>
              <a:spcAft>
                <a:spcPts val="0"/>
              </a:spcAft>
            </a:pPr>
            <a:r>
              <a:rPr lang="en-US" sz="1800" dirty="0">
                <a:effectLst/>
                <a:latin typeface="Times New Roman" panose="02020603050405020304" pitchFamily="18" charset="0"/>
                <a:ea typeface="Times New Roman" panose="02020603050405020304" pitchFamily="18" charset="0"/>
              </a:rPr>
              <a:t>The CSB found that the proximity of the sulfuric acid fill line to the sodium hypochlorite fill line increased the </a:t>
            </a:r>
            <a:r>
              <a:rPr lang="en-US" sz="1800" i="1" dirty="0">
                <a:effectLst/>
                <a:latin typeface="Times New Roman" panose="02020603050405020304" pitchFamily="18" charset="0"/>
                <a:ea typeface="Times New Roman" panose="02020603050405020304" pitchFamily="18" charset="0"/>
              </a:rPr>
              <a:t>likelihood</a:t>
            </a:r>
            <a:r>
              <a:rPr lang="en-US" sz="1800" dirty="0">
                <a:effectLst/>
                <a:latin typeface="Times New Roman" panose="02020603050405020304" pitchFamily="18" charset="0"/>
                <a:ea typeface="Times New Roman" panose="02020603050405020304" pitchFamily="18" charset="0"/>
              </a:rPr>
              <a:t> for an incorrect connection during chemical unloading. The five chemical fill lines in the Mod B chemical transfer area were all located near each other; significantly, the sodium hypochlorite fill line was about 18 inches from the sulfuric acid fill line. In addition to the incompatibility of sodium hypochlorite and sulfuric acid, the other chemicals delivered to the process unit - presented reactivity hazards if mixed. Let’s review the risk pathway next. </a:t>
            </a:r>
          </a:p>
        </p:txBody>
      </p:sp>
      <p:sp>
        <p:nvSpPr>
          <p:cNvPr id="4" name="Slide Number Placeholder 3"/>
          <p:cNvSpPr>
            <a:spLocks noGrp="1"/>
          </p:cNvSpPr>
          <p:nvPr>
            <p:ph type="sldNum" sz="quarter" idx="5"/>
          </p:nvPr>
        </p:nvSpPr>
        <p:spPr/>
        <p:txBody>
          <a:bodyPr/>
          <a:lstStyle/>
          <a:p>
            <a:fld id="{C06B9CEF-F3B4-497F-BFEF-6143AFBD5945}" type="slidenum">
              <a:rPr lang="en-US" smtClean="0"/>
              <a:t>27</a:t>
            </a:fld>
            <a:endParaRPr lang="en-US"/>
          </a:p>
        </p:txBody>
      </p:sp>
    </p:spTree>
    <p:extLst>
      <p:ext uri="{BB962C8B-B14F-4D97-AF65-F5344CB8AC3E}">
        <p14:creationId xmlns:p14="http://schemas.microsoft.com/office/powerpoint/2010/main" val="1744143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Risk is derived from its risk source (i.e. hazards, operations, etc.) and influenced by risk drivers.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In this case the chemicals are the risk source.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The risk driver is the poor communication between the operator and the driver.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Plant operators and the local population could be exposed in case of chemical release.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The trigger event is the mixed connection.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Risk treatments are designed to maintain control of the risk and prevent exposure to assets or objectives.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When a loss of control occurs from a trigger or cause, exposure to the risk source results in an incident (like in this case study).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The incident is the Chlorine gas release. It should be noted that Chlorine was the first Chemical Warfare Agents used during WW I.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A simplified relationship of elements within the risk pathway is represented in the Figure here.  Although the illustration is linear, risk is often multi-dimensional and must be considered as such.</a:t>
            </a:r>
          </a:p>
        </p:txBody>
      </p:sp>
      <p:sp>
        <p:nvSpPr>
          <p:cNvPr id="4" name="Slide Number Placeholder 3"/>
          <p:cNvSpPr>
            <a:spLocks noGrp="1"/>
          </p:cNvSpPr>
          <p:nvPr>
            <p:ph type="sldNum" sz="quarter" idx="5"/>
          </p:nvPr>
        </p:nvSpPr>
        <p:spPr/>
        <p:txBody>
          <a:bodyPr/>
          <a:lstStyle/>
          <a:p>
            <a:fld id="{D8864A87-12A9-412A-A050-A3C43ACB756B}" type="slidenum">
              <a:rPr lang="en-US" smtClean="0"/>
              <a:t>28</a:t>
            </a:fld>
            <a:endParaRPr lang="en-US"/>
          </a:p>
        </p:txBody>
      </p:sp>
    </p:spTree>
    <p:extLst>
      <p:ext uri="{BB962C8B-B14F-4D97-AF65-F5344CB8AC3E}">
        <p14:creationId xmlns:p14="http://schemas.microsoft.com/office/powerpoint/2010/main" val="12361160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200000"/>
              </a:lnSpc>
              <a:spcBef>
                <a:spcPts val="0"/>
              </a:spcBef>
              <a:spcAft>
                <a:spcPts val="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rPr>
              <a:t>“What-if’ is a powerful question when used in a risk assessment approach.  The concept of using the what-if question to determine potential effects is important and fundamental to assessing and controlling risk. It is essentially reasoned curiosity for the purpose of discovery to reduce uncertainty. Some of the benefits of using what-if analysis technique are that it is easy to use, employees with little risk assessment expertise can participate meaningfully, and it leads to deeper insight, especially for those conducting the analysis. </a:t>
            </a:r>
          </a:p>
          <a:p>
            <a:pPr marL="0" marR="0" indent="342900">
              <a:lnSpc>
                <a:spcPct val="200000"/>
              </a:lnSpc>
              <a:spcBef>
                <a:spcPts val="0"/>
              </a:spcBef>
              <a:spcAft>
                <a:spcPts val="0"/>
              </a:spcAft>
            </a:pPr>
            <a:endParaRPr lang="en-US" sz="1200" dirty="0">
              <a:effectLst/>
              <a:latin typeface="Times New Roman" panose="02020603050405020304" pitchFamily="18" charset="0"/>
              <a:ea typeface="Times New Roman" panose="02020603050405020304" pitchFamily="18" charset="0"/>
            </a:endParaRPr>
          </a:p>
          <a:p>
            <a:pPr marL="0" marR="0" indent="0">
              <a:lnSpc>
                <a:spcPct val="200000"/>
              </a:lnSpc>
              <a:spcBef>
                <a:spcPts val="0"/>
              </a:spcBef>
              <a:spcAft>
                <a:spcPts val="0"/>
              </a:spcAft>
              <a:buFont typeface="Arial" panose="020B0604020202020204" pitchFamily="34" charset="0"/>
              <a:buNone/>
            </a:pPr>
            <a:r>
              <a:rPr lang="en-US" sz="1200" dirty="0">
                <a:effectLst/>
                <a:latin typeface="Times New Roman" panose="02020603050405020304" pitchFamily="18" charset="0"/>
                <a:ea typeface="Times New Roman" panose="02020603050405020304" pitchFamily="18" charset="0"/>
              </a:rPr>
              <a:t>Regarding the case study, imagine if the company had conducted a traditional ‘what-if analysis’ prior to the incident and asked: </a:t>
            </a:r>
          </a:p>
          <a:p>
            <a:pPr marL="742950" marR="0" lvl="1" indent="-285750">
              <a:lnSpc>
                <a:spcPct val="200000"/>
              </a:lnSpc>
              <a:spcBef>
                <a:spcPts val="0"/>
              </a:spcBef>
              <a:spcAft>
                <a:spcPts val="0"/>
              </a:spcAft>
              <a:buFont typeface="Times New Roman" panose="02020603050405020304" pitchFamily="18" charset="0"/>
              <a:buChar char="•"/>
            </a:pPr>
            <a:r>
              <a:rPr lang="en-US" sz="1200" dirty="0">
                <a:effectLst/>
                <a:latin typeface="Times New Roman" panose="02020603050405020304" pitchFamily="18" charset="0"/>
                <a:ea typeface="Times New Roman" panose="02020603050405020304" pitchFamily="18" charset="0"/>
              </a:rPr>
              <a:t>What-if it were possible to mis-match connections?  </a:t>
            </a:r>
            <a:endParaRPr lang="en-US" sz="1100" dirty="0">
              <a:effectLst/>
              <a:latin typeface="Calibri" panose="020F0502020204030204" pitchFamily="34" charset="0"/>
              <a:ea typeface="Times New Roman" panose="02020603050405020304" pitchFamily="18" charset="0"/>
            </a:endParaRPr>
          </a:p>
          <a:p>
            <a:pPr marL="742950" marR="0" lvl="1" indent="-285750">
              <a:lnSpc>
                <a:spcPct val="200000"/>
              </a:lnSpc>
              <a:spcBef>
                <a:spcPts val="0"/>
              </a:spcBef>
              <a:spcAft>
                <a:spcPts val="0"/>
              </a:spcAft>
              <a:buFont typeface="Times New Roman" panose="02020603050405020304" pitchFamily="18" charset="0"/>
              <a:buChar char="•"/>
            </a:pPr>
            <a:r>
              <a:rPr lang="en-US" sz="1200" dirty="0">
                <a:effectLst/>
                <a:latin typeface="Times New Roman" panose="02020603050405020304" pitchFamily="18" charset="0"/>
                <a:ea typeface="Times New Roman" panose="02020603050405020304" pitchFamily="18" charset="0"/>
              </a:rPr>
              <a:t>What if an operator inadvertently connects the wrong chemical while filling tanks?  </a:t>
            </a:r>
            <a:endParaRPr lang="en-US" sz="1100" dirty="0">
              <a:effectLst/>
              <a:latin typeface="Calibri" panose="020F0502020204030204" pitchFamily="34" charset="0"/>
              <a:ea typeface="Times New Roman" panose="02020603050405020304" pitchFamily="18" charset="0"/>
            </a:endParaRPr>
          </a:p>
          <a:p>
            <a:pPr marL="742950" marR="0" lvl="1" indent="-285750">
              <a:lnSpc>
                <a:spcPct val="200000"/>
              </a:lnSpc>
              <a:spcBef>
                <a:spcPts val="0"/>
              </a:spcBef>
              <a:spcAft>
                <a:spcPts val="0"/>
              </a:spcAft>
              <a:buFont typeface="Times New Roman" panose="02020603050405020304" pitchFamily="18" charset="0"/>
              <a:buChar char="•"/>
            </a:pPr>
            <a:r>
              <a:rPr lang="en-US" sz="1200" dirty="0">
                <a:effectLst/>
                <a:latin typeface="Times New Roman" panose="02020603050405020304" pitchFamily="18" charset="0"/>
                <a:ea typeface="Times New Roman" panose="02020603050405020304" pitchFamily="18" charset="0"/>
              </a:rPr>
              <a:t>What if the operator had noticed that lines were mixed and was able to shut down the supply line on time?  </a:t>
            </a:r>
            <a:endParaRPr lang="en-US" sz="1100" dirty="0">
              <a:effectLst/>
              <a:latin typeface="Calibri" panose="020F0502020204030204" pitchFamily="34" charset="0"/>
              <a:ea typeface="Times New Roman" panose="02020603050405020304" pitchFamily="18" charset="0"/>
            </a:endParaRPr>
          </a:p>
          <a:p>
            <a:pPr marL="742950" marR="0" lvl="1" indent="-285750">
              <a:lnSpc>
                <a:spcPct val="200000"/>
              </a:lnSpc>
              <a:spcBef>
                <a:spcPts val="0"/>
              </a:spcBef>
              <a:spcAft>
                <a:spcPts val="0"/>
              </a:spcAft>
              <a:buFont typeface="Times New Roman" panose="02020603050405020304" pitchFamily="18" charset="0"/>
              <a:buChar char="•"/>
            </a:pPr>
            <a:r>
              <a:rPr lang="en-US" sz="1200" dirty="0">
                <a:effectLst/>
                <a:latin typeface="Times New Roman" panose="02020603050405020304" pitchFamily="18" charset="0"/>
                <a:ea typeface="Times New Roman" panose="02020603050405020304" pitchFamily="18" charset="0"/>
              </a:rPr>
              <a:t>What if only minor quantities of Chlorine gas were released?  </a:t>
            </a:r>
            <a:endParaRPr lang="en-US" sz="1100" dirty="0">
              <a:effectLst/>
              <a:latin typeface="Calibri" panose="020F0502020204030204" pitchFamily="34" charset="0"/>
              <a:ea typeface="Times New Roman" panose="02020603050405020304" pitchFamily="18" charset="0"/>
            </a:endParaRPr>
          </a:p>
          <a:p>
            <a:pPr marL="742950" marR="0" lvl="1" indent="-285750">
              <a:lnSpc>
                <a:spcPct val="200000"/>
              </a:lnSpc>
              <a:spcBef>
                <a:spcPts val="0"/>
              </a:spcBef>
              <a:spcAft>
                <a:spcPts val="0"/>
              </a:spcAft>
              <a:buFont typeface="Times New Roman" panose="02020603050405020304" pitchFamily="18" charset="0"/>
              <a:buChar char="•"/>
            </a:pPr>
            <a:endParaRPr lang="en-US" sz="1100" dirty="0">
              <a:effectLst/>
              <a:latin typeface="Calibri" panose="020F0502020204030204" pitchFamily="34" charset="0"/>
              <a:ea typeface="Times New Roman" panose="02020603050405020304" pitchFamily="18" charset="0"/>
            </a:endParaRPr>
          </a:p>
          <a:p>
            <a:pPr marL="0" marR="0" lvl="0" indent="0">
              <a:lnSpc>
                <a:spcPct val="200000"/>
              </a:lnSpc>
              <a:spcBef>
                <a:spcPts val="0"/>
              </a:spcBef>
              <a:spcAft>
                <a:spcPts val="0"/>
              </a:spcAft>
              <a:buFont typeface="Times New Roman" panose="02020603050405020304" pitchFamily="18" charset="0"/>
              <a:buNone/>
            </a:pPr>
            <a:r>
              <a:rPr lang="en-US" sz="1200" dirty="0">
                <a:effectLst/>
                <a:latin typeface="Calibri" panose="020F0502020204030204" pitchFamily="34" charset="0"/>
                <a:ea typeface="Times New Roman" panose="02020603050405020304" pitchFamily="18" charset="0"/>
              </a:rPr>
              <a:t>Asking the right questions early in the process is key to avoiding such incidents.</a:t>
            </a:r>
            <a:endParaRPr lang="en-US"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D5990E8-A278-4270-A6A4-9DCF73191E48}" type="slidenum">
              <a:rPr lang="en-US" smtClean="0"/>
              <a:t>29</a:t>
            </a:fld>
            <a:endParaRPr lang="en-US"/>
          </a:p>
        </p:txBody>
      </p:sp>
    </p:spTree>
    <p:extLst>
      <p:ext uri="{BB962C8B-B14F-4D97-AF65-F5344CB8AC3E}">
        <p14:creationId xmlns:p14="http://schemas.microsoft.com/office/powerpoint/2010/main" val="9062102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200000"/>
              </a:lnSpc>
              <a:spcBef>
                <a:spcPts val="0"/>
              </a:spcBef>
              <a:spcAft>
                <a:spcPts val="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rPr>
              <a:t>As we discussed earlier in the course, the risk management process begins with establishing the scope, context and criteria.  These are critical elements that must be well defined and understood to guide the risk management process.  As shown in the figure, risk management is an ongoing process and requires the assessor to revisit the context periodically to ensure it is current, valid and effective.  </a:t>
            </a:r>
          </a:p>
          <a:p>
            <a:pPr marL="0" marR="0" indent="0">
              <a:lnSpc>
                <a:spcPct val="200000"/>
              </a:lnSpc>
              <a:spcBef>
                <a:spcPts val="0"/>
              </a:spcBef>
              <a:spcAft>
                <a:spcPts val="0"/>
              </a:spcAft>
              <a:buFont typeface="Arial" panose="020B0604020202020204" pitchFamily="34" charset="0"/>
              <a:buNone/>
            </a:pPr>
            <a:endParaRPr lang="en-US" sz="1800" dirty="0">
              <a:effectLst/>
              <a:latin typeface="Times New Roman" panose="02020603050405020304" pitchFamily="18" charset="0"/>
              <a:ea typeface="Times New Roman" panose="02020603050405020304" pitchFamily="18" charset="0"/>
            </a:endParaRPr>
          </a:p>
          <a:p>
            <a:pPr marL="342900" marR="0" indent="-342900">
              <a:lnSpc>
                <a:spcPct val="200000"/>
              </a:lnSpc>
              <a:spcBef>
                <a:spcPts val="0"/>
              </a:spcBef>
              <a:spcAft>
                <a:spcPts val="0"/>
              </a:spcAft>
              <a:buFont typeface="+mj-lt"/>
              <a:buAutoNum type="arabicPeriod"/>
            </a:pP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D5990E8-A278-4270-A6A4-9DCF73191E48}" type="slidenum">
              <a:rPr lang="en-US" smtClean="0"/>
              <a:t>3</a:t>
            </a:fld>
            <a:endParaRPr lang="en-US"/>
          </a:p>
        </p:txBody>
      </p:sp>
    </p:spTree>
    <p:extLst>
      <p:ext uri="{BB962C8B-B14F-4D97-AF65-F5344CB8AC3E}">
        <p14:creationId xmlns:p14="http://schemas.microsoft.com/office/powerpoint/2010/main" val="12647849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200000"/>
              </a:lnSpc>
              <a:spcBef>
                <a:spcPts val="0"/>
              </a:spcBef>
              <a:spcAft>
                <a:spcPts val="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Let’s take a look at a traditional ‘what-if analysis’.  The method typically a worksheet that includes columns for selected “what-if” questions and their related consequences, causes, controls and recommended actions such as the one presented here.</a:t>
            </a:r>
          </a:p>
          <a:p>
            <a:pPr marL="0" marR="0" indent="342900">
              <a:lnSpc>
                <a:spcPct val="200000"/>
              </a:lnSpc>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p>
            <a:pPr marL="0" marR="0" indent="0">
              <a:lnSpc>
                <a:spcPct val="200000"/>
              </a:lnSpc>
              <a:spcBef>
                <a:spcPts val="0"/>
              </a:spcBef>
              <a:spcAft>
                <a:spcPts val="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rPr>
              <a:t>Regarding the chemical release incident, a ‘what-if analysis’ of the system prior to the event could have helped identify and prevent some of the causes to the incident, however, a traditional ‘what-if analysis’ has certain limitations and possible deficiencies. For example, an inexperienced facilitator may not ask the right questions or lead the team to brand the findings as a “near miss” and recommend better procedures and additional training. </a:t>
            </a:r>
          </a:p>
          <a:p>
            <a:pPr marL="0" marR="0" indent="0">
              <a:lnSpc>
                <a:spcPct val="200000"/>
              </a:lnSpc>
              <a:spcBef>
                <a:spcPts val="0"/>
              </a:spcBef>
              <a:spcAft>
                <a:spcPts val="0"/>
              </a:spcAft>
              <a:buFont typeface="Arial" panose="020B0604020202020204" pitchFamily="34" charset="0"/>
              <a:buNone/>
            </a:pPr>
            <a:endParaRPr lang="en-US" sz="1800" dirty="0">
              <a:effectLst/>
              <a:latin typeface="Times New Roman" panose="02020603050405020304" pitchFamily="18" charset="0"/>
              <a:ea typeface="Times New Roman" panose="02020603050405020304" pitchFamily="18" charset="0"/>
            </a:endParaRPr>
          </a:p>
          <a:p>
            <a:pPr marL="0" marR="0" indent="0">
              <a:lnSpc>
                <a:spcPct val="200000"/>
              </a:lnSpc>
              <a:spcBef>
                <a:spcPts val="0"/>
              </a:spcBef>
              <a:spcAft>
                <a:spcPts val="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rPr>
              <a:t>A more experienced facilitator would ask more revealing questions regarding ‘how’ and ‘why’ such events could occur. The facilitator may consider what-if questions where the consequences from the previous what if question would become the next what-if question exploring the potential cascading effects, much like a ‘5 Why Method’. </a:t>
            </a:r>
          </a:p>
          <a:p>
            <a:pPr marL="285750" marR="0" indent="-285750">
              <a:lnSpc>
                <a:spcPct val="200000"/>
              </a:lnSpc>
              <a:spcBef>
                <a:spcPts val="0"/>
              </a:spcBef>
              <a:spcAft>
                <a:spcPts val="0"/>
              </a:spcAft>
              <a:buFont typeface="Arial" panose="020B0604020202020204" pitchFamily="34" charset="0"/>
              <a:buChar char="•"/>
            </a:pPr>
            <a:r>
              <a:rPr lang="en-US" sz="1800" dirty="0">
                <a:effectLst/>
                <a:latin typeface="Times New Roman" panose="02020603050405020304" pitchFamily="18" charset="0"/>
                <a:ea typeface="Times New Roman" panose="02020603050405020304" pitchFamily="18" charset="0"/>
              </a:rPr>
              <a:t>A question might be: What if Chlorine gas was released? The consequences might be a Clean Air Act violation and EPA fine of up to $1.7 million. Such consequences of a $1.7 million fine and severely damaged reputation of the organization might be considered catastrophic. In the CSB case, both companies were indicted by the U.S. Attorney’s office for violations of the federal Clean Air Act (CAA) and if convicted, are looking at fines of up to $1.7 million.</a:t>
            </a:r>
            <a:endParaRPr lang="en-US" dirty="0"/>
          </a:p>
        </p:txBody>
      </p:sp>
      <p:sp>
        <p:nvSpPr>
          <p:cNvPr id="4" name="Slide Number Placeholder 3"/>
          <p:cNvSpPr>
            <a:spLocks noGrp="1"/>
          </p:cNvSpPr>
          <p:nvPr>
            <p:ph type="sldNum" sz="quarter" idx="5"/>
          </p:nvPr>
        </p:nvSpPr>
        <p:spPr/>
        <p:txBody>
          <a:bodyPr/>
          <a:lstStyle/>
          <a:p>
            <a:fld id="{2D5990E8-A278-4270-A6A4-9DCF73191E48}" type="slidenum">
              <a:rPr lang="en-US" smtClean="0"/>
              <a:t>30</a:t>
            </a:fld>
            <a:endParaRPr lang="en-US"/>
          </a:p>
        </p:txBody>
      </p:sp>
    </p:spTree>
    <p:extLst>
      <p:ext uri="{BB962C8B-B14F-4D97-AF65-F5344CB8AC3E}">
        <p14:creationId xmlns:p14="http://schemas.microsoft.com/office/powerpoint/2010/main" val="42100512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200000"/>
              </a:lnSpc>
              <a:spcBef>
                <a:spcPts val="0"/>
              </a:spcBef>
              <a:spcAft>
                <a:spcPts val="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rPr>
              <a:t>A traditional What-If Hazard Analysis usually does not include a risk level estimation. By including an estimation of likelihood and severity, the risk level can be estimated.</a:t>
            </a:r>
          </a:p>
          <a:p>
            <a:pPr marL="0" marR="0" indent="0">
              <a:lnSpc>
                <a:spcPct val="200000"/>
              </a:lnSpc>
              <a:spcBef>
                <a:spcPts val="0"/>
              </a:spcBef>
              <a:spcAft>
                <a:spcPts val="0"/>
              </a:spcAft>
              <a:buFont typeface="Arial" panose="020B0604020202020204" pitchFamily="34" charset="0"/>
              <a:buNone/>
            </a:pPr>
            <a:endParaRPr lang="en-US" sz="1800" dirty="0">
              <a:solidFill>
                <a:srgbClr val="000000"/>
              </a:solidFill>
              <a:effectLst/>
              <a:latin typeface="Times New Roman" panose="02020603050405020304" pitchFamily="18" charset="0"/>
              <a:ea typeface="Times New Roman" panose="02020603050405020304" pitchFamily="18" charset="0"/>
            </a:endParaRPr>
          </a:p>
          <a:p>
            <a:r>
              <a:rPr lang="en-US" sz="1800" dirty="0">
                <a:solidFill>
                  <a:srgbClr val="000000"/>
                </a:solidFill>
                <a:effectLst/>
                <a:latin typeface="Times New Roman" panose="02020603050405020304" pitchFamily="18" charset="0"/>
                <a:ea typeface="Times New Roman" panose="02020603050405020304" pitchFamily="18" charset="0"/>
              </a:rPr>
              <a:t>If the control measures are less than satisfactory, the team further considers risk treatment tasks and potential controls are defined. It is normal to use a qualitative or semi-quantitative risk assessment method to rank the actions created in terms of priority. (ISO 31010). To estimate risk levels based on the possible consequences, risk professionals can add severity of consequences, likelihood and risk level columns to the traditional what-if analysis. To demonstrate the additional risk assessment steps, a simple 5x4 risk assessment matrix can be used. </a:t>
            </a:r>
            <a:endParaRPr lang="en-US" dirty="0"/>
          </a:p>
        </p:txBody>
      </p:sp>
      <p:sp>
        <p:nvSpPr>
          <p:cNvPr id="4" name="Slide Number Placeholder 3"/>
          <p:cNvSpPr>
            <a:spLocks noGrp="1"/>
          </p:cNvSpPr>
          <p:nvPr>
            <p:ph type="sldNum" sz="quarter" idx="5"/>
          </p:nvPr>
        </p:nvSpPr>
        <p:spPr/>
        <p:txBody>
          <a:bodyPr/>
          <a:lstStyle/>
          <a:p>
            <a:fld id="{2D5990E8-A278-4270-A6A4-9DCF73191E48}" type="slidenum">
              <a:rPr lang="en-US" smtClean="0"/>
              <a:t>31</a:t>
            </a:fld>
            <a:endParaRPr lang="en-US"/>
          </a:p>
        </p:txBody>
      </p:sp>
    </p:spTree>
    <p:extLst>
      <p:ext uri="{BB962C8B-B14F-4D97-AF65-F5344CB8AC3E}">
        <p14:creationId xmlns:p14="http://schemas.microsoft.com/office/powerpoint/2010/main" val="353450670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0000"/>
                </a:solidFill>
                <a:effectLst/>
                <a:latin typeface="Times New Roman" panose="02020603050405020304" pitchFamily="18" charset="0"/>
                <a:ea typeface="Times New Roman" panose="02020603050405020304" pitchFamily="18" charset="0"/>
              </a:rPr>
              <a:t>To estimate risk, defined risk factor levels for likelihood and severity are need as shown in the two tables along side the risk matrix.  By combining the risk factors a risk level is estimated as shown in the matrix.  Risk levels and their required actions are defined and provided in the blue table.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D5990E8-A278-4270-A6A4-9DCF73191E48}" type="slidenum">
              <a:rPr lang="en-US" smtClean="0"/>
              <a:t>32</a:t>
            </a:fld>
            <a:endParaRPr lang="en-US"/>
          </a:p>
        </p:txBody>
      </p:sp>
    </p:spTree>
    <p:extLst>
      <p:ext uri="{BB962C8B-B14F-4D97-AF65-F5344CB8AC3E}">
        <p14:creationId xmlns:p14="http://schemas.microsoft.com/office/powerpoint/2010/main" val="17804515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dirty="0">
                <a:solidFill>
                  <a:srgbClr val="000000"/>
                </a:solidFill>
                <a:effectLst/>
                <a:latin typeface="AvenirNextCondensed-Regular"/>
                <a:ea typeface="Times New Roman" panose="02020603050405020304" pitchFamily="18" charset="0"/>
              </a:rPr>
              <a:t>Using a what-if risk analysis for our case study, we begin with ‘what if’ questions such as ‘what if the operator mixes sulfuric acid and sodium hypochlorite connections?’, the answer might be ‘Chlorine gas generation’. The causes may be found in the design of the filling ports and filling nozzles.  If it is possible to inadvertently insert and fill the wrong chemical into a tank, an unwanted event is possible.  The designers could have considered incompatible connections for these two chemicals. Imagine if the only control of preventing this event is to rely on human verbal communication for two fill lines. Would this be considered an effective control measure? The likelihood of mixing the lines with only human verbal communication could be estimated as “Probable” or a risk factor of 4</a:t>
            </a:r>
            <a:r>
              <a:rPr lang="en-US" sz="1800" dirty="0">
                <a:effectLst/>
                <a:latin typeface="Times New Roman" panose="02020603050405020304" pitchFamily="18" charset="0"/>
                <a:ea typeface="Times New Roman" panose="02020603050405020304" pitchFamily="18" charset="0"/>
              </a:rPr>
              <a:t>, with the consequence severity at “Critical” or a risk factor of 3. With a likelihood of 4 and a severity of 3, a risk level of 12 is determined on the 5x4 risk matrix which is considered an unacceptable risk level.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Not surprisingly, the risk levels for all three scenarios are in the High-risk category.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D5990E8-A278-4270-A6A4-9DCF73191E48}" type="slidenum">
              <a:rPr lang="en-US" smtClean="0"/>
              <a:t>33</a:t>
            </a:fld>
            <a:endParaRPr lang="en-US"/>
          </a:p>
        </p:txBody>
      </p:sp>
    </p:spTree>
    <p:extLst>
      <p:ext uri="{BB962C8B-B14F-4D97-AF65-F5344CB8AC3E}">
        <p14:creationId xmlns:p14="http://schemas.microsoft.com/office/powerpoint/2010/main" val="349574812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The final step in risk assessment is risk evaluation.  As discussed in module 2, risk evaluation is used to compare the estimated risk with the established risk criteria to determine whether the risk is acceptable or if it requires treatment.  We will continue our case study using several risk evaluation methods including a structured what-if risk assessment, the ALARP graph, and the established risk criteria and matrix to compare and determine required actions for each risk. </a:t>
            </a:r>
            <a:endParaRPr lang="en-US" dirty="0"/>
          </a:p>
        </p:txBody>
      </p:sp>
      <p:sp>
        <p:nvSpPr>
          <p:cNvPr id="4" name="Slide Number Placeholder 3"/>
          <p:cNvSpPr>
            <a:spLocks noGrp="1"/>
          </p:cNvSpPr>
          <p:nvPr>
            <p:ph type="sldNum" sz="quarter" idx="5"/>
          </p:nvPr>
        </p:nvSpPr>
        <p:spPr/>
        <p:txBody>
          <a:bodyPr/>
          <a:lstStyle/>
          <a:p>
            <a:fld id="{2D5990E8-A278-4270-A6A4-9DCF73191E48}" type="slidenum">
              <a:rPr lang="en-US" smtClean="0"/>
              <a:t>34</a:t>
            </a:fld>
            <a:endParaRPr lang="en-US"/>
          </a:p>
        </p:txBody>
      </p:sp>
    </p:spTree>
    <p:extLst>
      <p:ext uri="{BB962C8B-B14F-4D97-AF65-F5344CB8AC3E}">
        <p14:creationId xmlns:p14="http://schemas.microsoft.com/office/powerpoint/2010/main" val="22201445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Following the risk analysis, a judgement is made whether the estimated risk is acceptable or if it requires some form of risk treatment.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Continuing with the CSB investigation of a chemical release, a Structured What-if Risk Assessment is used to illustrate risk evaluation as part of a full risk assessment.  A Structured what-if risk assessment or SWIFRA is a modified what-if analysis that includes columns for risk analysis and risk evaluation, as well as recommended treatments and a projected future state risk level based on the recommended treatments. By providing a current state risk level and future state risk levels along with a risk reduction percentage, decision makers can visually compare the potential risk reductions.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D5990E8-A278-4270-A6A4-9DCF73191E48}" type="slidenum">
              <a:rPr lang="en-US" smtClean="0"/>
              <a:t>35</a:t>
            </a:fld>
            <a:endParaRPr lang="en-US"/>
          </a:p>
        </p:txBody>
      </p:sp>
    </p:spTree>
    <p:extLst>
      <p:ext uri="{BB962C8B-B14F-4D97-AF65-F5344CB8AC3E}">
        <p14:creationId xmlns:p14="http://schemas.microsoft.com/office/powerpoint/2010/main" val="374851486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have applied several different methods throughout our case studies for the first two steps of the risk management process: establishing the context, and performing the risk assessment.  In the next lesson, we will continue our case studies for the following four steps of </a:t>
            </a:r>
            <a:r>
              <a:rPr lang="en-US"/>
              <a:t>the process.</a:t>
            </a:r>
            <a:endParaRPr lang="en-US" dirty="0"/>
          </a:p>
        </p:txBody>
      </p:sp>
      <p:sp>
        <p:nvSpPr>
          <p:cNvPr id="4" name="Slide Number Placeholder 3"/>
          <p:cNvSpPr>
            <a:spLocks noGrp="1"/>
          </p:cNvSpPr>
          <p:nvPr>
            <p:ph type="sldNum" sz="quarter" idx="5"/>
          </p:nvPr>
        </p:nvSpPr>
        <p:spPr/>
        <p:txBody>
          <a:bodyPr/>
          <a:lstStyle/>
          <a:p>
            <a:fld id="{2D5990E8-A278-4270-A6A4-9DCF73191E48}" type="slidenum">
              <a:rPr lang="en-US" smtClean="0"/>
              <a:t>36</a:t>
            </a:fld>
            <a:endParaRPr lang="en-US"/>
          </a:p>
        </p:txBody>
      </p:sp>
    </p:spTree>
    <p:extLst>
      <p:ext uri="{BB962C8B-B14F-4D97-AF65-F5344CB8AC3E}">
        <p14:creationId xmlns:p14="http://schemas.microsoft.com/office/powerpoint/2010/main" val="341172238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rPr>
              <a:t>Looking at the first question, ‘what-if the operator mixes the chemical connections?’ the resulting consequence of a Chlorine gas release is estimated to have a risk level of 12.  We can see that on the established risk matrix, a risk level of 12 is ‘high’ and ‘not allowed’ or in other words, unacceptable.  Remember, the risk matrix and defined risk criteria are established upfront by the organization before the assessment for the purpose of measuring and evaluating risks consistently within the organization. </a:t>
            </a:r>
          </a:p>
          <a:p>
            <a:endParaRPr lang="en-US" dirty="0"/>
          </a:p>
        </p:txBody>
      </p:sp>
      <p:sp>
        <p:nvSpPr>
          <p:cNvPr id="4" name="Slide Number Placeholder 3"/>
          <p:cNvSpPr>
            <a:spLocks noGrp="1"/>
          </p:cNvSpPr>
          <p:nvPr>
            <p:ph type="sldNum" sz="quarter" idx="5"/>
          </p:nvPr>
        </p:nvSpPr>
        <p:spPr/>
        <p:txBody>
          <a:bodyPr/>
          <a:lstStyle/>
          <a:p>
            <a:fld id="{2D5990E8-A278-4270-A6A4-9DCF73191E48}" type="slidenum">
              <a:rPr lang="en-US" smtClean="0"/>
              <a:t>37</a:t>
            </a:fld>
            <a:endParaRPr lang="en-US"/>
          </a:p>
        </p:txBody>
      </p:sp>
    </p:spTree>
    <p:extLst>
      <p:ext uri="{BB962C8B-B14F-4D97-AF65-F5344CB8AC3E}">
        <p14:creationId xmlns:p14="http://schemas.microsoft.com/office/powerpoint/2010/main" val="298803236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rPr>
              <a:t>For risk levels that are unacceptable, work must immediately stop until they are reduced.  The ALARP model shows how risk level categories can be divided into layers with associated actions.  The blue table provides a more detailed guide for actions for each risk score.  Each organization will define these categories based on their own criteria, industry, culture and stakeholders.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rPr>
              <a:t>For our case study of the Chlorine gas release, the operation is not permissible and must immediately be halted until corrective action is taken to reduce the risk level. </a:t>
            </a:r>
          </a:p>
          <a:p>
            <a:endParaRPr lang="en-US" dirty="0"/>
          </a:p>
        </p:txBody>
      </p:sp>
      <p:sp>
        <p:nvSpPr>
          <p:cNvPr id="4" name="Slide Number Placeholder 3"/>
          <p:cNvSpPr>
            <a:spLocks noGrp="1"/>
          </p:cNvSpPr>
          <p:nvPr>
            <p:ph type="sldNum" sz="quarter" idx="5"/>
          </p:nvPr>
        </p:nvSpPr>
        <p:spPr/>
        <p:txBody>
          <a:bodyPr/>
          <a:lstStyle/>
          <a:p>
            <a:fld id="{2D5990E8-A278-4270-A6A4-9DCF73191E48}" type="slidenum">
              <a:rPr lang="en-US" smtClean="0"/>
              <a:t>38</a:t>
            </a:fld>
            <a:endParaRPr lang="en-US"/>
          </a:p>
        </p:txBody>
      </p:sp>
    </p:spTree>
    <p:extLst>
      <p:ext uri="{BB962C8B-B14F-4D97-AF65-F5344CB8AC3E}">
        <p14:creationId xmlns:p14="http://schemas.microsoft.com/office/powerpoint/2010/main" val="268003944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rPr>
              <a:t>Here we see the SWIFRA with the three ‘what-if’ questions from our case study.  All three concerns are estimated with risk levels between 12 and 16 which have evaluated as unacceptable according to our risk evaluation shown in the circled area. Each risk will require immediate risk treatment to reduce the risk to ALARP, which we will cover in the next lesson.</a:t>
            </a:r>
          </a:p>
          <a:p>
            <a:endParaRPr lang="en-US" dirty="0"/>
          </a:p>
        </p:txBody>
      </p:sp>
      <p:sp>
        <p:nvSpPr>
          <p:cNvPr id="4" name="Slide Number Placeholder 3"/>
          <p:cNvSpPr>
            <a:spLocks noGrp="1"/>
          </p:cNvSpPr>
          <p:nvPr>
            <p:ph type="sldNum" sz="quarter" idx="5"/>
          </p:nvPr>
        </p:nvSpPr>
        <p:spPr/>
        <p:txBody>
          <a:bodyPr/>
          <a:lstStyle/>
          <a:p>
            <a:fld id="{2D5990E8-A278-4270-A6A4-9DCF73191E48}" type="slidenum">
              <a:rPr lang="en-US" smtClean="0"/>
              <a:t>39</a:t>
            </a:fld>
            <a:endParaRPr lang="en-US"/>
          </a:p>
        </p:txBody>
      </p:sp>
    </p:spTree>
    <p:extLst>
      <p:ext uri="{BB962C8B-B14F-4D97-AF65-F5344CB8AC3E}">
        <p14:creationId xmlns:p14="http://schemas.microsoft.com/office/powerpoint/2010/main" val="37934882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200000"/>
              </a:lnSpc>
              <a:spcBef>
                <a:spcPts val="0"/>
              </a:spcBef>
              <a:spcAft>
                <a:spcPts val="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rPr>
              <a:t>As shown here, there are a number of methods available, some of which are more appropriate for certain steps in the risk management process. Most if not all can be used in various stages of the risk management process with a great deal of overlap as demonstrated in the following sections and case studies.  These are only suggested applications and should not limit the assessor from considering their use in other areas.</a:t>
            </a:r>
          </a:p>
          <a:p>
            <a:pPr marL="0" marR="0" indent="342900">
              <a:lnSpc>
                <a:spcPct val="200000"/>
              </a:lnSpc>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p>
            <a:pPr marL="0" marR="0" indent="0">
              <a:lnSpc>
                <a:spcPct val="200000"/>
              </a:lnSpc>
              <a:spcBef>
                <a:spcPts val="0"/>
              </a:spcBef>
              <a:spcAft>
                <a:spcPts val="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rPr>
              <a:t>As we discussed in the first module, Risk is fluid and therefore, its management must also be fluid and ongoing.  The examples that we will discuss are designed to provide you with ideas on how some methods can be applied throughout the risk management process, acknowledging that there are many different ways of identifying, analyzing, assessing, and treating risk. </a:t>
            </a:r>
          </a:p>
          <a:p>
            <a:endParaRPr lang="en-US" dirty="0"/>
          </a:p>
        </p:txBody>
      </p:sp>
      <p:sp>
        <p:nvSpPr>
          <p:cNvPr id="4" name="Slide Number Placeholder 3"/>
          <p:cNvSpPr>
            <a:spLocks noGrp="1"/>
          </p:cNvSpPr>
          <p:nvPr>
            <p:ph type="sldNum" sz="quarter" idx="5"/>
          </p:nvPr>
        </p:nvSpPr>
        <p:spPr/>
        <p:txBody>
          <a:bodyPr/>
          <a:lstStyle/>
          <a:p>
            <a:fld id="{2D5990E8-A278-4270-A6A4-9DCF73191E48}" type="slidenum">
              <a:rPr lang="en-US" smtClean="0"/>
              <a:t>4</a:t>
            </a:fld>
            <a:endParaRPr lang="en-US"/>
          </a:p>
        </p:txBody>
      </p:sp>
    </p:spTree>
    <p:extLst>
      <p:ext uri="{BB962C8B-B14F-4D97-AF65-F5344CB8AC3E}">
        <p14:creationId xmlns:p14="http://schemas.microsoft.com/office/powerpoint/2010/main" val="11189709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In the planning process before the risk assessment can be conducted, the context must be established.  There are many considerations necessary when setting the parameters of a risk assessment including its scope, purpose, variables, limitations, risk criteria, resources, and stakeholders, among other elements.  As discussed in Module 1, Lesson 3 Planning the Assessment, various methods can be used to establish the context and plan the assessment.  Some of these methods such as selecting risk criteria, risk assessment matrices, and defining acceptable risk and risk action levels are covered.  Here, we’ll provide several additional examples of methods including: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Pareto analysis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Radar or spider charts and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SWOT Analysis.</a:t>
            </a:r>
            <a:endParaRPr lang="en-US" dirty="0"/>
          </a:p>
        </p:txBody>
      </p:sp>
      <p:sp>
        <p:nvSpPr>
          <p:cNvPr id="4" name="Slide Number Placeholder 3"/>
          <p:cNvSpPr>
            <a:spLocks noGrp="1"/>
          </p:cNvSpPr>
          <p:nvPr>
            <p:ph type="sldNum" sz="quarter" idx="5"/>
          </p:nvPr>
        </p:nvSpPr>
        <p:spPr/>
        <p:txBody>
          <a:bodyPr/>
          <a:lstStyle/>
          <a:p>
            <a:fld id="{2D5990E8-A278-4270-A6A4-9DCF73191E48}" type="slidenum">
              <a:rPr lang="en-US" smtClean="0"/>
              <a:t>5</a:t>
            </a:fld>
            <a:endParaRPr lang="en-US"/>
          </a:p>
        </p:txBody>
      </p:sp>
    </p:spTree>
    <p:extLst>
      <p:ext uri="{BB962C8B-B14F-4D97-AF65-F5344CB8AC3E}">
        <p14:creationId xmlns:p14="http://schemas.microsoft.com/office/powerpoint/2010/main" val="1431824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200000"/>
              </a:lnSpc>
              <a:spcBef>
                <a:spcPts val="0"/>
              </a:spcBef>
              <a:spcAft>
                <a:spcPts val="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rPr>
              <a:t>Pareto analysis or Pareto charting is a method used to identify and evaluate factors that contribute to the greatest frequency of unwanted outcomes displayed in a diagram or chart. It is considered a data analysis tool which is based on Italian economist Vilfredo Pareto who in 1906 observed that 80 percent of the land in Italy was owned by 20 percent of the population thus creating the 80/20 rule. </a:t>
            </a:r>
          </a:p>
          <a:p>
            <a:pPr marL="0" marR="0" indent="342900">
              <a:lnSpc>
                <a:spcPct val="200000"/>
              </a:lnSpc>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p>
            <a:pPr marL="0" marR="0" indent="0">
              <a:lnSpc>
                <a:spcPct val="200000"/>
              </a:lnSpc>
              <a:spcBef>
                <a:spcPts val="0"/>
              </a:spcBef>
              <a:spcAft>
                <a:spcPts val="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rPr>
              <a:t>The Pareto principle states that 80 percent of the impact of the problem will show up in 20 percent of the causes and is referred to as the ‘Vital Few’ concept.  </a:t>
            </a:r>
          </a:p>
          <a:p>
            <a:pPr marL="285750" marR="0" indent="-285750">
              <a:lnSpc>
                <a:spcPct val="200000"/>
              </a:lnSpc>
              <a:spcBef>
                <a:spcPts val="0"/>
              </a:spcBef>
              <a:spcAft>
                <a:spcPts val="0"/>
              </a:spcAft>
              <a:buFont typeface="Arial" panose="020B0604020202020204" pitchFamily="34" charset="0"/>
              <a:buChar char="•"/>
            </a:pPr>
            <a:r>
              <a:rPr lang="en-US" sz="1800" dirty="0">
                <a:effectLst/>
                <a:latin typeface="Times New Roman" panose="02020603050405020304" pitchFamily="18" charset="0"/>
                <a:ea typeface="Times New Roman" panose="02020603050405020304" pitchFamily="18" charset="0"/>
              </a:rPr>
              <a:t>It is most useful as a method to analyze and select among multiple competing outcomes or options at an operational level. </a:t>
            </a:r>
          </a:p>
          <a:p>
            <a:pPr marL="285750" marR="0" indent="-285750">
              <a:lnSpc>
                <a:spcPct val="200000"/>
              </a:lnSpc>
              <a:spcBef>
                <a:spcPts val="0"/>
              </a:spcBef>
              <a:spcAft>
                <a:spcPts val="0"/>
              </a:spcAft>
              <a:buFont typeface="Arial" panose="020B0604020202020204" pitchFamily="34" charset="0"/>
              <a:buChar char="•"/>
            </a:pPr>
            <a:r>
              <a:rPr lang="en-US" sz="1800" dirty="0">
                <a:effectLst/>
                <a:latin typeface="Times New Roman" panose="02020603050405020304" pitchFamily="18" charset="0"/>
                <a:ea typeface="Times New Roman" panose="02020603050405020304" pitchFamily="18" charset="0"/>
              </a:rPr>
              <a:t>Specifically, it is used to prioritize elements or areas of focus when establishing the context and planning risk assessment. </a:t>
            </a:r>
          </a:p>
          <a:p>
            <a:pPr marL="285750" marR="0" indent="-285750">
              <a:lnSpc>
                <a:spcPct val="200000"/>
              </a:lnSpc>
              <a:spcBef>
                <a:spcPts val="0"/>
              </a:spcBef>
              <a:spcAft>
                <a:spcPts val="0"/>
              </a:spcAft>
              <a:buFont typeface="Arial" panose="020B0604020202020204" pitchFamily="34" charset="0"/>
              <a:buChar char="•"/>
            </a:pPr>
            <a:r>
              <a:rPr lang="en-US" sz="1800" dirty="0">
                <a:effectLst/>
                <a:latin typeface="Times New Roman" panose="02020603050405020304" pitchFamily="18" charset="0"/>
                <a:ea typeface="Times New Roman" panose="02020603050405020304" pitchFamily="18" charset="0"/>
              </a:rPr>
              <a:t>For example, risk professionals may use Pareto Analysis to screen, analyze and select which hazards cause most costly losses or which operational issues are most significant and in need of assessment and treatment. </a:t>
            </a:r>
          </a:p>
          <a:p>
            <a:endParaRPr lang="en-US" dirty="0"/>
          </a:p>
        </p:txBody>
      </p:sp>
      <p:sp>
        <p:nvSpPr>
          <p:cNvPr id="4" name="Slide Number Placeholder 3"/>
          <p:cNvSpPr>
            <a:spLocks noGrp="1"/>
          </p:cNvSpPr>
          <p:nvPr>
            <p:ph type="sldNum" sz="quarter" idx="5"/>
          </p:nvPr>
        </p:nvSpPr>
        <p:spPr/>
        <p:txBody>
          <a:bodyPr/>
          <a:lstStyle/>
          <a:p>
            <a:fld id="{2D5990E8-A278-4270-A6A4-9DCF73191E48}" type="slidenum">
              <a:rPr lang="en-US" smtClean="0"/>
              <a:t>6</a:t>
            </a:fld>
            <a:endParaRPr lang="en-US"/>
          </a:p>
        </p:txBody>
      </p:sp>
    </p:spTree>
    <p:extLst>
      <p:ext uri="{BB962C8B-B14F-4D97-AF65-F5344CB8AC3E}">
        <p14:creationId xmlns:p14="http://schemas.microsoft.com/office/powerpoint/2010/main" val="1358272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In the example presented here, an auto supply company analyzed the types of injuries and the associated average cost per injury type. The first two causes (back injuries from overexertion, and strains from pushing and pulling) contribute to 80% of the direct costs of the workplace injuries. In the second lesson of this module, we will see how this company was able pinpoint where they have concentrated their efforts to reduce their hazard, operational, financial and strategic risks by using the Pareto analysis method.</a:t>
            </a:r>
            <a:endParaRPr lang="en-US" sz="1800" dirty="0">
              <a:effectLst/>
              <a:latin typeface="Calibri" panose="020F0502020204030204" pitchFamily="34" charset="0"/>
              <a:ea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2D5990E8-A278-4270-A6A4-9DCF73191E48}" type="slidenum">
              <a:rPr lang="en-US" smtClean="0"/>
              <a:t>7</a:t>
            </a:fld>
            <a:endParaRPr lang="en-US"/>
          </a:p>
        </p:txBody>
      </p:sp>
    </p:spTree>
    <p:extLst>
      <p:ext uri="{BB962C8B-B14F-4D97-AF65-F5344CB8AC3E}">
        <p14:creationId xmlns:p14="http://schemas.microsoft.com/office/powerpoint/2010/main" val="28941591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Next, a radar chart or spider chart can be used to visually illustrate the differences between categories.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Times New Roman" panose="02020603050405020304" pitchFamily="18" charset="0"/>
              <a:ea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A radar chart is a graphical method of displaying multiple variates of data in a two-dimensional chart with three or more quantitative variables represented on axes (or spokes) starting from the center point and radiating outward much like a spider web.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Each spoke has a graduated data length proportional to the variable for each data point and consistently proportioned across all data points.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A line is drawn connecting the data values for each spoke which gives the plot a star-like appearance.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Radar charts are suited for showing outliers and commonality, imbalances among chart variables. </a:t>
            </a:r>
          </a:p>
        </p:txBody>
      </p:sp>
      <p:sp>
        <p:nvSpPr>
          <p:cNvPr id="4" name="Slide Number Placeholder 3"/>
          <p:cNvSpPr>
            <a:spLocks noGrp="1"/>
          </p:cNvSpPr>
          <p:nvPr>
            <p:ph type="sldNum" sz="quarter" idx="5"/>
          </p:nvPr>
        </p:nvSpPr>
        <p:spPr/>
        <p:txBody>
          <a:bodyPr/>
          <a:lstStyle/>
          <a:p>
            <a:fld id="{2D5990E8-A278-4270-A6A4-9DCF73191E48}" type="slidenum">
              <a:rPr lang="en-US" smtClean="0"/>
              <a:t>8</a:t>
            </a:fld>
            <a:endParaRPr lang="en-US"/>
          </a:p>
        </p:txBody>
      </p:sp>
    </p:spTree>
    <p:extLst>
      <p:ext uri="{BB962C8B-B14F-4D97-AF65-F5344CB8AC3E}">
        <p14:creationId xmlns:p14="http://schemas.microsoft.com/office/powerpoint/2010/main" val="22539415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200000"/>
              </a:lnSpc>
              <a:spcBef>
                <a:spcPts val="0"/>
              </a:spcBef>
              <a:spcAft>
                <a:spcPts val="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rPr>
              <a:t>In this example, the Radar Chart shows risk management related variables including: </a:t>
            </a:r>
          </a:p>
          <a:p>
            <a:pPr marL="342900" marR="0" indent="-342900">
              <a:lnSpc>
                <a:spcPct val="200000"/>
              </a:lnSpc>
              <a:spcBef>
                <a:spcPts val="0"/>
              </a:spcBef>
              <a:spcAft>
                <a:spcPts val="0"/>
              </a:spcAft>
              <a:buFont typeface="Arial" panose="020B0604020202020204" pitchFamily="34" charset="0"/>
              <a:buAutoNum type="arabicParenR"/>
            </a:pPr>
            <a:r>
              <a:rPr lang="en-US" sz="1800" dirty="0">
                <a:effectLst/>
                <a:latin typeface="Times New Roman" panose="02020603050405020304" pitchFamily="18" charset="0"/>
                <a:ea typeface="Times New Roman" panose="02020603050405020304" pitchFamily="18" charset="0"/>
              </a:rPr>
              <a:t>OSH Management System, </a:t>
            </a:r>
          </a:p>
          <a:p>
            <a:pPr marL="342900" marR="0" indent="-342900">
              <a:lnSpc>
                <a:spcPct val="200000"/>
              </a:lnSpc>
              <a:spcBef>
                <a:spcPts val="0"/>
              </a:spcBef>
              <a:spcAft>
                <a:spcPts val="0"/>
              </a:spcAft>
              <a:buFont typeface="Arial" panose="020B0604020202020204" pitchFamily="34" charset="0"/>
              <a:buAutoNum type="arabicParenR"/>
            </a:pPr>
            <a:r>
              <a:rPr lang="en-US" sz="1800" dirty="0">
                <a:effectLst/>
                <a:latin typeface="Times New Roman" panose="02020603050405020304" pitchFamily="18" charset="0"/>
                <a:ea typeface="Times New Roman" panose="02020603050405020304" pitchFamily="18" charset="0"/>
              </a:rPr>
              <a:t>2) Quality Management, </a:t>
            </a:r>
          </a:p>
          <a:p>
            <a:pPr marL="342900" marR="0" indent="-342900">
              <a:lnSpc>
                <a:spcPct val="200000"/>
              </a:lnSpc>
              <a:spcBef>
                <a:spcPts val="0"/>
              </a:spcBef>
              <a:spcAft>
                <a:spcPts val="0"/>
              </a:spcAft>
              <a:buFont typeface="Arial" panose="020B0604020202020204" pitchFamily="34" charset="0"/>
              <a:buAutoNum type="arabicParenR"/>
            </a:pPr>
            <a:r>
              <a:rPr lang="en-US" sz="1800" dirty="0">
                <a:effectLst/>
                <a:latin typeface="Times New Roman" panose="02020603050405020304" pitchFamily="18" charset="0"/>
                <a:ea typeface="Times New Roman" panose="02020603050405020304" pitchFamily="18" charset="0"/>
              </a:rPr>
              <a:t>3) Hazard Risks, </a:t>
            </a:r>
          </a:p>
          <a:p>
            <a:pPr marL="342900" marR="0" indent="-342900">
              <a:lnSpc>
                <a:spcPct val="200000"/>
              </a:lnSpc>
              <a:spcBef>
                <a:spcPts val="0"/>
              </a:spcBef>
              <a:spcAft>
                <a:spcPts val="0"/>
              </a:spcAft>
              <a:buFont typeface="Arial" panose="020B0604020202020204" pitchFamily="34" charset="0"/>
              <a:buAutoNum type="arabicParenR"/>
            </a:pPr>
            <a:r>
              <a:rPr lang="en-US" sz="1800" dirty="0">
                <a:effectLst/>
                <a:latin typeface="Times New Roman" panose="02020603050405020304" pitchFamily="18" charset="0"/>
                <a:ea typeface="Times New Roman" panose="02020603050405020304" pitchFamily="18" charset="0"/>
              </a:rPr>
              <a:t>4) Operational Risks, </a:t>
            </a:r>
          </a:p>
          <a:p>
            <a:pPr marL="342900" marR="0" indent="-342900">
              <a:lnSpc>
                <a:spcPct val="200000"/>
              </a:lnSpc>
              <a:spcBef>
                <a:spcPts val="0"/>
              </a:spcBef>
              <a:spcAft>
                <a:spcPts val="0"/>
              </a:spcAft>
              <a:buFont typeface="Arial" panose="020B0604020202020204" pitchFamily="34" charset="0"/>
              <a:buAutoNum type="arabicParenR"/>
            </a:pPr>
            <a:r>
              <a:rPr lang="en-US" sz="1800" dirty="0">
                <a:effectLst/>
                <a:latin typeface="Times New Roman" panose="02020603050405020304" pitchFamily="18" charset="0"/>
                <a:ea typeface="Times New Roman" panose="02020603050405020304" pitchFamily="18" charset="0"/>
              </a:rPr>
              <a:t>5) Financial Stability, and </a:t>
            </a:r>
          </a:p>
          <a:p>
            <a:pPr marL="342900" marR="0" indent="-342900">
              <a:lnSpc>
                <a:spcPct val="200000"/>
              </a:lnSpc>
              <a:spcBef>
                <a:spcPts val="0"/>
              </a:spcBef>
              <a:spcAft>
                <a:spcPts val="0"/>
              </a:spcAft>
              <a:buFont typeface="Arial" panose="020B0604020202020204" pitchFamily="34" charset="0"/>
              <a:buAutoNum type="arabicParenR"/>
            </a:pPr>
            <a:r>
              <a:rPr lang="en-US" sz="1800" dirty="0">
                <a:effectLst/>
                <a:latin typeface="Times New Roman" panose="02020603050405020304" pitchFamily="18" charset="0"/>
                <a:ea typeface="Times New Roman" panose="02020603050405020304" pitchFamily="18" charset="0"/>
              </a:rPr>
              <a:t>6) Strategic Risks. </a:t>
            </a:r>
          </a:p>
          <a:p>
            <a:pPr marL="342900" marR="0" indent="-342900">
              <a:lnSpc>
                <a:spcPct val="200000"/>
              </a:lnSpc>
              <a:spcBef>
                <a:spcPts val="0"/>
              </a:spcBef>
              <a:spcAft>
                <a:spcPts val="0"/>
              </a:spcAft>
              <a:buFont typeface="Arial" panose="020B0604020202020204" pitchFamily="34" charset="0"/>
              <a:buAutoNum type="arabicParenR"/>
            </a:pPr>
            <a:endParaRPr lang="en-US" sz="1800" dirty="0">
              <a:effectLst/>
              <a:latin typeface="Times New Roman" panose="02020603050405020304" pitchFamily="18" charset="0"/>
              <a:ea typeface="Times New Roman" panose="02020603050405020304" pitchFamily="18" charset="0"/>
            </a:endParaRPr>
          </a:p>
          <a:p>
            <a:pPr marL="0" marR="0" indent="0">
              <a:lnSpc>
                <a:spcPct val="200000"/>
              </a:lnSpc>
              <a:spcBef>
                <a:spcPts val="0"/>
              </a:spcBef>
              <a:spcAft>
                <a:spcPts val="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rPr>
              <a:t>Each category has data points plotted on their axis/spoke and connected to create the star-shaped polygon graph.  The OSH Management System is visually displayed as deficient in comparison with the other variables providing an indication that efforts in this area will be most appropriate.</a:t>
            </a:r>
          </a:p>
        </p:txBody>
      </p:sp>
      <p:sp>
        <p:nvSpPr>
          <p:cNvPr id="4" name="Slide Number Placeholder 3"/>
          <p:cNvSpPr>
            <a:spLocks noGrp="1"/>
          </p:cNvSpPr>
          <p:nvPr>
            <p:ph type="sldNum" sz="quarter" idx="5"/>
          </p:nvPr>
        </p:nvSpPr>
        <p:spPr/>
        <p:txBody>
          <a:bodyPr/>
          <a:lstStyle/>
          <a:p>
            <a:fld id="{2D5990E8-A278-4270-A6A4-9DCF73191E48}" type="slidenum">
              <a:rPr lang="en-US" smtClean="0"/>
              <a:t>9</a:t>
            </a:fld>
            <a:endParaRPr lang="en-US"/>
          </a:p>
        </p:txBody>
      </p:sp>
    </p:spTree>
    <p:extLst>
      <p:ext uri="{BB962C8B-B14F-4D97-AF65-F5344CB8AC3E}">
        <p14:creationId xmlns:p14="http://schemas.microsoft.com/office/powerpoint/2010/main" val="23439775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15A93-0A3A-4893-B269-19C6CDEFBD2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869D691-54E2-4215-9372-020BFA1A764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6D49831-9239-4201-921B-5C49EC9E6BC2}"/>
              </a:ext>
            </a:extLst>
          </p:cNvPr>
          <p:cNvSpPr>
            <a:spLocks noGrp="1"/>
          </p:cNvSpPr>
          <p:nvPr>
            <p:ph type="dt" sz="half" idx="10"/>
          </p:nvPr>
        </p:nvSpPr>
        <p:spPr/>
        <p:txBody>
          <a:bodyPr/>
          <a:lstStyle/>
          <a:p>
            <a:fld id="{59488550-A8B4-42E8-9C06-31DB32EB1062}" type="datetimeFigureOut">
              <a:rPr lang="en-US" smtClean="0"/>
              <a:t>1/23/2021</a:t>
            </a:fld>
            <a:endParaRPr lang="en-US"/>
          </a:p>
        </p:txBody>
      </p:sp>
      <p:sp>
        <p:nvSpPr>
          <p:cNvPr id="5" name="Footer Placeholder 4">
            <a:extLst>
              <a:ext uri="{FF2B5EF4-FFF2-40B4-BE49-F238E27FC236}">
                <a16:creationId xmlns:a16="http://schemas.microsoft.com/office/drawing/2014/main" id="{8703FA45-90A3-46A5-976C-9C21B59A5C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3ED508-4DB6-4E0D-8D1C-511A95FF7F86}"/>
              </a:ext>
            </a:extLst>
          </p:cNvPr>
          <p:cNvSpPr>
            <a:spLocks noGrp="1"/>
          </p:cNvSpPr>
          <p:nvPr>
            <p:ph type="sldNum" sz="quarter" idx="12"/>
          </p:nvPr>
        </p:nvSpPr>
        <p:spPr/>
        <p:txBody>
          <a:bodyPr/>
          <a:lstStyle/>
          <a:p>
            <a:fld id="{B5566041-922B-4E42-B9FF-8614C52DE647}" type="slidenum">
              <a:rPr lang="en-US" smtClean="0"/>
              <a:t>‹#›</a:t>
            </a:fld>
            <a:endParaRPr lang="en-US"/>
          </a:p>
        </p:txBody>
      </p:sp>
    </p:spTree>
    <p:extLst>
      <p:ext uri="{BB962C8B-B14F-4D97-AF65-F5344CB8AC3E}">
        <p14:creationId xmlns:p14="http://schemas.microsoft.com/office/powerpoint/2010/main" val="36205284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6E0912-5F52-42D1-8FA6-3020466BED4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B6D877E-88DC-45DC-BA20-43EC5E744FB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BA7B765-3942-4555-91A8-70EAEB6206E4}"/>
              </a:ext>
            </a:extLst>
          </p:cNvPr>
          <p:cNvSpPr>
            <a:spLocks noGrp="1"/>
          </p:cNvSpPr>
          <p:nvPr>
            <p:ph type="dt" sz="half" idx="10"/>
          </p:nvPr>
        </p:nvSpPr>
        <p:spPr/>
        <p:txBody>
          <a:bodyPr/>
          <a:lstStyle/>
          <a:p>
            <a:fld id="{59488550-A8B4-42E8-9C06-31DB32EB1062}" type="datetimeFigureOut">
              <a:rPr lang="en-US" smtClean="0"/>
              <a:t>1/23/2021</a:t>
            </a:fld>
            <a:endParaRPr lang="en-US"/>
          </a:p>
        </p:txBody>
      </p:sp>
      <p:sp>
        <p:nvSpPr>
          <p:cNvPr id="5" name="Footer Placeholder 4">
            <a:extLst>
              <a:ext uri="{FF2B5EF4-FFF2-40B4-BE49-F238E27FC236}">
                <a16:creationId xmlns:a16="http://schemas.microsoft.com/office/drawing/2014/main" id="{F86B0652-F487-43E4-A728-5905A9FCED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2C5ABF-31A7-4E48-AFAE-4999065F88E4}"/>
              </a:ext>
            </a:extLst>
          </p:cNvPr>
          <p:cNvSpPr>
            <a:spLocks noGrp="1"/>
          </p:cNvSpPr>
          <p:nvPr>
            <p:ph type="sldNum" sz="quarter" idx="12"/>
          </p:nvPr>
        </p:nvSpPr>
        <p:spPr/>
        <p:txBody>
          <a:bodyPr/>
          <a:lstStyle/>
          <a:p>
            <a:fld id="{B5566041-922B-4E42-B9FF-8614C52DE647}" type="slidenum">
              <a:rPr lang="en-US" smtClean="0"/>
              <a:t>‹#›</a:t>
            </a:fld>
            <a:endParaRPr lang="en-US"/>
          </a:p>
        </p:txBody>
      </p:sp>
    </p:spTree>
    <p:extLst>
      <p:ext uri="{BB962C8B-B14F-4D97-AF65-F5344CB8AC3E}">
        <p14:creationId xmlns:p14="http://schemas.microsoft.com/office/powerpoint/2010/main" val="4544063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D645C20-F1A9-462C-81B5-7DCAA8DC434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70FA312-4C93-41B0-800A-D997A1E52E3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205524D-0582-4A23-A187-516241319EA2}"/>
              </a:ext>
            </a:extLst>
          </p:cNvPr>
          <p:cNvSpPr>
            <a:spLocks noGrp="1"/>
          </p:cNvSpPr>
          <p:nvPr>
            <p:ph type="dt" sz="half" idx="10"/>
          </p:nvPr>
        </p:nvSpPr>
        <p:spPr/>
        <p:txBody>
          <a:bodyPr/>
          <a:lstStyle/>
          <a:p>
            <a:fld id="{59488550-A8B4-42E8-9C06-31DB32EB1062}" type="datetimeFigureOut">
              <a:rPr lang="en-US" smtClean="0"/>
              <a:t>1/23/2021</a:t>
            </a:fld>
            <a:endParaRPr lang="en-US"/>
          </a:p>
        </p:txBody>
      </p:sp>
      <p:sp>
        <p:nvSpPr>
          <p:cNvPr id="5" name="Footer Placeholder 4">
            <a:extLst>
              <a:ext uri="{FF2B5EF4-FFF2-40B4-BE49-F238E27FC236}">
                <a16:creationId xmlns:a16="http://schemas.microsoft.com/office/drawing/2014/main" id="{558D945C-8DB8-4895-8300-D51DABF944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B2807F0-AB97-44E2-9D63-89E1174F673B}"/>
              </a:ext>
            </a:extLst>
          </p:cNvPr>
          <p:cNvSpPr>
            <a:spLocks noGrp="1"/>
          </p:cNvSpPr>
          <p:nvPr>
            <p:ph type="sldNum" sz="quarter" idx="12"/>
          </p:nvPr>
        </p:nvSpPr>
        <p:spPr/>
        <p:txBody>
          <a:bodyPr/>
          <a:lstStyle/>
          <a:p>
            <a:fld id="{B5566041-922B-4E42-B9FF-8614C52DE647}" type="slidenum">
              <a:rPr lang="en-US" smtClean="0"/>
              <a:t>‹#›</a:t>
            </a:fld>
            <a:endParaRPr lang="en-US"/>
          </a:p>
        </p:txBody>
      </p:sp>
    </p:spTree>
    <p:extLst>
      <p:ext uri="{BB962C8B-B14F-4D97-AF65-F5344CB8AC3E}">
        <p14:creationId xmlns:p14="http://schemas.microsoft.com/office/powerpoint/2010/main" val="28925160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AF8CA4-BFD9-41B6-9B92-FE1B70406FD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F788CB1-9C1A-41C0-ACCD-434ADD6F3C7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DD1646A-FDC0-476F-8A08-88C59F3DAD55}"/>
              </a:ext>
            </a:extLst>
          </p:cNvPr>
          <p:cNvSpPr>
            <a:spLocks noGrp="1"/>
          </p:cNvSpPr>
          <p:nvPr>
            <p:ph type="dt" sz="half" idx="10"/>
          </p:nvPr>
        </p:nvSpPr>
        <p:spPr/>
        <p:txBody>
          <a:bodyPr/>
          <a:lstStyle/>
          <a:p>
            <a:fld id="{B978B56D-794C-4901-996B-3F96E48D64CF}" type="datetime1">
              <a:rPr lang="en-US" smtClean="0"/>
              <a:t>1/23/2021</a:t>
            </a:fld>
            <a:endParaRPr lang="en-US" dirty="0"/>
          </a:p>
        </p:txBody>
      </p:sp>
      <p:sp>
        <p:nvSpPr>
          <p:cNvPr id="5" name="Footer Placeholder 4">
            <a:extLst>
              <a:ext uri="{FF2B5EF4-FFF2-40B4-BE49-F238E27FC236}">
                <a16:creationId xmlns:a16="http://schemas.microsoft.com/office/drawing/2014/main" id="{839B91D8-EA94-4103-9B54-BE4DB85C688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50BCBE1-A35E-4F52-9A73-2679B8B20514}"/>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31304934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078BC-2ACF-4767-9893-64A96187DAB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E239C0-B37A-4635-890A-B6FAC5EFD02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680F10-6158-4B5A-971D-050EF3EA846A}"/>
              </a:ext>
            </a:extLst>
          </p:cNvPr>
          <p:cNvSpPr>
            <a:spLocks noGrp="1"/>
          </p:cNvSpPr>
          <p:nvPr>
            <p:ph type="dt" sz="half" idx="10"/>
          </p:nvPr>
        </p:nvSpPr>
        <p:spPr/>
        <p:txBody>
          <a:bodyPr/>
          <a:lstStyle/>
          <a:p>
            <a:fld id="{ACA5866B-BFE6-4747-89D0-57B8E9E34A00}" type="datetime1">
              <a:rPr lang="en-US" smtClean="0"/>
              <a:t>1/23/2021</a:t>
            </a:fld>
            <a:endParaRPr lang="en-US" dirty="0"/>
          </a:p>
        </p:txBody>
      </p:sp>
      <p:sp>
        <p:nvSpPr>
          <p:cNvPr id="5" name="Footer Placeholder 4">
            <a:extLst>
              <a:ext uri="{FF2B5EF4-FFF2-40B4-BE49-F238E27FC236}">
                <a16:creationId xmlns:a16="http://schemas.microsoft.com/office/drawing/2014/main" id="{F388EBA2-EAF4-4787-9500-DA2082B1F42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7BDAC29-2B9D-4661-868E-DCBFEEF771A5}"/>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31580362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4FF1AC-4D21-417F-B5B8-D1A784582D9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7FD9914-E7E0-4127-9952-8B2B792ABA5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D383697-4106-4747-9A2C-ADCB446D3673}"/>
              </a:ext>
            </a:extLst>
          </p:cNvPr>
          <p:cNvSpPr>
            <a:spLocks noGrp="1"/>
          </p:cNvSpPr>
          <p:nvPr>
            <p:ph type="dt" sz="half" idx="10"/>
          </p:nvPr>
        </p:nvSpPr>
        <p:spPr/>
        <p:txBody>
          <a:bodyPr/>
          <a:lstStyle/>
          <a:p>
            <a:fld id="{16E11664-7804-44C4-B53E-B1C384B30CB2}" type="datetime1">
              <a:rPr lang="en-US" smtClean="0"/>
              <a:t>1/23/2021</a:t>
            </a:fld>
            <a:endParaRPr lang="en-US" dirty="0"/>
          </a:p>
        </p:txBody>
      </p:sp>
      <p:sp>
        <p:nvSpPr>
          <p:cNvPr id="5" name="Footer Placeholder 4">
            <a:extLst>
              <a:ext uri="{FF2B5EF4-FFF2-40B4-BE49-F238E27FC236}">
                <a16:creationId xmlns:a16="http://schemas.microsoft.com/office/drawing/2014/main" id="{1533D437-D162-4DE6-BFBC-EF2535088E0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39CAC09-1B39-476E-B830-319C8B3C9BF1}"/>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22937530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268B7B-FED9-4A06-BF35-D494FBE1539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55A5522-AFCD-473F-ACF7-1B31F2BFED5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311E367-744D-4F2F-8A74-DC4DD6C50D9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02E3F16-F3FF-4664-91AD-9533B2A1F5BA}"/>
              </a:ext>
            </a:extLst>
          </p:cNvPr>
          <p:cNvSpPr>
            <a:spLocks noGrp="1"/>
          </p:cNvSpPr>
          <p:nvPr>
            <p:ph type="dt" sz="half" idx="10"/>
          </p:nvPr>
        </p:nvSpPr>
        <p:spPr/>
        <p:txBody>
          <a:bodyPr/>
          <a:lstStyle/>
          <a:p>
            <a:fld id="{FF82A6B2-D2C3-47AE-888F-40F37D144FD2}" type="datetime1">
              <a:rPr lang="en-US" smtClean="0"/>
              <a:t>1/23/2021</a:t>
            </a:fld>
            <a:endParaRPr lang="en-US" dirty="0"/>
          </a:p>
        </p:txBody>
      </p:sp>
      <p:sp>
        <p:nvSpPr>
          <p:cNvPr id="6" name="Footer Placeholder 5">
            <a:extLst>
              <a:ext uri="{FF2B5EF4-FFF2-40B4-BE49-F238E27FC236}">
                <a16:creationId xmlns:a16="http://schemas.microsoft.com/office/drawing/2014/main" id="{3B516291-E79C-4803-8707-8A18B3882D9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46A082DD-C91D-499F-9695-79FFDDEF0E4B}"/>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7004576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478D11-0AF7-4A33-B824-3450B04E4DF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87721A5-159F-48E7-9033-29C68410614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67E57DE-688B-482F-A147-16371C7D4A3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9FABDDA-6B26-4002-9BCE-75C0209F2FC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2EDC7D9-E8A3-423C-A3E6-337A625EE6D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3167AED-9BF2-44A5-AD2E-4C3864E4D95C}"/>
              </a:ext>
            </a:extLst>
          </p:cNvPr>
          <p:cNvSpPr>
            <a:spLocks noGrp="1"/>
          </p:cNvSpPr>
          <p:nvPr>
            <p:ph type="dt" sz="half" idx="10"/>
          </p:nvPr>
        </p:nvSpPr>
        <p:spPr/>
        <p:txBody>
          <a:bodyPr/>
          <a:lstStyle/>
          <a:p>
            <a:fld id="{FA06677A-6246-4C50-B308-636D1E8D8328}" type="datetime1">
              <a:rPr lang="en-US" smtClean="0"/>
              <a:t>1/23/2021</a:t>
            </a:fld>
            <a:endParaRPr lang="en-US" dirty="0"/>
          </a:p>
        </p:txBody>
      </p:sp>
      <p:sp>
        <p:nvSpPr>
          <p:cNvPr id="8" name="Footer Placeholder 7">
            <a:extLst>
              <a:ext uri="{FF2B5EF4-FFF2-40B4-BE49-F238E27FC236}">
                <a16:creationId xmlns:a16="http://schemas.microsoft.com/office/drawing/2014/main" id="{4FF9BC95-F162-4764-8B7A-FAE34E9AA5BB}"/>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7AB2A1A-94DE-4F88-B272-C48516A55D6F}"/>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3498223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E86145-E1B5-4CA2-B893-0D717A24D0A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5206AD5-5713-4AF3-BE4E-9CD41E7C9621}"/>
              </a:ext>
            </a:extLst>
          </p:cNvPr>
          <p:cNvSpPr>
            <a:spLocks noGrp="1"/>
          </p:cNvSpPr>
          <p:nvPr>
            <p:ph type="dt" sz="half" idx="10"/>
          </p:nvPr>
        </p:nvSpPr>
        <p:spPr/>
        <p:txBody>
          <a:bodyPr/>
          <a:lstStyle/>
          <a:p>
            <a:fld id="{9B15E34F-34A5-4A0C-8F87-4706E8FE8196}" type="datetime1">
              <a:rPr lang="en-US" smtClean="0"/>
              <a:t>1/23/2021</a:t>
            </a:fld>
            <a:endParaRPr lang="en-US" dirty="0"/>
          </a:p>
        </p:txBody>
      </p:sp>
      <p:sp>
        <p:nvSpPr>
          <p:cNvPr id="4" name="Footer Placeholder 3">
            <a:extLst>
              <a:ext uri="{FF2B5EF4-FFF2-40B4-BE49-F238E27FC236}">
                <a16:creationId xmlns:a16="http://schemas.microsoft.com/office/drawing/2014/main" id="{348D67DB-341A-4C2D-9BC6-458D0F7F7836}"/>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AD54589A-6526-40D8-B697-28C7B7164C77}"/>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3890847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352FD0F-1CDF-4DC9-8EE5-629910E94C94}"/>
              </a:ext>
            </a:extLst>
          </p:cNvPr>
          <p:cNvSpPr>
            <a:spLocks noGrp="1"/>
          </p:cNvSpPr>
          <p:nvPr>
            <p:ph type="dt" sz="half" idx="10"/>
          </p:nvPr>
        </p:nvSpPr>
        <p:spPr/>
        <p:txBody>
          <a:bodyPr/>
          <a:lstStyle/>
          <a:p>
            <a:fld id="{9FF146DE-0442-4FE2-AF5E-E3C4E71A7417}" type="datetime1">
              <a:rPr lang="en-US" smtClean="0"/>
              <a:t>1/23/2021</a:t>
            </a:fld>
            <a:endParaRPr lang="en-US" dirty="0"/>
          </a:p>
        </p:txBody>
      </p:sp>
      <p:sp>
        <p:nvSpPr>
          <p:cNvPr id="3" name="Footer Placeholder 2">
            <a:extLst>
              <a:ext uri="{FF2B5EF4-FFF2-40B4-BE49-F238E27FC236}">
                <a16:creationId xmlns:a16="http://schemas.microsoft.com/office/drawing/2014/main" id="{7EA245C4-AB3A-4BDE-A8FF-D9CE8EF8E189}"/>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48347E78-9137-4CA8-BB8A-938975092587}"/>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28355931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9DA7BD-9C7F-4857-A2C9-B132DD2CA2E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8BE29EA-8F92-4BB7-BE58-E4118829A06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FAE5E21-81BB-4453-90FA-7E1F80B985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264DFE5-7365-44F3-A0B1-6979E8DCBD05}"/>
              </a:ext>
            </a:extLst>
          </p:cNvPr>
          <p:cNvSpPr>
            <a:spLocks noGrp="1"/>
          </p:cNvSpPr>
          <p:nvPr>
            <p:ph type="dt" sz="half" idx="10"/>
          </p:nvPr>
        </p:nvSpPr>
        <p:spPr/>
        <p:txBody>
          <a:bodyPr/>
          <a:lstStyle/>
          <a:p>
            <a:fld id="{1D2E17C0-3E56-4FFE-B140-6221F2F47C30}" type="datetime1">
              <a:rPr lang="en-US" smtClean="0"/>
              <a:t>1/23/2021</a:t>
            </a:fld>
            <a:endParaRPr lang="en-US" dirty="0"/>
          </a:p>
        </p:txBody>
      </p:sp>
      <p:sp>
        <p:nvSpPr>
          <p:cNvPr id="6" name="Footer Placeholder 5">
            <a:extLst>
              <a:ext uri="{FF2B5EF4-FFF2-40B4-BE49-F238E27FC236}">
                <a16:creationId xmlns:a16="http://schemas.microsoft.com/office/drawing/2014/main" id="{ABBE0216-A069-4C85-8D61-B6391AA8158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6864B8C2-C937-4461-B179-FE806334F35C}"/>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36164682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C0C545-111B-4C93-ACF0-8393359EFA6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858491-3794-4903-9784-91DC65CDC87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C402B1C-60B7-4AA0-A63E-E361ABFB7608}"/>
              </a:ext>
            </a:extLst>
          </p:cNvPr>
          <p:cNvSpPr>
            <a:spLocks noGrp="1"/>
          </p:cNvSpPr>
          <p:nvPr>
            <p:ph type="dt" sz="half" idx="10"/>
          </p:nvPr>
        </p:nvSpPr>
        <p:spPr/>
        <p:txBody>
          <a:bodyPr/>
          <a:lstStyle/>
          <a:p>
            <a:fld id="{59488550-A8B4-42E8-9C06-31DB32EB1062}" type="datetimeFigureOut">
              <a:rPr lang="en-US" smtClean="0"/>
              <a:t>1/23/2021</a:t>
            </a:fld>
            <a:endParaRPr lang="en-US"/>
          </a:p>
        </p:txBody>
      </p:sp>
      <p:sp>
        <p:nvSpPr>
          <p:cNvPr id="5" name="Footer Placeholder 4">
            <a:extLst>
              <a:ext uri="{FF2B5EF4-FFF2-40B4-BE49-F238E27FC236}">
                <a16:creationId xmlns:a16="http://schemas.microsoft.com/office/drawing/2014/main" id="{B80B1C4C-6745-479F-98DD-145A32A070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233D8AF-4A2D-4390-AEC4-A8B090571A34}"/>
              </a:ext>
            </a:extLst>
          </p:cNvPr>
          <p:cNvSpPr>
            <a:spLocks noGrp="1"/>
          </p:cNvSpPr>
          <p:nvPr>
            <p:ph type="sldNum" sz="quarter" idx="12"/>
          </p:nvPr>
        </p:nvSpPr>
        <p:spPr/>
        <p:txBody>
          <a:bodyPr/>
          <a:lstStyle/>
          <a:p>
            <a:fld id="{B5566041-922B-4E42-B9FF-8614C52DE647}" type="slidenum">
              <a:rPr lang="en-US" smtClean="0"/>
              <a:t>‹#›</a:t>
            </a:fld>
            <a:endParaRPr lang="en-US"/>
          </a:p>
        </p:txBody>
      </p:sp>
    </p:spTree>
    <p:extLst>
      <p:ext uri="{BB962C8B-B14F-4D97-AF65-F5344CB8AC3E}">
        <p14:creationId xmlns:p14="http://schemas.microsoft.com/office/powerpoint/2010/main" val="33116703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34031-F18E-49A6-91C1-5178062D306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06E391F-0314-460D-9558-B90F156E16B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162CF679-3EF2-44B9-82DE-71AF19E05C4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54B1A03-D74B-4005-8D87-677257C87E36}"/>
              </a:ext>
            </a:extLst>
          </p:cNvPr>
          <p:cNvSpPr>
            <a:spLocks noGrp="1"/>
          </p:cNvSpPr>
          <p:nvPr>
            <p:ph type="dt" sz="half" idx="10"/>
          </p:nvPr>
        </p:nvSpPr>
        <p:spPr/>
        <p:txBody>
          <a:bodyPr/>
          <a:lstStyle/>
          <a:p>
            <a:fld id="{8F9CE32B-D824-4866-9630-923CC55E0FEA}" type="datetime1">
              <a:rPr lang="en-US" smtClean="0"/>
              <a:t>1/23/2021</a:t>
            </a:fld>
            <a:endParaRPr lang="en-US" dirty="0"/>
          </a:p>
        </p:txBody>
      </p:sp>
      <p:sp>
        <p:nvSpPr>
          <p:cNvPr id="6" name="Footer Placeholder 5">
            <a:extLst>
              <a:ext uri="{FF2B5EF4-FFF2-40B4-BE49-F238E27FC236}">
                <a16:creationId xmlns:a16="http://schemas.microsoft.com/office/drawing/2014/main" id="{9C3E35BB-2D6B-49EC-BF33-7DF4318D4D6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AA8E0D2-387D-422E-9808-922BDF8FC296}"/>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15725177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CAABEE-04B1-4ED3-B740-E7E3F74D40F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D5A12C7-77F7-408A-AC67-B536901CE2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F68C1AC-D0BF-40CF-B83F-046B3F2EED80}"/>
              </a:ext>
            </a:extLst>
          </p:cNvPr>
          <p:cNvSpPr>
            <a:spLocks noGrp="1"/>
          </p:cNvSpPr>
          <p:nvPr>
            <p:ph type="dt" sz="half" idx="10"/>
          </p:nvPr>
        </p:nvSpPr>
        <p:spPr/>
        <p:txBody>
          <a:bodyPr/>
          <a:lstStyle/>
          <a:p>
            <a:fld id="{586D7C53-FC80-4866-AC9B-339AA9B0DF87}" type="datetime1">
              <a:rPr lang="en-US" smtClean="0"/>
              <a:t>1/23/2021</a:t>
            </a:fld>
            <a:endParaRPr lang="en-US" dirty="0"/>
          </a:p>
        </p:txBody>
      </p:sp>
      <p:sp>
        <p:nvSpPr>
          <p:cNvPr id="5" name="Footer Placeholder 4">
            <a:extLst>
              <a:ext uri="{FF2B5EF4-FFF2-40B4-BE49-F238E27FC236}">
                <a16:creationId xmlns:a16="http://schemas.microsoft.com/office/drawing/2014/main" id="{CAA2360C-35A4-4B6A-B6F7-A1149EEFFA6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21D2A16-C5CE-4177-985A-97DC06145552}"/>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35602259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A4C0F9C-32DE-42F5-A3DE-304B7D5ADB4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2FA1CCB-F273-4CB1-AB0B-F843FFCBF24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D226367-0C36-4AF0-88C3-AF7B788060AE}"/>
              </a:ext>
            </a:extLst>
          </p:cNvPr>
          <p:cNvSpPr>
            <a:spLocks noGrp="1"/>
          </p:cNvSpPr>
          <p:nvPr>
            <p:ph type="dt" sz="half" idx="10"/>
          </p:nvPr>
        </p:nvSpPr>
        <p:spPr/>
        <p:txBody>
          <a:bodyPr/>
          <a:lstStyle/>
          <a:p>
            <a:fld id="{1AC7C6B0-BE3D-4D53-A16C-7A5618C50DCF}" type="datetime1">
              <a:rPr lang="en-US" smtClean="0"/>
              <a:t>1/23/2021</a:t>
            </a:fld>
            <a:endParaRPr lang="en-US" dirty="0"/>
          </a:p>
        </p:txBody>
      </p:sp>
      <p:sp>
        <p:nvSpPr>
          <p:cNvPr id="5" name="Footer Placeholder 4">
            <a:extLst>
              <a:ext uri="{FF2B5EF4-FFF2-40B4-BE49-F238E27FC236}">
                <a16:creationId xmlns:a16="http://schemas.microsoft.com/office/drawing/2014/main" id="{A858FF53-B95F-45D7-A75E-919C24A3EC0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64907AC-202F-40BF-993B-F2886C0139AC}"/>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7556550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897250-3A12-412D-A964-BC5A9AC081A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B435105-A453-48F4-9C65-59F37F1CB6B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D9F8A3A-F421-4437-B56A-F076D96B1775}"/>
              </a:ext>
            </a:extLst>
          </p:cNvPr>
          <p:cNvSpPr>
            <a:spLocks noGrp="1"/>
          </p:cNvSpPr>
          <p:nvPr>
            <p:ph type="dt" sz="half" idx="10"/>
          </p:nvPr>
        </p:nvSpPr>
        <p:spPr/>
        <p:txBody>
          <a:bodyPr/>
          <a:lstStyle/>
          <a:p>
            <a:fld id="{59488550-A8B4-42E8-9C06-31DB32EB1062}" type="datetimeFigureOut">
              <a:rPr lang="en-US" smtClean="0"/>
              <a:t>1/23/2021</a:t>
            </a:fld>
            <a:endParaRPr lang="en-US"/>
          </a:p>
        </p:txBody>
      </p:sp>
      <p:sp>
        <p:nvSpPr>
          <p:cNvPr id="5" name="Footer Placeholder 4">
            <a:extLst>
              <a:ext uri="{FF2B5EF4-FFF2-40B4-BE49-F238E27FC236}">
                <a16:creationId xmlns:a16="http://schemas.microsoft.com/office/drawing/2014/main" id="{168C64C6-01CD-4096-A2A9-20FDA9274C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102A5AC-8D0A-4CBC-867C-ABB8F7FD64A5}"/>
              </a:ext>
            </a:extLst>
          </p:cNvPr>
          <p:cNvSpPr>
            <a:spLocks noGrp="1"/>
          </p:cNvSpPr>
          <p:nvPr>
            <p:ph type="sldNum" sz="quarter" idx="12"/>
          </p:nvPr>
        </p:nvSpPr>
        <p:spPr/>
        <p:txBody>
          <a:bodyPr/>
          <a:lstStyle/>
          <a:p>
            <a:fld id="{B5566041-922B-4E42-B9FF-8614C52DE647}" type="slidenum">
              <a:rPr lang="en-US" smtClean="0"/>
              <a:t>‹#›</a:t>
            </a:fld>
            <a:endParaRPr lang="en-US"/>
          </a:p>
        </p:txBody>
      </p:sp>
    </p:spTree>
    <p:extLst>
      <p:ext uri="{BB962C8B-B14F-4D97-AF65-F5344CB8AC3E}">
        <p14:creationId xmlns:p14="http://schemas.microsoft.com/office/powerpoint/2010/main" val="21157887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573B62-075D-4E5B-A1D5-EA705A14AC2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37FAB91-CE3B-44C2-8AE8-313D9069136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6F3DFFF-6B4D-4697-906E-F2BB651BA46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27BDC2D-7A57-4E91-82BB-ED6813AC797D}"/>
              </a:ext>
            </a:extLst>
          </p:cNvPr>
          <p:cNvSpPr>
            <a:spLocks noGrp="1"/>
          </p:cNvSpPr>
          <p:nvPr>
            <p:ph type="dt" sz="half" idx="10"/>
          </p:nvPr>
        </p:nvSpPr>
        <p:spPr/>
        <p:txBody>
          <a:bodyPr/>
          <a:lstStyle/>
          <a:p>
            <a:fld id="{59488550-A8B4-42E8-9C06-31DB32EB1062}" type="datetimeFigureOut">
              <a:rPr lang="en-US" smtClean="0"/>
              <a:t>1/23/2021</a:t>
            </a:fld>
            <a:endParaRPr lang="en-US"/>
          </a:p>
        </p:txBody>
      </p:sp>
      <p:sp>
        <p:nvSpPr>
          <p:cNvPr id="6" name="Footer Placeholder 5">
            <a:extLst>
              <a:ext uri="{FF2B5EF4-FFF2-40B4-BE49-F238E27FC236}">
                <a16:creationId xmlns:a16="http://schemas.microsoft.com/office/drawing/2014/main" id="{60FB9047-EB8A-45BB-8AA3-B759B32010D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A66E9DF-052F-4822-A0F3-A23B7B1BE10B}"/>
              </a:ext>
            </a:extLst>
          </p:cNvPr>
          <p:cNvSpPr>
            <a:spLocks noGrp="1"/>
          </p:cNvSpPr>
          <p:nvPr>
            <p:ph type="sldNum" sz="quarter" idx="12"/>
          </p:nvPr>
        </p:nvSpPr>
        <p:spPr/>
        <p:txBody>
          <a:bodyPr/>
          <a:lstStyle/>
          <a:p>
            <a:fld id="{B5566041-922B-4E42-B9FF-8614C52DE647}" type="slidenum">
              <a:rPr lang="en-US" smtClean="0"/>
              <a:t>‹#›</a:t>
            </a:fld>
            <a:endParaRPr lang="en-US"/>
          </a:p>
        </p:txBody>
      </p:sp>
    </p:spTree>
    <p:extLst>
      <p:ext uri="{BB962C8B-B14F-4D97-AF65-F5344CB8AC3E}">
        <p14:creationId xmlns:p14="http://schemas.microsoft.com/office/powerpoint/2010/main" val="996951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D1F65D-5AB3-4EC3-9084-C53E8CEF7E2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20987A1-776E-4746-AE1A-3D415DC5B93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45EA5D9-50D0-44D7-89CA-BB24A0C2324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0568A5B-8828-43C9-8AB2-5A4635A9C30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B027902-55FF-44B7-AB14-6CB2387170F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E5DEAE4-BA6C-41A2-98D7-959473566E36}"/>
              </a:ext>
            </a:extLst>
          </p:cNvPr>
          <p:cNvSpPr>
            <a:spLocks noGrp="1"/>
          </p:cNvSpPr>
          <p:nvPr>
            <p:ph type="dt" sz="half" idx="10"/>
          </p:nvPr>
        </p:nvSpPr>
        <p:spPr/>
        <p:txBody>
          <a:bodyPr/>
          <a:lstStyle/>
          <a:p>
            <a:fld id="{59488550-A8B4-42E8-9C06-31DB32EB1062}" type="datetimeFigureOut">
              <a:rPr lang="en-US" smtClean="0"/>
              <a:t>1/23/2021</a:t>
            </a:fld>
            <a:endParaRPr lang="en-US"/>
          </a:p>
        </p:txBody>
      </p:sp>
      <p:sp>
        <p:nvSpPr>
          <p:cNvPr id="8" name="Footer Placeholder 7">
            <a:extLst>
              <a:ext uri="{FF2B5EF4-FFF2-40B4-BE49-F238E27FC236}">
                <a16:creationId xmlns:a16="http://schemas.microsoft.com/office/drawing/2014/main" id="{38453C8F-0C5F-4B21-8D54-15E3E287BC6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D7C2065-4A84-4952-AECA-2AD4B42F4527}"/>
              </a:ext>
            </a:extLst>
          </p:cNvPr>
          <p:cNvSpPr>
            <a:spLocks noGrp="1"/>
          </p:cNvSpPr>
          <p:nvPr>
            <p:ph type="sldNum" sz="quarter" idx="12"/>
          </p:nvPr>
        </p:nvSpPr>
        <p:spPr/>
        <p:txBody>
          <a:bodyPr/>
          <a:lstStyle/>
          <a:p>
            <a:fld id="{B5566041-922B-4E42-B9FF-8614C52DE647}" type="slidenum">
              <a:rPr lang="en-US" smtClean="0"/>
              <a:t>‹#›</a:t>
            </a:fld>
            <a:endParaRPr lang="en-US"/>
          </a:p>
        </p:txBody>
      </p:sp>
    </p:spTree>
    <p:extLst>
      <p:ext uri="{BB962C8B-B14F-4D97-AF65-F5344CB8AC3E}">
        <p14:creationId xmlns:p14="http://schemas.microsoft.com/office/powerpoint/2010/main" val="16749650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6118B2-8468-4646-8FF3-0E41BF5BE8C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70466D7-C20C-44D8-B1C7-DBF345487DDE}"/>
              </a:ext>
            </a:extLst>
          </p:cNvPr>
          <p:cNvSpPr>
            <a:spLocks noGrp="1"/>
          </p:cNvSpPr>
          <p:nvPr>
            <p:ph type="dt" sz="half" idx="10"/>
          </p:nvPr>
        </p:nvSpPr>
        <p:spPr/>
        <p:txBody>
          <a:bodyPr/>
          <a:lstStyle/>
          <a:p>
            <a:fld id="{59488550-A8B4-42E8-9C06-31DB32EB1062}" type="datetimeFigureOut">
              <a:rPr lang="en-US" smtClean="0"/>
              <a:t>1/23/2021</a:t>
            </a:fld>
            <a:endParaRPr lang="en-US"/>
          </a:p>
        </p:txBody>
      </p:sp>
      <p:sp>
        <p:nvSpPr>
          <p:cNvPr id="4" name="Footer Placeholder 3">
            <a:extLst>
              <a:ext uri="{FF2B5EF4-FFF2-40B4-BE49-F238E27FC236}">
                <a16:creationId xmlns:a16="http://schemas.microsoft.com/office/drawing/2014/main" id="{F687992B-793B-4F77-8142-68BF1915EEE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1465F9F-11E7-4228-8D5D-503E5EAF1451}"/>
              </a:ext>
            </a:extLst>
          </p:cNvPr>
          <p:cNvSpPr>
            <a:spLocks noGrp="1"/>
          </p:cNvSpPr>
          <p:nvPr>
            <p:ph type="sldNum" sz="quarter" idx="12"/>
          </p:nvPr>
        </p:nvSpPr>
        <p:spPr/>
        <p:txBody>
          <a:bodyPr/>
          <a:lstStyle/>
          <a:p>
            <a:fld id="{B5566041-922B-4E42-B9FF-8614C52DE647}" type="slidenum">
              <a:rPr lang="en-US" smtClean="0"/>
              <a:t>‹#›</a:t>
            </a:fld>
            <a:endParaRPr lang="en-US"/>
          </a:p>
        </p:txBody>
      </p:sp>
    </p:spTree>
    <p:extLst>
      <p:ext uri="{BB962C8B-B14F-4D97-AF65-F5344CB8AC3E}">
        <p14:creationId xmlns:p14="http://schemas.microsoft.com/office/powerpoint/2010/main" val="33584362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6217ABC-7EC4-48B1-8881-261DBF9B6A36}"/>
              </a:ext>
            </a:extLst>
          </p:cNvPr>
          <p:cNvSpPr>
            <a:spLocks noGrp="1"/>
          </p:cNvSpPr>
          <p:nvPr>
            <p:ph type="dt" sz="half" idx="10"/>
          </p:nvPr>
        </p:nvSpPr>
        <p:spPr/>
        <p:txBody>
          <a:bodyPr/>
          <a:lstStyle/>
          <a:p>
            <a:fld id="{59488550-A8B4-42E8-9C06-31DB32EB1062}" type="datetimeFigureOut">
              <a:rPr lang="en-US" smtClean="0"/>
              <a:t>1/23/2021</a:t>
            </a:fld>
            <a:endParaRPr lang="en-US"/>
          </a:p>
        </p:txBody>
      </p:sp>
      <p:sp>
        <p:nvSpPr>
          <p:cNvPr id="3" name="Footer Placeholder 2">
            <a:extLst>
              <a:ext uri="{FF2B5EF4-FFF2-40B4-BE49-F238E27FC236}">
                <a16:creationId xmlns:a16="http://schemas.microsoft.com/office/drawing/2014/main" id="{341ADB72-03DA-4CF1-A52D-62E97707FD8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BE8B142-950C-4962-B59E-26BD8E77D9AC}"/>
              </a:ext>
            </a:extLst>
          </p:cNvPr>
          <p:cNvSpPr>
            <a:spLocks noGrp="1"/>
          </p:cNvSpPr>
          <p:nvPr>
            <p:ph type="sldNum" sz="quarter" idx="12"/>
          </p:nvPr>
        </p:nvSpPr>
        <p:spPr/>
        <p:txBody>
          <a:bodyPr/>
          <a:lstStyle/>
          <a:p>
            <a:fld id="{B5566041-922B-4E42-B9FF-8614C52DE647}" type="slidenum">
              <a:rPr lang="en-US" smtClean="0"/>
              <a:t>‹#›</a:t>
            </a:fld>
            <a:endParaRPr lang="en-US"/>
          </a:p>
        </p:txBody>
      </p:sp>
    </p:spTree>
    <p:extLst>
      <p:ext uri="{BB962C8B-B14F-4D97-AF65-F5344CB8AC3E}">
        <p14:creationId xmlns:p14="http://schemas.microsoft.com/office/powerpoint/2010/main" val="29094923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105DE6-D786-42F9-BE1D-09D7E6ECB66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60560A5-250B-4C30-942C-07BFCE28835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565C355-0C18-439F-A9A6-2CEEDB2CD1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CC0FB1D-B750-4606-8CB0-7EE9A4419B4C}"/>
              </a:ext>
            </a:extLst>
          </p:cNvPr>
          <p:cNvSpPr>
            <a:spLocks noGrp="1"/>
          </p:cNvSpPr>
          <p:nvPr>
            <p:ph type="dt" sz="half" idx="10"/>
          </p:nvPr>
        </p:nvSpPr>
        <p:spPr/>
        <p:txBody>
          <a:bodyPr/>
          <a:lstStyle/>
          <a:p>
            <a:fld id="{59488550-A8B4-42E8-9C06-31DB32EB1062}" type="datetimeFigureOut">
              <a:rPr lang="en-US" smtClean="0"/>
              <a:t>1/23/2021</a:t>
            </a:fld>
            <a:endParaRPr lang="en-US"/>
          </a:p>
        </p:txBody>
      </p:sp>
      <p:sp>
        <p:nvSpPr>
          <p:cNvPr id="6" name="Footer Placeholder 5">
            <a:extLst>
              <a:ext uri="{FF2B5EF4-FFF2-40B4-BE49-F238E27FC236}">
                <a16:creationId xmlns:a16="http://schemas.microsoft.com/office/drawing/2014/main" id="{8786DD56-72CB-4AD2-B5C5-16E5351594B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5C96140-97A7-4A49-86B6-8FC2490EE1BE}"/>
              </a:ext>
            </a:extLst>
          </p:cNvPr>
          <p:cNvSpPr>
            <a:spLocks noGrp="1"/>
          </p:cNvSpPr>
          <p:nvPr>
            <p:ph type="sldNum" sz="quarter" idx="12"/>
          </p:nvPr>
        </p:nvSpPr>
        <p:spPr/>
        <p:txBody>
          <a:bodyPr/>
          <a:lstStyle/>
          <a:p>
            <a:fld id="{B5566041-922B-4E42-B9FF-8614C52DE647}" type="slidenum">
              <a:rPr lang="en-US" smtClean="0"/>
              <a:t>‹#›</a:t>
            </a:fld>
            <a:endParaRPr lang="en-US"/>
          </a:p>
        </p:txBody>
      </p:sp>
    </p:spTree>
    <p:extLst>
      <p:ext uri="{BB962C8B-B14F-4D97-AF65-F5344CB8AC3E}">
        <p14:creationId xmlns:p14="http://schemas.microsoft.com/office/powerpoint/2010/main" val="35591860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88B7C-B244-49E0-86C9-D3DEA1E1A86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7C079B6-CBC4-48F6-98F6-244605E484E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CEC1ADD-F7FE-404F-836C-BF4F97F2F36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BEBA9B1-6A99-47FD-9843-4A50105BE184}"/>
              </a:ext>
            </a:extLst>
          </p:cNvPr>
          <p:cNvSpPr>
            <a:spLocks noGrp="1"/>
          </p:cNvSpPr>
          <p:nvPr>
            <p:ph type="dt" sz="half" idx="10"/>
          </p:nvPr>
        </p:nvSpPr>
        <p:spPr/>
        <p:txBody>
          <a:bodyPr/>
          <a:lstStyle/>
          <a:p>
            <a:fld id="{59488550-A8B4-42E8-9C06-31DB32EB1062}" type="datetimeFigureOut">
              <a:rPr lang="en-US" smtClean="0"/>
              <a:t>1/23/2021</a:t>
            </a:fld>
            <a:endParaRPr lang="en-US"/>
          </a:p>
        </p:txBody>
      </p:sp>
      <p:sp>
        <p:nvSpPr>
          <p:cNvPr id="6" name="Footer Placeholder 5">
            <a:extLst>
              <a:ext uri="{FF2B5EF4-FFF2-40B4-BE49-F238E27FC236}">
                <a16:creationId xmlns:a16="http://schemas.microsoft.com/office/drawing/2014/main" id="{662A1562-CDCF-4D5B-84C1-66CF94FDA82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09DC2F6-FD97-4EA1-A452-81FCF631C96C}"/>
              </a:ext>
            </a:extLst>
          </p:cNvPr>
          <p:cNvSpPr>
            <a:spLocks noGrp="1"/>
          </p:cNvSpPr>
          <p:nvPr>
            <p:ph type="sldNum" sz="quarter" idx="12"/>
          </p:nvPr>
        </p:nvSpPr>
        <p:spPr/>
        <p:txBody>
          <a:bodyPr/>
          <a:lstStyle/>
          <a:p>
            <a:fld id="{B5566041-922B-4E42-B9FF-8614C52DE647}" type="slidenum">
              <a:rPr lang="en-US" smtClean="0"/>
              <a:t>‹#›</a:t>
            </a:fld>
            <a:endParaRPr lang="en-US"/>
          </a:p>
        </p:txBody>
      </p:sp>
    </p:spTree>
    <p:extLst>
      <p:ext uri="{BB962C8B-B14F-4D97-AF65-F5344CB8AC3E}">
        <p14:creationId xmlns:p14="http://schemas.microsoft.com/office/powerpoint/2010/main" val="24308872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6594053-9BEA-4764-94D7-848B8283D54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18FA9F0-E7B9-4C6E-805F-8D62BFC1FE4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FD5C503-48F3-4DD8-A0FE-FC6F8FF8525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488550-A8B4-42E8-9C06-31DB32EB1062}" type="datetimeFigureOut">
              <a:rPr lang="en-US" smtClean="0"/>
              <a:t>1/23/2021</a:t>
            </a:fld>
            <a:endParaRPr lang="en-US"/>
          </a:p>
        </p:txBody>
      </p:sp>
      <p:sp>
        <p:nvSpPr>
          <p:cNvPr id="5" name="Footer Placeholder 4">
            <a:extLst>
              <a:ext uri="{FF2B5EF4-FFF2-40B4-BE49-F238E27FC236}">
                <a16:creationId xmlns:a16="http://schemas.microsoft.com/office/drawing/2014/main" id="{4A07DAB7-5930-4C61-8DB8-10176698D45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A365522-AD3D-4C81-8867-D79A98D34C1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566041-922B-4E42-B9FF-8614C52DE647}" type="slidenum">
              <a:rPr lang="en-US" smtClean="0"/>
              <a:t>‹#›</a:t>
            </a:fld>
            <a:endParaRPr lang="en-US"/>
          </a:p>
        </p:txBody>
      </p:sp>
    </p:spTree>
    <p:extLst>
      <p:ext uri="{BB962C8B-B14F-4D97-AF65-F5344CB8AC3E}">
        <p14:creationId xmlns:p14="http://schemas.microsoft.com/office/powerpoint/2010/main" val="5984917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FCFCEDA-9712-43E8-96C3-3E6537C8613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74E9300-904D-4245-BAC1-58E8815D0BA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3F7256-FB71-4D5D-BC0A-01CD2EA750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4BFDF2B-C044-430B-960C-C3BA75A086A9}" type="datetime1">
              <a:rPr lang="en-US" smtClean="0"/>
              <a:t>1/23/2021</a:t>
            </a:fld>
            <a:endParaRPr lang="en-US" dirty="0"/>
          </a:p>
        </p:txBody>
      </p:sp>
      <p:sp>
        <p:nvSpPr>
          <p:cNvPr id="5" name="Footer Placeholder 4">
            <a:extLst>
              <a:ext uri="{FF2B5EF4-FFF2-40B4-BE49-F238E27FC236}">
                <a16:creationId xmlns:a16="http://schemas.microsoft.com/office/drawing/2014/main" id="{3DD11EC5-911F-4D87-BC97-F229FB1B2A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FBD4CF8D-25F1-433C-8FE9-0C72E21F264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B72D44-14B5-49A2-830A-D01BAFE38A11}" type="slidenum">
              <a:rPr lang="en-US" smtClean="0"/>
              <a:t>‹#›</a:t>
            </a:fld>
            <a:endParaRPr lang="en-US" dirty="0"/>
          </a:p>
        </p:txBody>
      </p:sp>
    </p:spTree>
    <p:extLst>
      <p:ext uri="{BB962C8B-B14F-4D97-AF65-F5344CB8AC3E}">
        <p14:creationId xmlns:p14="http://schemas.microsoft.com/office/powerpoint/2010/main" val="217182177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4.emf"/></Relationships>
</file>

<file path=ppt/slides/_rels/slide13.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6.emf"/></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3.emf"/></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7.emf"/></Relationships>
</file>

<file path=ppt/slides/_rels/slide24.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30.png"/><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32.png"/></Relationships>
</file>

<file path=ppt/slides/_rels/slide28.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34.png"/><Relationship Id="rId7" Type="http://schemas.openxmlformats.org/officeDocument/2006/relationships/diagramQuickStyle" Target="../diagrams/quickStyle1.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35.svg"/><Relationship Id="rId9" Type="http://schemas.microsoft.com/office/2007/relationships/diagramDrawing" Target="../diagrams/drawing1.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41.emf"/><Relationship Id="rId4" Type="http://schemas.openxmlformats.org/officeDocument/2006/relationships/image" Target="../media/image40.svg"/></Relationships>
</file>

<file path=ppt/slides/_rels/slide32.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3.png"/></Relationships>
</file>

<file path=ppt/slides/_rels/slide3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46.emf"/></Relationships>
</file>

<file path=ppt/slides/_rels/slide35.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3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38.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39.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emf"/></Relationships>
</file>

<file path=ppt/slides/_rels/slide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C24B4B8B-D9EE-4785-9B70-6BEEB466A5C1}"/>
              </a:ext>
            </a:extLst>
          </p:cNvPr>
          <p:cNvPicPr>
            <a:picLocks noChangeAspect="1"/>
          </p:cNvPicPr>
          <p:nvPr/>
        </p:nvPicPr>
        <p:blipFill rotWithShape="1">
          <a:blip r:embed="rId3"/>
          <a:srcRect l="2324" t="476" r="28173"/>
          <a:stretch/>
        </p:blipFill>
        <p:spPr>
          <a:xfrm>
            <a:off x="3523488" y="10"/>
            <a:ext cx="8668512" cy="6857990"/>
          </a:xfrm>
          <a:prstGeom prst="rect">
            <a:avLst/>
          </a:prstGeom>
        </p:spPr>
      </p:pic>
      <p:sp>
        <p:nvSpPr>
          <p:cNvPr id="14" name="Rectangle 13">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0CC29463-5AD4-41CC-86E8-3BBFC121DC02}"/>
              </a:ext>
            </a:extLst>
          </p:cNvPr>
          <p:cNvSpPr>
            <a:spLocks noGrp="1"/>
          </p:cNvSpPr>
          <p:nvPr>
            <p:ph type="ctrTitle"/>
          </p:nvPr>
        </p:nvSpPr>
        <p:spPr>
          <a:xfrm>
            <a:off x="477981" y="1122363"/>
            <a:ext cx="4023360" cy="3204134"/>
          </a:xfrm>
        </p:spPr>
        <p:txBody>
          <a:bodyPr anchor="b">
            <a:normAutofit/>
          </a:bodyPr>
          <a:lstStyle/>
          <a:p>
            <a:pPr algn="l"/>
            <a:r>
              <a:rPr lang="en-US" sz="4800" dirty="0"/>
              <a:t>Assessing and Managing Risk: </a:t>
            </a:r>
            <a:br>
              <a:rPr lang="en-US" sz="4800" dirty="0"/>
            </a:br>
            <a:r>
              <a:rPr lang="en-US" sz="4800" i="1" dirty="0"/>
              <a:t>An ERM Perspective</a:t>
            </a:r>
          </a:p>
        </p:txBody>
      </p:sp>
      <p:sp>
        <p:nvSpPr>
          <p:cNvPr id="3" name="Subtitle 2">
            <a:extLst>
              <a:ext uri="{FF2B5EF4-FFF2-40B4-BE49-F238E27FC236}">
                <a16:creationId xmlns:a16="http://schemas.microsoft.com/office/drawing/2014/main" id="{1ADC089D-BE8E-4104-8027-6460709EEF13}"/>
              </a:ext>
            </a:extLst>
          </p:cNvPr>
          <p:cNvSpPr>
            <a:spLocks noGrp="1"/>
          </p:cNvSpPr>
          <p:nvPr>
            <p:ph type="subTitle" idx="1"/>
          </p:nvPr>
        </p:nvSpPr>
        <p:spPr>
          <a:xfrm>
            <a:off x="477981" y="4609244"/>
            <a:ext cx="6463996" cy="686699"/>
          </a:xfrm>
        </p:spPr>
        <p:txBody>
          <a:bodyPr>
            <a:normAutofit/>
          </a:bodyPr>
          <a:lstStyle/>
          <a:p>
            <a:pPr marL="0" marR="0">
              <a:spcBef>
                <a:spcPts val="0"/>
              </a:spcBef>
              <a:spcAft>
                <a:spcPts val="0"/>
              </a:spcAft>
            </a:pPr>
            <a:r>
              <a:rPr lang="en-US" sz="2000" i="1" kern="1400" spc="-50" dirty="0">
                <a:effectLst/>
                <a:latin typeface="Calibri Light" panose="020F0302020204030204" pitchFamily="34" charset="0"/>
                <a:ea typeface="Times New Roman" panose="02020603050405020304" pitchFamily="18" charset="0"/>
                <a:cs typeface="Times New Roman" panose="02020603050405020304" pitchFamily="18" charset="0"/>
              </a:rPr>
              <a:t>Chapter 13 </a:t>
            </a:r>
          </a:p>
          <a:p>
            <a:pPr marL="0" marR="0">
              <a:spcBef>
                <a:spcPts val="0"/>
              </a:spcBef>
              <a:spcAft>
                <a:spcPts val="0"/>
              </a:spcAft>
            </a:pPr>
            <a:r>
              <a:rPr lang="en-US" sz="2000" i="1" kern="1400" spc="-50" dirty="0">
                <a:effectLst/>
                <a:latin typeface="Calibri Light" panose="020F0302020204030204" pitchFamily="34" charset="0"/>
                <a:ea typeface="Times New Roman" panose="02020603050405020304" pitchFamily="18" charset="0"/>
                <a:cs typeface="Times New Roman" panose="02020603050405020304" pitchFamily="18" charset="0"/>
              </a:rPr>
              <a:t>Practical Applications of Risk Management Methods: Part 1</a:t>
            </a:r>
          </a:p>
        </p:txBody>
      </p:sp>
      <p:sp>
        <p:nvSpPr>
          <p:cNvPr id="16" name="Rectangle 15">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2A00D8E1-134B-4869-802A-5831C28177B1}"/>
              </a:ext>
            </a:extLst>
          </p:cNvPr>
          <p:cNvSpPr>
            <a:spLocks noGrp="1"/>
          </p:cNvSpPr>
          <p:nvPr>
            <p:ph type="sldNum" sz="quarter" idx="12"/>
          </p:nvPr>
        </p:nvSpPr>
        <p:spPr>
          <a:xfrm>
            <a:off x="8970819" y="6356350"/>
            <a:ext cx="2743200" cy="365125"/>
          </a:xfrm>
        </p:spPr>
        <p:txBody>
          <a:bodyP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35B72D44-14B5-49A2-830A-D01BAFE38A11}" type="slidenum">
              <a:rPr kumimoji="0" lang="en-US" sz="1200" b="0" i="0" u="none" strike="noStrike" kern="1200" cap="none" spc="0" normalizeH="0" baseline="0" noProof="0">
                <a:ln>
                  <a:noFill/>
                </a:ln>
                <a:solidFill>
                  <a:prstClr val="white"/>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1</a:t>
            </a:fld>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40BAEACF-9E86-4035-9B44-2188492B3901}"/>
              </a:ext>
            </a:extLst>
          </p:cNvPr>
          <p:cNvSpPr txBox="1"/>
          <p:nvPr/>
        </p:nvSpPr>
        <p:spPr>
          <a:xfrm>
            <a:off x="768626" y="5512904"/>
            <a:ext cx="7527235" cy="7232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panose="020F0502020204030204"/>
                <a:ea typeface="+mn-ea"/>
                <a:cs typeface="+mn-cs"/>
              </a:rPr>
              <a:t>Developed by Bruce Lyon, CSP, P.E., SMS, ARM, CHMM</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panose="020F0502020204030204"/>
                <a:ea typeface="+mn-ea"/>
                <a:cs typeface="+mn-cs"/>
              </a:rPr>
              <a:t>Dr. Georgi Popov, CSP, QEP, ARM, SMS, CMC, FAIHA</a:t>
            </a:r>
          </a:p>
        </p:txBody>
      </p:sp>
    </p:spTree>
    <p:extLst>
      <p:ext uri="{BB962C8B-B14F-4D97-AF65-F5344CB8AC3E}">
        <p14:creationId xmlns:p14="http://schemas.microsoft.com/office/powerpoint/2010/main" val="2039171806"/>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79A7CF-01AF-4178-9369-94E0C90EB0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9413ED5-9ED4-4772-BCE4-2BCAE6B12E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433973" y="-827233"/>
            <a:ext cx="1715478" cy="85834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04357C93-F0CB-4A1C-8F77-4E90637898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2085" y="664308"/>
            <a:ext cx="8082632" cy="5600340"/>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3A7C414E-338B-4BF8-91AC-FAFD40AB9E1E}"/>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545238" y="1485762"/>
            <a:ext cx="7608304" cy="3957432"/>
          </a:xfrm>
          <a:prstGeom prst="rect">
            <a:avLst/>
          </a:prstGeom>
          <a:noFill/>
        </p:spPr>
      </p:pic>
      <p:sp>
        <p:nvSpPr>
          <p:cNvPr id="15" name="Rectangle 14">
            <a:extLst>
              <a:ext uri="{FF2B5EF4-FFF2-40B4-BE49-F238E27FC236}">
                <a16:creationId xmlns:a16="http://schemas.microsoft.com/office/drawing/2014/main" id="{90F533E9-6690-41A8-A372-4C6C622D02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950447" y="3392097"/>
            <a:ext cx="1719072"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C9DE27FC-72DF-49BB-AE32-9B9D4DD07438}"/>
              </a:ext>
            </a:extLst>
          </p:cNvPr>
          <p:cNvSpPr>
            <a:spLocks noGrp="1"/>
          </p:cNvSpPr>
          <p:nvPr>
            <p:ph type="title"/>
          </p:nvPr>
        </p:nvSpPr>
        <p:spPr>
          <a:xfrm>
            <a:off x="9069202" y="2679194"/>
            <a:ext cx="2652653" cy="1570566"/>
          </a:xfrm>
        </p:spPr>
        <p:txBody>
          <a:bodyPr vert="horz" lIns="91440" tIns="45720" rIns="91440" bIns="45720" rtlCol="0" anchor="ctr">
            <a:normAutofit/>
          </a:bodyPr>
          <a:lstStyle/>
          <a:p>
            <a:r>
              <a:rPr lang="en-US" sz="3200" kern="1200" dirty="0">
                <a:solidFill>
                  <a:schemeClr val="tx1"/>
                </a:solidFill>
                <a:effectLst/>
                <a:latin typeface="+mj-lt"/>
                <a:ea typeface="+mj-ea"/>
                <a:cs typeface="+mj-cs"/>
              </a:rPr>
              <a:t>SWOT Analysis</a:t>
            </a:r>
            <a:endParaRPr lang="en-US" sz="3200" kern="1200" dirty="0">
              <a:solidFill>
                <a:schemeClr val="tx1"/>
              </a:solidFill>
              <a:latin typeface="+mj-lt"/>
              <a:ea typeface="+mj-ea"/>
              <a:cs typeface="+mj-cs"/>
            </a:endParaRPr>
          </a:p>
        </p:txBody>
      </p:sp>
      <p:sp>
        <p:nvSpPr>
          <p:cNvPr id="6" name="Title 1">
            <a:extLst>
              <a:ext uri="{FF2B5EF4-FFF2-40B4-BE49-F238E27FC236}">
                <a16:creationId xmlns:a16="http://schemas.microsoft.com/office/drawing/2014/main" id="{E40FF9E9-58E1-40F0-9B3F-63C63600ED43}"/>
              </a:ext>
            </a:extLst>
          </p:cNvPr>
          <p:cNvSpPr txBox="1">
            <a:spLocks/>
          </p:cNvSpPr>
          <p:nvPr/>
        </p:nvSpPr>
        <p:spPr>
          <a:xfrm>
            <a:off x="9053546" y="668882"/>
            <a:ext cx="2469624" cy="201488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700" b="1" dirty="0"/>
              <a:t>Establishing Context </a:t>
            </a:r>
            <a:endParaRPr lang="en-US" sz="3200" b="1" dirty="0"/>
          </a:p>
        </p:txBody>
      </p:sp>
    </p:spTree>
    <p:extLst>
      <p:ext uri="{BB962C8B-B14F-4D97-AF65-F5344CB8AC3E}">
        <p14:creationId xmlns:p14="http://schemas.microsoft.com/office/powerpoint/2010/main" val="6028041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BA79A7CF-01AF-4178-9369-94E0C90EB0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99413ED5-9ED4-4772-BCE4-2BCAE6B12E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433973" y="-827233"/>
            <a:ext cx="1715478" cy="85834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04357C93-F0CB-4A1C-8F77-4E90637898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2085" y="664308"/>
            <a:ext cx="8082632" cy="5600340"/>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DABB7B58-5178-4DAB-A16A-854652BAD4AA}"/>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545238" y="2427939"/>
            <a:ext cx="7608304" cy="2073078"/>
          </a:xfrm>
          <a:prstGeom prst="rect">
            <a:avLst/>
          </a:prstGeom>
          <a:noFill/>
        </p:spPr>
      </p:pic>
      <p:sp>
        <p:nvSpPr>
          <p:cNvPr id="19" name="Rectangle 18">
            <a:extLst>
              <a:ext uri="{FF2B5EF4-FFF2-40B4-BE49-F238E27FC236}">
                <a16:creationId xmlns:a16="http://schemas.microsoft.com/office/drawing/2014/main" id="{90F533E9-6690-41A8-A372-4C6C622D02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950447" y="3392097"/>
            <a:ext cx="1719072"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11655AF8-2420-4428-B0AC-2010E1F7D879}"/>
              </a:ext>
            </a:extLst>
          </p:cNvPr>
          <p:cNvSpPr txBox="1"/>
          <p:nvPr/>
        </p:nvSpPr>
        <p:spPr>
          <a:xfrm>
            <a:off x="1139786" y="5999057"/>
            <a:ext cx="6099048" cy="561949"/>
          </a:xfrm>
          <a:prstGeom prst="rect">
            <a:avLst/>
          </a:prstGeom>
          <a:noFill/>
        </p:spPr>
        <p:txBody>
          <a:bodyPr wrap="square">
            <a:spAutoFit/>
          </a:bodyPr>
          <a:lstStyle/>
          <a:p>
            <a:pPr marL="0" marR="0" algn="ctr">
              <a:lnSpc>
                <a:spcPct val="200000"/>
              </a:lnSpc>
              <a:spcBef>
                <a:spcPts val="0"/>
              </a:spcBef>
              <a:spcAft>
                <a:spcPts val="0"/>
              </a:spcAft>
            </a:pPr>
            <a:r>
              <a:rPr lang="en-US" sz="1800" dirty="0">
                <a:effectLst/>
                <a:latin typeface="Times New Roman" panose="02020603050405020304" pitchFamily="18" charset="0"/>
                <a:ea typeface="Times New Roman" panose="02020603050405020304" pitchFamily="18" charset="0"/>
              </a:rPr>
              <a:t>Figure 13.6, SWOT Category Ratings</a:t>
            </a:r>
          </a:p>
        </p:txBody>
      </p:sp>
      <p:sp>
        <p:nvSpPr>
          <p:cNvPr id="5" name="Title 1">
            <a:extLst>
              <a:ext uri="{FF2B5EF4-FFF2-40B4-BE49-F238E27FC236}">
                <a16:creationId xmlns:a16="http://schemas.microsoft.com/office/drawing/2014/main" id="{5E394439-62B3-40FC-8BEE-4E6E0D0E6CC4}"/>
              </a:ext>
            </a:extLst>
          </p:cNvPr>
          <p:cNvSpPr txBox="1">
            <a:spLocks/>
          </p:cNvSpPr>
          <p:nvPr/>
        </p:nvSpPr>
        <p:spPr>
          <a:xfrm>
            <a:off x="9053546" y="668882"/>
            <a:ext cx="2469624" cy="201488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700" b="1" dirty="0"/>
              <a:t>Establishing Context </a:t>
            </a:r>
            <a:endParaRPr lang="en-US" sz="3200" b="1" dirty="0"/>
          </a:p>
        </p:txBody>
      </p:sp>
      <p:sp>
        <p:nvSpPr>
          <p:cNvPr id="14" name="Title 1">
            <a:extLst>
              <a:ext uri="{FF2B5EF4-FFF2-40B4-BE49-F238E27FC236}">
                <a16:creationId xmlns:a16="http://schemas.microsoft.com/office/drawing/2014/main" id="{CBC2C754-DC93-4DFD-B973-742084DF1CF2}"/>
              </a:ext>
            </a:extLst>
          </p:cNvPr>
          <p:cNvSpPr>
            <a:spLocks noGrp="1"/>
          </p:cNvSpPr>
          <p:nvPr>
            <p:ph type="title"/>
          </p:nvPr>
        </p:nvSpPr>
        <p:spPr>
          <a:xfrm>
            <a:off x="9069202" y="2679194"/>
            <a:ext cx="2652653" cy="1570566"/>
          </a:xfrm>
        </p:spPr>
        <p:txBody>
          <a:bodyPr vert="horz" lIns="91440" tIns="45720" rIns="91440" bIns="45720" rtlCol="0" anchor="ctr">
            <a:normAutofit/>
          </a:bodyPr>
          <a:lstStyle/>
          <a:p>
            <a:r>
              <a:rPr lang="en-US" sz="3200" kern="1200" dirty="0">
                <a:solidFill>
                  <a:schemeClr val="tx1"/>
                </a:solidFill>
                <a:effectLst/>
                <a:latin typeface="+mj-lt"/>
                <a:ea typeface="+mj-ea"/>
                <a:cs typeface="+mj-cs"/>
              </a:rPr>
              <a:t>SWOT Analysis</a:t>
            </a:r>
            <a:endParaRPr lang="en-US" sz="3200" kern="1200" dirty="0">
              <a:solidFill>
                <a:schemeClr val="tx1"/>
              </a:solidFill>
              <a:latin typeface="+mj-lt"/>
              <a:ea typeface="+mj-ea"/>
              <a:cs typeface="+mj-cs"/>
            </a:endParaRPr>
          </a:p>
        </p:txBody>
      </p:sp>
    </p:spTree>
    <p:extLst>
      <p:ext uri="{BB962C8B-B14F-4D97-AF65-F5344CB8AC3E}">
        <p14:creationId xmlns:p14="http://schemas.microsoft.com/office/powerpoint/2010/main" val="40795257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87E5499B-AC4D-4A4A-8703-C49F282726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a:extLst>
              <a:ext uri="{FF2B5EF4-FFF2-40B4-BE49-F238E27FC236}">
                <a16:creationId xmlns:a16="http://schemas.microsoft.com/office/drawing/2014/main" id="{3AF6A671-C637-4547-85F4-51B6D188139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6200000">
            <a:off x="2218698" y="2733627"/>
            <a:ext cx="1340409" cy="5777807"/>
            <a:chOff x="329184" y="2"/>
            <a:chExt cx="524256" cy="5777807"/>
          </a:xfrm>
        </p:grpSpPr>
        <p:cxnSp>
          <p:nvCxnSpPr>
            <p:cNvPr id="20" name="Straight Connector 19">
              <a:extLst>
                <a:ext uri="{FF2B5EF4-FFF2-40B4-BE49-F238E27FC236}">
                  <a16:creationId xmlns:a16="http://schemas.microsoft.com/office/drawing/2014/main" id="{C575CF26-3D3C-4C5A-A2B7-00432016EF6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329184" y="5777809"/>
              <a:ext cx="521208" cy="0"/>
            </a:xfrm>
            <a:prstGeom prst="line">
              <a:avLst/>
            </a:prstGeom>
            <a:ln w="1524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99413ED5-9ED4-4772-BCE4-2BCAE6B12E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9184" y="2"/>
              <a:ext cx="524256" cy="566677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3" name="Rectangle 22">
            <a:extLst>
              <a:ext uri="{FF2B5EF4-FFF2-40B4-BE49-F238E27FC236}">
                <a16:creationId xmlns:a16="http://schemas.microsoft.com/office/drawing/2014/main" id="{04357C93-F0CB-4A1C-8F77-4E90637898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8625" y="269325"/>
            <a:ext cx="5346416" cy="617193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5A79A9D2-112C-4745-B447-50AE940C7EFF}"/>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914401" y="510650"/>
            <a:ext cx="4902440" cy="2635062"/>
          </a:xfrm>
          <a:prstGeom prst="rect">
            <a:avLst/>
          </a:prstGeom>
          <a:noFill/>
        </p:spPr>
      </p:pic>
      <p:pic>
        <p:nvPicPr>
          <p:cNvPr id="9" name="Picture 8">
            <a:extLst>
              <a:ext uri="{FF2B5EF4-FFF2-40B4-BE49-F238E27FC236}">
                <a16:creationId xmlns:a16="http://schemas.microsoft.com/office/drawing/2014/main" id="{5F7BBA49-500E-4365-AE30-6756BB3EF09B}"/>
              </a:ext>
            </a:extLst>
          </p:cNvPr>
          <p:cNvPicPr/>
          <p:nvPr/>
        </p:nvPicPr>
        <p:blipFill>
          <a:blip r:embed="rId4">
            <a:extLst>
              <a:ext uri="{28A0092B-C50C-407E-A947-70E740481C1C}">
                <a14:useLocalDpi xmlns:a14="http://schemas.microsoft.com/office/drawing/2010/main" val="0"/>
              </a:ext>
            </a:extLst>
          </a:blip>
          <a:stretch>
            <a:fillRect/>
          </a:stretch>
        </p:blipFill>
        <p:spPr bwMode="auto">
          <a:xfrm>
            <a:off x="914401" y="3680837"/>
            <a:ext cx="4902440" cy="2343474"/>
          </a:xfrm>
          <a:prstGeom prst="rect">
            <a:avLst/>
          </a:prstGeom>
          <a:noFill/>
        </p:spPr>
      </p:pic>
      <p:sp>
        <p:nvSpPr>
          <p:cNvPr id="12" name="TextBox 11">
            <a:extLst>
              <a:ext uri="{FF2B5EF4-FFF2-40B4-BE49-F238E27FC236}">
                <a16:creationId xmlns:a16="http://schemas.microsoft.com/office/drawing/2014/main" id="{11655AF8-2420-4428-B0AC-2010E1F7D879}"/>
              </a:ext>
            </a:extLst>
          </p:cNvPr>
          <p:cNvSpPr txBox="1"/>
          <p:nvPr/>
        </p:nvSpPr>
        <p:spPr>
          <a:xfrm>
            <a:off x="536495" y="6265950"/>
            <a:ext cx="5346417" cy="457626"/>
          </a:xfrm>
          <a:prstGeom prst="rect">
            <a:avLst/>
          </a:prstGeom>
          <a:noFill/>
        </p:spPr>
        <p:txBody>
          <a:bodyPr wrap="square">
            <a:spAutoFit/>
          </a:bodyPr>
          <a:lstStyle/>
          <a:p>
            <a:pPr marL="0" marR="0" algn="ctr">
              <a:lnSpc>
                <a:spcPct val="200000"/>
              </a:lnSpc>
              <a:spcBef>
                <a:spcPts val="0"/>
              </a:spcBef>
              <a:spcAft>
                <a:spcPts val="600"/>
              </a:spcAft>
            </a:pPr>
            <a:r>
              <a:rPr lang="en-US" sz="1400" dirty="0">
                <a:effectLst/>
                <a:latin typeface="Times New Roman" panose="02020603050405020304" pitchFamily="18" charset="0"/>
                <a:ea typeface="Times New Roman" panose="02020603050405020304" pitchFamily="18" charset="0"/>
              </a:rPr>
              <a:t>Figure 13.8, SWOT with Ratings</a:t>
            </a:r>
          </a:p>
        </p:txBody>
      </p:sp>
      <p:sp>
        <p:nvSpPr>
          <p:cNvPr id="13" name="Title 1">
            <a:extLst>
              <a:ext uri="{FF2B5EF4-FFF2-40B4-BE49-F238E27FC236}">
                <a16:creationId xmlns:a16="http://schemas.microsoft.com/office/drawing/2014/main" id="{BE581A14-5FF5-4789-B576-7B7B8F1A4942}"/>
              </a:ext>
            </a:extLst>
          </p:cNvPr>
          <p:cNvSpPr>
            <a:spLocks noGrp="1"/>
          </p:cNvSpPr>
          <p:nvPr>
            <p:ph type="title"/>
          </p:nvPr>
        </p:nvSpPr>
        <p:spPr>
          <a:xfrm>
            <a:off x="9069202" y="2679194"/>
            <a:ext cx="2652653" cy="1570566"/>
          </a:xfrm>
        </p:spPr>
        <p:txBody>
          <a:bodyPr vert="horz" lIns="91440" tIns="45720" rIns="91440" bIns="45720" rtlCol="0" anchor="ctr">
            <a:normAutofit/>
          </a:bodyPr>
          <a:lstStyle/>
          <a:p>
            <a:r>
              <a:rPr lang="en-US" sz="3200" kern="1200" dirty="0">
                <a:solidFill>
                  <a:schemeClr val="tx1"/>
                </a:solidFill>
                <a:effectLst/>
                <a:latin typeface="+mj-lt"/>
                <a:ea typeface="+mj-ea"/>
                <a:cs typeface="+mj-cs"/>
              </a:rPr>
              <a:t>SWOT Analysis</a:t>
            </a:r>
            <a:endParaRPr lang="en-US" sz="3200" kern="1200" dirty="0">
              <a:solidFill>
                <a:schemeClr val="tx1"/>
              </a:solidFill>
              <a:latin typeface="+mj-lt"/>
              <a:ea typeface="+mj-ea"/>
              <a:cs typeface="+mj-cs"/>
            </a:endParaRPr>
          </a:p>
        </p:txBody>
      </p:sp>
      <p:sp>
        <p:nvSpPr>
          <p:cNvPr id="5" name="Title 1">
            <a:extLst>
              <a:ext uri="{FF2B5EF4-FFF2-40B4-BE49-F238E27FC236}">
                <a16:creationId xmlns:a16="http://schemas.microsoft.com/office/drawing/2014/main" id="{A4203B52-9404-4F88-8DD8-B42FFEA0A1CA}"/>
              </a:ext>
            </a:extLst>
          </p:cNvPr>
          <p:cNvSpPr txBox="1">
            <a:spLocks/>
          </p:cNvSpPr>
          <p:nvPr/>
        </p:nvSpPr>
        <p:spPr>
          <a:xfrm>
            <a:off x="9053546" y="668882"/>
            <a:ext cx="2469624" cy="201488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700" b="1" dirty="0"/>
              <a:t>Establishing Context </a:t>
            </a:r>
            <a:endParaRPr lang="en-US" sz="3200" b="1" dirty="0"/>
          </a:p>
        </p:txBody>
      </p:sp>
    </p:spTree>
    <p:extLst>
      <p:ext uri="{BB962C8B-B14F-4D97-AF65-F5344CB8AC3E}">
        <p14:creationId xmlns:p14="http://schemas.microsoft.com/office/powerpoint/2010/main" val="41369499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BA79A7CF-01AF-4178-9369-94E0C90EB0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99413ED5-9ED4-4772-BCE4-2BCAE6B12E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433973" y="-827233"/>
            <a:ext cx="1715478" cy="85834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04357C93-F0CB-4A1C-8F77-4E90637898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2085" y="664308"/>
            <a:ext cx="8082632" cy="5600340"/>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C1BEE0F0-479D-4811-8C79-0D676A52656D}"/>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1223010" y="390082"/>
            <a:ext cx="6446520" cy="5600340"/>
          </a:xfrm>
          <a:prstGeom prst="rect">
            <a:avLst/>
          </a:prstGeom>
        </p:spPr>
      </p:pic>
      <p:sp>
        <p:nvSpPr>
          <p:cNvPr id="29" name="Rectangle 28">
            <a:extLst>
              <a:ext uri="{FF2B5EF4-FFF2-40B4-BE49-F238E27FC236}">
                <a16:creationId xmlns:a16="http://schemas.microsoft.com/office/drawing/2014/main" id="{90F533E9-6690-41A8-A372-4C6C622D02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950447" y="3392097"/>
            <a:ext cx="1719072"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7C4FCD7C-7305-4E84-95F4-57DC7B940C40}"/>
              </a:ext>
            </a:extLst>
          </p:cNvPr>
          <p:cNvSpPr txBox="1">
            <a:spLocks/>
          </p:cNvSpPr>
          <p:nvPr/>
        </p:nvSpPr>
        <p:spPr>
          <a:xfrm>
            <a:off x="9053546" y="668882"/>
            <a:ext cx="2469624" cy="201488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700" b="1" dirty="0"/>
              <a:t>Establishing Context </a:t>
            </a:r>
            <a:endParaRPr lang="en-US" sz="3200" b="1" dirty="0"/>
          </a:p>
        </p:txBody>
      </p:sp>
      <p:sp>
        <p:nvSpPr>
          <p:cNvPr id="24" name="Title 1">
            <a:extLst>
              <a:ext uri="{FF2B5EF4-FFF2-40B4-BE49-F238E27FC236}">
                <a16:creationId xmlns:a16="http://schemas.microsoft.com/office/drawing/2014/main" id="{1CC9679B-A4FF-4CAF-937B-3C2ED3137A36}"/>
              </a:ext>
            </a:extLst>
          </p:cNvPr>
          <p:cNvSpPr>
            <a:spLocks noGrp="1"/>
          </p:cNvSpPr>
          <p:nvPr>
            <p:ph type="title"/>
          </p:nvPr>
        </p:nvSpPr>
        <p:spPr>
          <a:xfrm>
            <a:off x="9069202" y="2679194"/>
            <a:ext cx="2652653" cy="1570566"/>
          </a:xfrm>
        </p:spPr>
        <p:txBody>
          <a:bodyPr vert="horz" lIns="91440" tIns="45720" rIns="91440" bIns="45720" rtlCol="0" anchor="ctr">
            <a:normAutofit/>
          </a:bodyPr>
          <a:lstStyle/>
          <a:p>
            <a:r>
              <a:rPr lang="en-US" sz="3200" kern="1200" dirty="0">
                <a:solidFill>
                  <a:schemeClr val="tx1"/>
                </a:solidFill>
                <a:effectLst/>
                <a:latin typeface="+mj-lt"/>
                <a:ea typeface="+mj-ea"/>
                <a:cs typeface="+mj-cs"/>
              </a:rPr>
              <a:t>SWOT Analysis</a:t>
            </a:r>
            <a:endParaRPr lang="en-US" sz="3200" kern="1200" dirty="0">
              <a:solidFill>
                <a:schemeClr val="tx1"/>
              </a:solidFill>
              <a:latin typeface="+mj-lt"/>
              <a:ea typeface="+mj-ea"/>
              <a:cs typeface="+mj-cs"/>
            </a:endParaRPr>
          </a:p>
        </p:txBody>
      </p:sp>
    </p:spTree>
    <p:extLst>
      <p:ext uri="{BB962C8B-B14F-4D97-AF65-F5344CB8AC3E}">
        <p14:creationId xmlns:p14="http://schemas.microsoft.com/office/powerpoint/2010/main" val="3793363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4" name="Rectangle 33">
            <a:extLst>
              <a:ext uri="{FF2B5EF4-FFF2-40B4-BE49-F238E27FC236}">
                <a16:creationId xmlns:a16="http://schemas.microsoft.com/office/drawing/2014/main" id="{3B854194-185D-494D-905C-7C7CB2E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B4F5FA0D-0104-4987-8241-EFF7C85B88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4"/>
              </a:gs>
              <a:gs pos="25000">
                <a:schemeClr val="accent4"/>
              </a:gs>
              <a:gs pos="94000">
                <a:schemeClr val="accent2"/>
              </a:gs>
              <a:gs pos="100000">
                <a:schemeClr val="accent2"/>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Picture 37">
            <a:extLst>
              <a:ext uri="{FF2B5EF4-FFF2-40B4-BE49-F238E27FC236}">
                <a16:creationId xmlns:a16="http://schemas.microsoft.com/office/drawing/2014/main" id="{2897127E-6CEF-446C-BE87-93B7C46E49D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CB0762CD-5612-4E6C-B391-C00076E9B0E7}"/>
              </a:ext>
            </a:extLst>
          </p:cNvPr>
          <p:cNvSpPr>
            <a:spLocks noGrp="1"/>
          </p:cNvSpPr>
          <p:nvPr>
            <p:ph type="title"/>
          </p:nvPr>
        </p:nvSpPr>
        <p:spPr>
          <a:xfrm>
            <a:off x="640079" y="2053641"/>
            <a:ext cx="3669161" cy="2760098"/>
          </a:xfrm>
        </p:spPr>
        <p:txBody>
          <a:bodyPr>
            <a:normAutofit/>
          </a:bodyPr>
          <a:lstStyle/>
          <a:p>
            <a:pPr marL="0" marR="0">
              <a:spcBef>
                <a:spcPts val="0"/>
              </a:spcBef>
              <a:spcAft>
                <a:spcPts val="800"/>
              </a:spcAft>
            </a:pPr>
            <a:r>
              <a:rPr lang="en-US" b="1">
                <a:solidFill>
                  <a:srgbClr val="FFFFFF"/>
                </a:solidFill>
                <a:effectLst/>
                <a:latin typeface="Calibri Light" panose="020F0302020204030204" pitchFamily="34" charset="0"/>
                <a:ea typeface="Times New Roman" panose="02020603050405020304" pitchFamily="18" charset="0"/>
              </a:rPr>
              <a:t>Identifying Risk </a:t>
            </a:r>
            <a:endParaRPr lang="en-US" b="1">
              <a:solidFill>
                <a:srgbClr val="FFFFFF"/>
              </a:solidFill>
              <a:effectLst/>
              <a:latin typeface="Times New Roman" panose="02020603050405020304" pitchFamily="18" charset="0"/>
              <a:ea typeface="Times New Roman" panose="02020603050405020304" pitchFamily="18" charset="0"/>
            </a:endParaRPr>
          </a:p>
        </p:txBody>
      </p:sp>
      <p:pic>
        <p:nvPicPr>
          <p:cNvPr id="12" name="Picture 11">
            <a:extLst>
              <a:ext uri="{FF2B5EF4-FFF2-40B4-BE49-F238E27FC236}">
                <a16:creationId xmlns:a16="http://schemas.microsoft.com/office/drawing/2014/main" id="{D0163DAF-15ED-4E7F-93CC-F4D209180B7B}"/>
              </a:ext>
            </a:extLst>
          </p:cNvPr>
          <p:cNvPicPr>
            <a:picLocks noChangeAspect="1"/>
          </p:cNvPicPr>
          <p:nvPr/>
        </p:nvPicPr>
        <p:blipFill>
          <a:blip r:embed="rId4"/>
          <a:stretch>
            <a:fillRect/>
          </a:stretch>
        </p:blipFill>
        <p:spPr>
          <a:xfrm>
            <a:off x="5692382" y="491490"/>
            <a:ext cx="5859539" cy="58750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595523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45B1D5C-0827-4AF0-8186-11FC5A8B8B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9413ED5-9ED4-4772-BCE4-2BCAE6B12E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433973" y="-827233"/>
            <a:ext cx="1715478" cy="85834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04357C93-F0CB-4A1C-8F77-4E90637898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2085" y="664308"/>
            <a:ext cx="8082632" cy="5600340"/>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screenshot of a cell phone&#10;&#10;Description automatically generated">
            <a:extLst>
              <a:ext uri="{FF2B5EF4-FFF2-40B4-BE49-F238E27FC236}">
                <a16:creationId xmlns:a16="http://schemas.microsoft.com/office/drawing/2014/main" id="{255371F8-53DB-45EC-9887-BA0B579736B9}"/>
              </a:ext>
            </a:extLst>
          </p:cNvPr>
          <p:cNvPicPr/>
          <p:nvPr/>
        </p:nvPicPr>
        <p:blipFill rotWithShape="1">
          <a:blip r:embed="rId3"/>
          <a:srcRect r="1" b="9269"/>
          <a:stretch/>
        </p:blipFill>
        <p:spPr>
          <a:xfrm>
            <a:off x="545238" y="730509"/>
            <a:ext cx="7608304" cy="5211906"/>
          </a:xfrm>
          <a:prstGeom prst="rect">
            <a:avLst/>
          </a:prstGeom>
        </p:spPr>
      </p:pic>
      <p:sp>
        <p:nvSpPr>
          <p:cNvPr id="15" name="Rectangle 14">
            <a:extLst>
              <a:ext uri="{FF2B5EF4-FFF2-40B4-BE49-F238E27FC236}">
                <a16:creationId xmlns:a16="http://schemas.microsoft.com/office/drawing/2014/main" id="{90F533E9-6690-41A8-A372-4C6C622D02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950447" y="3392097"/>
            <a:ext cx="1719072"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6819A032-ECFD-4C35-A4C4-25D6CB882766}"/>
              </a:ext>
            </a:extLst>
          </p:cNvPr>
          <p:cNvSpPr txBox="1"/>
          <p:nvPr/>
        </p:nvSpPr>
        <p:spPr>
          <a:xfrm>
            <a:off x="964692" y="6274199"/>
            <a:ext cx="6099048" cy="369332"/>
          </a:xfrm>
          <a:prstGeom prst="rect">
            <a:avLst/>
          </a:prstGeom>
          <a:noFill/>
        </p:spPr>
        <p:txBody>
          <a:bodyPr wrap="square">
            <a:spAutoFit/>
          </a:bodyPr>
          <a:lstStyle/>
          <a:p>
            <a:r>
              <a:rPr lang="en-US" sz="1800" dirty="0">
                <a:effectLst/>
                <a:latin typeface="Times New Roman" panose="02020603050405020304" pitchFamily="18" charset="0"/>
                <a:ea typeface="Times New Roman" panose="02020603050405020304" pitchFamily="18" charset="0"/>
              </a:rPr>
              <a:t>Figure 13.10, Number of fatal work injuries by employee status </a:t>
            </a:r>
            <a:endParaRPr lang="en-US" dirty="0"/>
          </a:p>
        </p:txBody>
      </p:sp>
      <p:sp>
        <p:nvSpPr>
          <p:cNvPr id="14" name="Title 1">
            <a:extLst>
              <a:ext uri="{FF2B5EF4-FFF2-40B4-BE49-F238E27FC236}">
                <a16:creationId xmlns:a16="http://schemas.microsoft.com/office/drawing/2014/main" id="{6BA0D7D8-834E-427D-8011-15005E8AE436}"/>
              </a:ext>
            </a:extLst>
          </p:cNvPr>
          <p:cNvSpPr txBox="1">
            <a:spLocks/>
          </p:cNvSpPr>
          <p:nvPr/>
        </p:nvSpPr>
        <p:spPr>
          <a:xfrm>
            <a:off x="9069202" y="2679194"/>
            <a:ext cx="2652653" cy="157056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t>Trend Analysis</a:t>
            </a:r>
          </a:p>
        </p:txBody>
      </p:sp>
      <p:sp>
        <p:nvSpPr>
          <p:cNvPr id="6" name="Title 1">
            <a:extLst>
              <a:ext uri="{FF2B5EF4-FFF2-40B4-BE49-F238E27FC236}">
                <a16:creationId xmlns:a16="http://schemas.microsoft.com/office/drawing/2014/main" id="{48655F71-B4B9-471D-93C9-93C76B1F8483}"/>
              </a:ext>
            </a:extLst>
          </p:cNvPr>
          <p:cNvSpPr txBox="1">
            <a:spLocks/>
          </p:cNvSpPr>
          <p:nvPr/>
        </p:nvSpPr>
        <p:spPr>
          <a:xfrm>
            <a:off x="9053546" y="668882"/>
            <a:ext cx="2469624" cy="201488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700" dirty="0"/>
              <a:t>Identifying Risk</a:t>
            </a:r>
            <a:endParaRPr lang="en-US" sz="3200" dirty="0"/>
          </a:p>
        </p:txBody>
      </p:sp>
    </p:spTree>
    <p:extLst>
      <p:ext uri="{BB962C8B-B14F-4D97-AF65-F5344CB8AC3E}">
        <p14:creationId xmlns:p14="http://schemas.microsoft.com/office/powerpoint/2010/main" val="2650464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FE1A0E-0650-4E34-8501-958C7525DF79}"/>
              </a:ext>
            </a:extLst>
          </p:cNvPr>
          <p:cNvSpPr>
            <a:spLocks noGrp="1"/>
          </p:cNvSpPr>
          <p:nvPr>
            <p:ph type="title"/>
          </p:nvPr>
        </p:nvSpPr>
        <p:spPr/>
        <p:txBody>
          <a:bodyPr/>
          <a:lstStyle/>
          <a:p>
            <a:r>
              <a:rPr lang="en-US" sz="4400" dirty="0">
                <a:effectLst/>
              </a:rPr>
              <a:t>Identifying Risk - </a:t>
            </a:r>
            <a:r>
              <a:rPr lang="en-US" sz="4000" b="1" dirty="0">
                <a:solidFill>
                  <a:srgbClr val="2F5496"/>
                </a:solidFill>
                <a:effectLst/>
                <a:latin typeface="Calibri Light" panose="020F0302020204030204" pitchFamily="34" charset="0"/>
                <a:ea typeface="Times New Roman" panose="02020603050405020304" pitchFamily="18" charset="0"/>
                <a:cs typeface="Times New Roman" panose="02020603050405020304" pitchFamily="18" charset="0"/>
              </a:rPr>
              <a:t>Case Study </a:t>
            </a:r>
            <a:endParaRPr lang="en-US" sz="4000" dirty="0"/>
          </a:p>
        </p:txBody>
      </p:sp>
      <p:pic>
        <p:nvPicPr>
          <p:cNvPr id="4" name="Picture 3">
            <a:extLst>
              <a:ext uri="{FF2B5EF4-FFF2-40B4-BE49-F238E27FC236}">
                <a16:creationId xmlns:a16="http://schemas.microsoft.com/office/drawing/2014/main" id="{E3A523EE-B1E7-4821-81D6-C91CDD8C34B2}"/>
              </a:ext>
            </a:extLst>
          </p:cNvPr>
          <p:cNvPicPr>
            <a:picLocks noChangeAspect="1"/>
          </p:cNvPicPr>
          <p:nvPr/>
        </p:nvPicPr>
        <p:blipFill>
          <a:blip r:embed="rId3"/>
          <a:stretch>
            <a:fillRect/>
          </a:stretch>
        </p:blipFill>
        <p:spPr>
          <a:xfrm>
            <a:off x="848495" y="1389888"/>
            <a:ext cx="10515600" cy="4086225"/>
          </a:xfrm>
          <a:prstGeom prst="rect">
            <a:avLst/>
          </a:prstGeom>
        </p:spPr>
      </p:pic>
      <p:sp>
        <p:nvSpPr>
          <p:cNvPr id="6" name="TextBox 5">
            <a:extLst>
              <a:ext uri="{FF2B5EF4-FFF2-40B4-BE49-F238E27FC236}">
                <a16:creationId xmlns:a16="http://schemas.microsoft.com/office/drawing/2014/main" id="{82C10945-1BF2-4A87-9E3A-6AB6817B9E91}"/>
              </a:ext>
            </a:extLst>
          </p:cNvPr>
          <p:cNvSpPr txBox="1"/>
          <p:nvPr/>
        </p:nvSpPr>
        <p:spPr>
          <a:xfrm>
            <a:off x="3046476" y="5708346"/>
            <a:ext cx="6099048" cy="561949"/>
          </a:xfrm>
          <a:prstGeom prst="rect">
            <a:avLst/>
          </a:prstGeom>
          <a:noFill/>
        </p:spPr>
        <p:txBody>
          <a:bodyPr wrap="square">
            <a:spAutoFit/>
          </a:bodyPr>
          <a:lstStyle/>
          <a:p>
            <a:pPr marL="0" marR="0" algn="ctr">
              <a:lnSpc>
                <a:spcPct val="200000"/>
              </a:lnSpc>
              <a:spcBef>
                <a:spcPts val="0"/>
              </a:spcBef>
              <a:spcAft>
                <a:spcPts val="0"/>
              </a:spcAft>
            </a:pPr>
            <a:r>
              <a:rPr lang="en-US" sz="1800" dirty="0">
                <a:effectLst/>
                <a:latin typeface="Times New Roman" panose="02020603050405020304" pitchFamily="18" charset="0"/>
                <a:ea typeface="Times New Roman" panose="02020603050405020304" pitchFamily="18" charset="0"/>
              </a:rPr>
              <a:t>Figure 13.11, Forklift operating between pipe rack and manifold</a:t>
            </a:r>
          </a:p>
        </p:txBody>
      </p:sp>
      <p:cxnSp>
        <p:nvCxnSpPr>
          <p:cNvPr id="5" name="Straight Arrow Connector 4">
            <a:extLst>
              <a:ext uri="{FF2B5EF4-FFF2-40B4-BE49-F238E27FC236}">
                <a16:creationId xmlns:a16="http://schemas.microsoft.com/office/drawing/2014/main" id="{AD48C81F-CFFC-4E42-A8CD-919A02C7E5DE}"/>
              </a:ext>
            </a:extLst>
          </p:cNvPr>
          <p:cNvCxnSpPr/>
          <p:nvPr/>
        </p:nvCxnSpPr>
        <p:spPr>
          <a:xfrm flipV="1">
            <a:off x="8286750" y="3143250"/>
            <a:ext cx="858774" cy="571500"/>
          </a:xfrm>
          <a:prstGeom prst="straightConnector1">
            <a:avLst/>
          </a:prstGeom>
          <a:ln>
            <a:solidFill>
              <a:schemeClr val="bg1"/>
            </a:solidFill>
            <a:headEnd type="triangle"/>
            <a:tailEnd type="triangle"/>
          </a:ln>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35794810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FE1A0E-0650-4E34-8501-958C7525DF79}"/>
              </a:ext>
            </a:extLst>
          </p:cNvPr>
          <p:cNvSpPr>
            <a:spLocks noGrp="1"/>
          </p:cNvSpPr>
          <p:nvPr>
            <p:ph type="title"/>
          </p:nvPr>
        </p:nvSpPr>
        <p:spPr/>
        <p:txBody>
          <a:bodyPr/>
          <a:lstStyle/>
          <a:p>
            <a:r>
              <a:rPr lang="en-US" sz="4400" dirty="0">
                <a:effectLst/>
              </a:rPr>
              <a:t>Identifying Risk - </a:t>
            </a:r>
            <a:r>
              <a:rPr lang="en-US" sz="4000" b="1" dirty="0">
                <a:solidFill>
                  <a:srgbClr val="2F5496"/>
                </a:solidFill>
                <a:effectLst/>
                <a:latin typeface="Calibri Light" panose="020F0302020204030204" pitchFamily="34" charset="0"/>
                <a:ea typeface="Times New Roman" panose="02020603050405020304" pitchFamily="18" charset="0"/>
                <a:cs typeface="Times New Roman" panose="02020603050405020304" pitchFamily="18" charset="0"/>
              </a:rPr>
              <a:t>Case Study </a:t>
            </a:r>
            <a:endParaRPr lang="en-US" sz="4000" dirty="0"/>
          </a:p>
        </p:txBody>
      </p:sp>
      <p:sp>
        <p:nvSpPr>
          <p:cNvPr id="6" name="TextBox 5">
            <a:extLst>
              <a:ext uri="{FF2B5EF4-FFF2-40B4-BE49-F238E27FC236}">
                <a16:creationId xmlns:a16="http://schemas.microsoft.com/office/drawing/2014/main" id="{82C10945-1BF2-4A87-9E3A-6AB6817B9E91}"/>
              </a:ext>
            </a:extLst>
          </p:cNvPr>
          <p:cNvSpPr txBox="1"/>
          <p:nvPr/>
        </p:nvSpPr>
        <p:spPr>
          <a:xfrm>
            <a:off x="1544953" y="5930926"/>
            <a:ext cx="9102091" cy="561949"/>
          </a:xfrm>
          <a:prstGeom prst="rect">
            <a:avLst/>
          </a:prstGeom>
          <a:noFill/>
        </p:spPr>
        <p:txBody>
          <a:bodyPr wrap="square">
            <a:spAutoFit/>
          </a:bodyPr>
          <a:lstStyle/>
          <a:p>
            <a:pPr marL="0" marR="0" algn="ctr">
              <a:lnSpc>
                <a:spcPct val="200000"/>
              </a:lnSpc>
              <a:spcBef>
                <a:spcPts val="0"/>
              </a:spcBef>
              <a:spcAft>
                <a:spcPts val="0"/>
              </a:spcAft>
            </a:pPr>
            <a:r>
              <a:rPr lang="en-US" sz="1800" dirty="0">
                <a:effectLst/>
                <a:latin typeface="Times New Roman" panose="02020603050405020304" pitchFamily="18" charset="0"/>
                <a:ea typeface="Times New Roman" panose="02020603050405020304" pitchFamily="18" charset="0"/>
              </a:rPr>
              <a:t>Reenactment of injured party’s leg in path of forklift and the soft mud</a:t>
            </a:r>
          </a:p>
        </p:txBody>
      </p:sp>
      <p:pic>
        <p:nvPicPr>
          <p:cNvPr id="7" name="Picture 6">
            <a:extLst>
              <a:ext uri="{FF2B5EF4-FFF2-40B4-BE49-F238E27FC236}">
                <a16:creationId xmlns:a16="http://schemas.microsoft.com/office/drawing/2014/main" id="{90320035-0CB0-4463-91BB-FBF264CBE94A}"/>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6095998" y="1484353"/>
            <a:ext cx="5442966" cy="4270247"/>
          </a:xfrm>
          <a:prstGeom prst="rect">
            <a:avLst/>
          </a:prstGeom>
          <a:noFill/>
        </p:spPr>
      </p:pic>
      <p:pic>
        <p:nvPicPr>
          <p:cNvPr id="4" name="Picture 3">
            <a:extLst>
              <a:ext uri="{FF2B5EF4-FFF2-40B4-BE49-F238E27FC236}">
                <a16:creationId xmlns:a16="http://schemas.microsoft.com/office/drawing/2014/main" id="{FF12A9D8-2B22-4052-BEBC-C4ED25AA59A6}"/>
              </a:ext>
            </a:extLst>
          </p:cNvPr>
          <p:cNvPicPr>
            <a:picLocks noChangeAspect="1"/>
          </p:cNvPicPr>
          <p:nvPr/>
        </p:nvPicPr>
        <p:blipFill>
          <a:blip r:embed="rId4"/>
          <a:stretch>
            <a:fillRect/>
          </a:stretch>
        </p:blipFill>
        <p:spPr>
          <a:xfrm>
            <a:off x="838200" y="1484352"/>
            <a:ext cx="6318601" cy="4270247"/>
          </a:xfrm>
          <a:prstGeom prst="rect">
            <a:avLst/>
          </a:prstGeom>
        </p:spPr>
      </p:pic>
    </p:spTree>
    <p:extLst>
      <p:ext uri="{BB962C8B-B14F-4D97-AF65-F5344CB8AC3E}">
        <p14:creationId xmlns:p14="http://schemas.microsoft.com/office/powerpoint/2010/main" val="36682496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D50DC-1756-4653-B2B1-29DD39F7BC07}"/>
              </a:ext>
            </a:extLst>
          </p:cNvPr>
          <p:cNvSpPr>
            <a:spLocks noGrp="1"/>
          </p:cNvSpPr>
          <p:nvPr>
            <p:ph type="title"/>
          </p:nvPr>
        </p:nvSpPr>
        <p:spPr/>
        <p:txBody>
          <a:bodyPr/>
          <a:lstStyle/>
          <a:p>
            <a:r>
              <a:rPr lang="en-US" sz="4400" dirty="0">
                <a:effectLst/>
              </a:rPr>
              <a:t>Identifying Risk – Incident Map</a:t>
            </a:r>
            <a:endParaRPr lang="en-US" dirty="0"/>
          </a:p>
        </p:txBody>
      </p:sp>
      <p:pic>
        <p:nvPicPr>
          <p:cNvPr id="9" name="Content Placeholder 8">
            <a:extLst>
              <a:ext uri="{FF2B5EF4-FFF2-40B4-BE49-F238E27FC236}">
                <a16:creationId xmlns:a16="http://schemas.microsoft.com/office/drawing/2014/main" id="{344ADE30-7507-4E5A-8428-35356D9AF3A2}"/>
              </a:ext>
            </a:extLst>
          </p:cNvPr>
          <p:cNvPicPr>
            <a:picLocks noGrp="1" noChangeAspect="1"/>
          </p:cNvPicPr>
          <p:nvPr>
            <p:ph idx="1"/>
          </p:nvPr>
        </p:nvPicPr>
        <p:blipFill>
          <a:blip r:embed="rId3"/>
          <a:stretch>
            <a:fillRect/>
          </a:stretch>
        </p:blipFill>
        <p:spPr>
          <a:xfrm>
            <a:off x="1533339" y="1690688"/>
            <a:ext cx="9125321" cy="2377440"/>
          </a:xfrm>
        </p:spPr>
      </p:pic>
    </p:spTree>
    <p:extLst>
      <p:ext uri="{BB962C8B-B14F-4D97-AF65-F5344CB8AC3E}">
        <p14:creationId xmlns:p14="http://schemas.microsoft.com/office/powerpoint/2010/main" val="19534257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D50DC-1756-4653-B2B1-29DD39F7BC07}"/>
              </a:ext>
            </a:extLst>
          </p:cNvPr>
          <p:cNvSpPr>
            <a:spLocks noGrp="1"/>
          </p:cNvSpPr>
          <p:nvPr>
            <p:ph type="title"/>
          </p:nvPr>
        </p:nvSpPr>
        <p:spPr/>
        <p:txBody>
          <a:bodyPr/>
          <a:lstStyle/>
          <a:p>
            <a:r>
              <a:rPr lang="en-US" sz="4400" dirty="0">
                <a:effectLst/>
              </a:rPr>
              <a:t>Identifying Risk – Incident Map and Barrier Analysis</a:t>
            </a:r>
            <a:endParaRPr lang="en-US" dirty="0"/>
          </a:p>
        </p:txBody>
      </p:sp>
      <p:pic>
        <p:nvPicPr>
          <p:cNvPr id="11" name="Content Placeholder 10">
            <a:extLst>
              <a:ext uri="{FF2B5EF4-FFF2-40B4-BE49-F238E27FC236}">
                <a16:creationId xmlns:a16="http://schemas.microsoft.com/office/drawing/2014/main" id="{FAA55F8D-1591-4DE3-B767-8C509A0BA8DF}"/>
              </a:ext>
            </a:extLst>
          </p:cNvPr>
          <p:cNvPicPr>
            <a:picLocks noGrp="1" noChangeAspect="1"/>
          </p:cNvPicPr>
          <p:nvPr>
            <p:ph idx="1"/>
          </p:nvPr>
        </p:nvPicPr>
        <p:blipFill>
          <a:blip r:embed="rId3"/>
          <a:stretch>
            <a:fillRect/>
          </a:stretch>
        </p:blipFill>
        <p:spPr>
          <a:xfrm>
            <a:off x="1550841" y="1120140"/>
            <a:ext cx="8850459" cy="5282983"/>
          </a:xfrm>
        </p:spPr>
      </p:pic>
      <p:pic>
        <p:nvPicPr>
          <p:cNvPr id="13" name="Picture 12">
            <a:extLst>
              <a:ext uri="{FF2B5EF4-FFF2-40B4-BE49-F238E27FC236}">
                <a16:creationId xmlns:a16="http://schemas.microsoft.com/office/drawing/2014/main" id="{67DC6F51-954E-4DFF-8762-BBF20AF4AC67}"/>
              </a:ext>
            </a:extLst>
          </p:cNvPr>
          <p:cNvPicPr>
            <a:picLocks noChangeAspect="1"/>
          </p:cNvPicPr>
          <p:nvPr/>
        </p:nvPicPr>
        <p:blipFill>
          <a:blip r:embed="rId4"/>
          <a:stretch>
            <a:fillRect/>
          </a:stretch>
        </p:blipFill>
        <p:spPr>
          <a:xfrm>
            <a:off x="6393351" y="5357834"/>
            <a:ext cx="4960449" cy="890565"/>
          </a:xfrm>
          <a:prstGeom prst="rect">
            <a:avLst/>
          </a:prstGeom>
          <a:ln>
            <a:noFill/>
          </a:ln>
          <a:effectLst>
            <a:outerShdw blurRad="292100" dist="139700" dir="2700000" algn="tl" rotWithShape="0">
              <a:srgbClr val="333333">
                <a:alpha val="65000"/>
              </a:srgbClr>
            </a:outerShdw>
          </a:effectLst>
        </p:spPr>
      </p:pic>
      <p:sp>
        <p:nvSpPr>
          <p:cNvPr id="14" name="TextBox 13">
            <a:extLst>
              <a:ext uri="{FF2B5EF4-FFF2-40B4-BE49-F238E27FC236}">
                <a16:creationId xmlns:a16="http://schemas.microsoft.com/office/drawing/2014/main" id="{6821E1ED-4AB1-4020-80BA-3FFB397230DC}"/>
              </a:ext>
            </a:extLst>
          </p:cNvPr>
          <p:cNvSpPr txBox="1"/>
          <p:nvPr/>
        </p:nvSpPr>
        <p:spPr>
          <a:xfrm>
            <a:off x="8092912" y="6383067"/>
            <a:ext cx="1561325" cy="369332"/>
          </a:xfrm>
          <a:prstGeom prst="rect">
            <a:avLst/>
          </a:prstGeom>
          <a:noFill/>
        </p:spPr>
        <p:txBody>
          <a:bodyPr wrap="none" rtlCol="0">
            <a:spAutoFit/>
          </a:bodyPr>
          <a:lstStyle/>
          <a:p>
            <a:r>
              <a:rPr lang="en-US" dirty="0"/>
              <a:t>Barrier Legend</a:t>
            </a:r>
          </a:p>
        </p:txBody>
      </p:sp>
    </p:spTree>
    <p:extLst>
      <p:ext uri="{BB962C8B-B14F-4D97-AF65-F5344CB8AC3E}">
        <p14:creationId xmlns:p14="http://schemas.microsoft.com/office/powerpoint/2010/main" val="34394353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AC63F43-5BB1-471E-95A7-63406BFE2EF6}"/>
              </a:ext>
            </a:extLst>
          </p:cNvPr>
          <p:cNvPicPr>
            <a:picLocks noChangeAspect="1"/>
          </p:cNvPicPr>
          <p:nvPr/>
        </p:nvPicPr>
        <p:blipFill rotWithShape="1">
          <a:blip r:embed="rId3"/>
          <a:srcRect l="35316" r="1466" b="1"/>
          <a:stretch/>
        </p:blipFill>
        <p:spPr>
          <a:xfrm>
            <a:off x="20" y="1302606"/>
            <a:ext cx="4413566" cy="4252313"/>
          </a:xfrm>
          <a:custGeom>
            <a:avLst/>
            <a:gdLst/>
            <a:ahLst/>
            <a:cxnLst/>
            <a:rect l="l" t="t" r="r" b="b"/>
            <a:pathLst>
              <a:path w="4413586" h="4252313">
                <a:moveTo>
                  <a:pt x="0" y="0"/>
                </a:moveTo>
                <a:lnTo>
                  <a:pt x="2062856" y="0"/>
                </a:lnTo>
                <a:lnTo>
                  <a:pt x="2063084" y="493"/>
                </a:lnTo>
                <a:lnTo>
                  <a:pt x="2450944" y="493"/>
                </a:lnTo>
                <a:lnTo>
                  <a:pt x="4413586" y="4252313"/>
                </a:lnTo>
                <a:lnTo>
                  <a:pt x="388087" y="4252313"/>
                </a:lnTo>
                <a:lnTo>
                  <a:pt x="388087" y="4251820"/>
                </a:lnTo>
                <a:lnTo>
                  <a:pt x="0" y="4251820"/>
                </a:lnTo>
                <a:close/>
              </a:path>
            </a:pathLst>
          </a:custGeom>
        </p:spPr>
      </p:pic>
      <p:sp>
        <p:nvSpPr>
          <p:cNvPr id="59" name="Freeform: Shape 58">
            <a:extLst>
              <a:ext uri="{FF2B5EF4-FFF2-40B4-BE49-F238E27FC236}">
                <a16:creationId xmlns:a16="http://schemas.microsoft.com/office/drawing/2014/main" id="{0CBF71E6-C54A-4E15-90AD-354C394355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965697" y="1303083"/>
            <a:ext cx="9226303" cy="4251821"/>
          </a:xfrm>
          <a:custGeom>
            <a:avLst/>
            <a:gdLst>
              <a:gd name="connsiteX0" fmla="*/ 0 w 9226303"/>
              <a:gd name="connsiteY0" fmla="*/ 0 h 4251821"/>
              <a:gd name="connsiteX1" fmla="*/ 9226303 w 9226303"/>
              <a:gd name="connsiteY1" fmla="*/ 0 h 4251821"/>
              <a:gd name="connsiteX2" fmla="*/ 7263661 w 9226303"/>
              <a:gd name="connsiteY2" fmla="*/ 4251821 h 4251821"/>
              <a:gd name="connsiteX3" fmla="*/ 0 w 9226303"/>
              <a:gd name="connsiteY3" fmla="*/ 4251821 h 4251821"/>
            </a:gdLst>
            <a:ahLst/>
            <a:cxnLst>
              <a:cxn ang="0">
                <a:pos x="connsiteX0" y="connsiteY0"/>
              </a:cxn>
              <a:cxn ang="0">
                <a:pos x="connsiteX1" y="connsiteY1"/>
              </a:cxn>
              <a:cxn ang="0">
                <a:pos x="connsiteX2" y="connsiteY2"/>
              </a:cxn>
              <a:cxn ang="0">
                <a:pos x="connsiteX3" y="connsiteY3"/>
              </a:cxn>
            </a:cxnLst>
            <a:rect l="l" t="t" r="r" b="b"/>
            <a:pathLst>
              <a:path w="9226303" h="4251821">
                <a:moveTo>
                  <a:pt x="0" y="0"/>
                </a:moveTo>
                <a:lnTo>
                  <a:pt x="9226303" y="0"/>
                </a:lnTo>
                <a:lnTo>
                  <a:pt x="7263661" y="4251821"/>
                </a:lnTo>
                <a:lnTo>
                  <a:pt x="0" y="4251821"/>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AD2A96D-2581-49CA-8888-B3B80CB37F77}"/>
              </a:ext>
            </a:extLst>
          </p:cNvPr>
          <p:cNvSpPr>
            <a:spLocks noGrp="1"/>
          </p:cNvSpPr>
          <p:nvPr>
            <p:ph type="title"/>
          </p:nvPr>
        </p:nvSpPr>
        <p:spPr>
          <a:xfrm>
            <a:off x="4978589" y="1828800"/>
            <a:ext cx="6378259" cy="2983230"/>
          </a:xfrm>
        </p:spPr>
        <p:txBody>
          <a:bodyPr vert="horz" lIns="91440" tIns="45720" rIns="91440" bIns="45720" rtlCol="0" anchor="b">
            <a:normAutofit fontScale="90000"/>
          </a:bodyPr>
          <a:lstStyle/>
          <a:p>
            <a:r>
              <a:rPr lang="en-US" sz="6000" dirty="0">
                <a:solidFill>
                  <a:srgbClr val="FFFFFF"/>
                </a:solidFill>
              </a:rPr>
              <a:t>Part 1 – Applying Methods for Establishing Context and Assessing Risk</a:t>
            </a:r>
          </a:p>
        </p:txBody>
      </p:sp>
      <p:sp>
        <p:nvSpPr>
          <p:cNvPr id="5" name="Slide Number Placeholder 4">
            <a:extLst>
              <a:ext uri="{FF2B5EF4-FFF2-40B4-BE49-F238E27FC236}">
                <a16:creationId xmlns:a16="http://schemas.microsoft.com/office/drawing/2014/main" id="{C3E6A6D7-496F-4608-91AD-68D2C34E0DBC}"/>
              </a:ext>
            </a:extLst>
          </p:cNvPr>
          <p:cNvSpPr>
            <a:spLocks noGrp="1"/>
          </p:cNvSpPr>
          <p:nvPr>
            <p:ph type="sldNum" sz="quarter" idx="12"/>
          </p:nvPr>
        </p:nvSpPr>
        <p:spPr>
          <a:xfrm>
            <a:off x="8613648" y="6355080"/>
            <a:ext cx="2743200" cy="365125"/>
          </a:xfr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35B72D44-14B5-49A2-830A-D01BAFE38A11}" type="slidenum">
              <a:rPr kumimoji="0" lang="en-US" sz="1200" b="0" i="0" u="none" strike="noStrike" kern="1200" cap="none" spc="0" normalizeH="0" baseline="0" noProof="0">
                <a:ln>
                  <a:noFill/>
                </a:ln>
                <a:solidFill>
                  <a:srgbClr val="898989"/>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2</a:t>
            </a:fld>
            <a:endParaRPr kumimoji="0" lang="en-US" sz="1200" b="0" i="0" u="none" strike="noStrike" kern="1200" cap="none" spc="0" normalizeH="0" baseline="0" noProof="0">
              <a:ln>
                <a:noFill/>
              </a:ln>
              <a:solidFill>
                <a:srgbClr val="898989"/>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75790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D50DC-1756-4653-B2B1-29DD39F7BC07}"/>
              </a:ext>
            </a:extLst>
          </p:cNvPr>
          <p:cNvSpPr>
            <a:spLocks noGrp="1"/>
          </p:cNvSpPr>
          <p:nvPr>
            <p:ph type="title"/>
          </p:nvPr>
        </p:nvSpPr>
        <p:spPr>
          <a:xfrm>
            <a:off x="541020" y="285115"/>
            <a:ext cx="3192162" cy="1737995"/>
          </a:xfrm>
        </p:spPr>
        <p:txBody>
          <a:bodyPr>
            <a:normAutofit/>
          </a:bodyPr>
          <a:lstStyle/>
          <a:p>
            <a:r>
              <a:rPr lang="en-US" sz="3600" dirty="0">
                <a:effectLst/>
              </a:rPr>
              <a:t>Identifying Risk </a:t>
            </a:r>
            <a:br>
              <a:rPr lang="en-US" sz="4400" dirty="0">
                <a:effectLst/>
              </a:rPr>
            </a:br>
            <a:r>
              <a:rPr lang="en-US" sz="3600" dirty="0">
                <a:effectLst/>
              </a:rPr>
              <a:t>Change Analysis</a:t>
            </a:r>
            <a:endParaRPr lang="en-US" sz="3600" dirty="0"/>
          </a:p>
        </p:txBody>
      </p:sp>
      <p:pic>
        <p:nvPicPr>
          <p:cNvPr id="6" name="Content Placeholder 5">
            <a:extLst>
              <a:ext uri="{FF2B5EF4-FFF2-40B4-BE49-F238E27FC236}">
                <a16:creationId xmlns:a16="http://schemas.microsoft.com/office/drawing/2014/main" id="{6EB3A486-2F64-4FC4-AD00-5D04781606D1}"/>
              </a:ext>
            </a:extLst>
          </p:cNvPr>
          <p:cNvPicPr>
            <a:picLocks noGrp="1" noChangeAspect="1"/>
          </p:cNvPicPr>
          <p:nvPr>
            <p:ph idx="1"/>
          </p:nvPr>
        </p:nvPicPr>
        <p:blipFill>
          <a:blip r:embed="rId3"/>
          <a:stretch>
            <a:fillRect/>
          </a:stretch>
        </p:blipFill>
        <p:spPr>
          <a:xfrm>
            <a:off x="3733182" y="457200"/>
            <a:ext cx="8180382" cy="6115685"/>
          </a:xfrm>
        </p:spPr>
      </p:pic>
      <p:sp>
        <p:nvSpPr>
          <p:cNvPr id="7" name="Oval 6">
            <a:extLst>
              <a:ext uri="{FF2B5EF4-FFF2-40B4-BE49-F238E27FC236}">
                <a16:creationId xmlns:a16="http://schemas.microsoft.com/office/drawing/2014/main" id="{F0A91D95-B267-4EC0-8A8C-2D845F3821EF}"/>
              </a:ext>
            </a:extLst>
          </p:cNvPr>
          <p:cNvSpPr/>
          <p:nvPr/>
        </p:nvSpPr>
        <p:spPr>
          <a:xfrm>
            <a:off x="6275070" y="285114"/>
            <a:ext cx="3360420" cy="637857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098094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D50DC-1756-4653-B2B1-29DD39F7BC07}"/>
              </a:ext>
            </a:extLst>
          </p:cNvPr>
          <p:cNvSpPr>
            <a:spLocks noGrp="1"/>
          </p:cNvSpPr>
          <p:nvPr>
            <p:ph type="title"/>
          </p:nvPr>
        </p:nvSpPr>
        <p:spPr>
          <a:xfrm>
            <a:off x="541020" y="285115"/>
            <a:ext cx="3192162" cy="1737995"/>
          </a:xfrm>
        </p:spPr>
        <p:txBody>
          <a:bodyPr>
            <a:normAutofit/>
          </a:bodyPr>
          <a:lstStyle/>
          <a:p>
            <a:r>
              <a:rPr lang="en-US" sz="3600" dirty="0">
                <a:effectLst/>
              </a:rPr>
              <a:t>Identifying Risk </a:t>
            </a:r>
            <a:br>
              <a:rPr lang="en-US" sz="4400" dirty="0">
                <a:effectLst/>
              </a:rPr>
            </a:br>
            <a:r>
              <a:rPr lang="en-US" sz="3600" dirty="0">
                <a:effectLst/>
              </a:rPr>
              <a:t>Multiple Path 5 Why Analysis</a:t>
            </a:r>
            <a:endParaRPr lang="en-US" sz="3600" dirty="0"/>
          </a:p>
        </p:txBody>
      </p:sp>
      <p:pic>
        <p:nvPicPr>
          <p:cNvPr id="10" name="Content Placeholder 9">
            <a:extLst>
              <a:ext uri="{FF2B5EF4-FFF2-40B4-BE49-F238E27FC236}">
                <a16:creationId xmlns:a16="http://schemas.microsoft.com/office/drawing/2014/main" id="{79870F02-67C3-42CA-9356-D86006C3D183}"/>
              </a:ext>
            </a:extLst>
          </p:cNvPr>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469130" y="388620"/>
            <a:ext cx="6217920" cy="62293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8713943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D50DC-1756-4653-B2B1-29DD39F7BC07}"/>
              </a:ext>
            </a:extLst>
          </p:cNvPr>
          <p:cNvSpPr>
            <a:spLocks noGrp="1"/>
          </p:cNvSpPr>
          <p:nvPr>
            <p:ph type="title"/>
          </p:nvPr>
        </p:nvSpPr>
        <p:spPr>
          <a:xfrm>
            <a:off x="541020" y="285115"/>
            <a:ext cx="3192162" cy="1737995"/>
          </a:xfrm>
        </p:spPr>
        <p:txBody>
          <a:bodyPr>
            <a:normAutofit/>
          </a:bodyPr>
          <a:lstStyle/>
          <a:p>
            <a:r>
              <a:rPr lang="en-US" sz="3600" dirty="0">
                <a:effectLst/>
              </a:rPr>
              <a:t>Identifying Risk </a:t>
            </a:r>
            <a:br>
              <a:rPr lang="en-US" sz="4400" dirty="0">
                <a:effectLst/>
              </a:rPr>
            </a:br>
            <a:r>
              <a:rPr lang="en-US" sz="3600" dirty="0">
                <a:effectLst/>
              </a:rPr>
              <a:t>Causal Factor Tree</a:t>
            </a:r>
            <a:endParaRPr lang="en-US" sz="3600" dirty="0"/>
          </a:p>
        </p:txBody>
      </p:sp>
      <p:pic>
        <p:nvPicPr>
          <p:cNvPr id="6" name="Content Placeholder 5">
            <a:extLst>
              <a:ext uri="{FF2B5EF4-FFF2-40B4-BE49-F238E27FC236}">
                <a16:creationId xmlns:a16="http://schemas.microsoft.com/office/drawing/2014/main" id="{77409A70-68CD-40D7-86CA-E7BEB12EDFC6}"/>
              </a:ext>
            </a:extLst>
          </p:cNvPr>
          <p:cNvPicPr>
            <a:picLocks noGrp="1" noChangeAspect="1"/>
          </p:cNvPicPr>
          <p:nvPr>
            <p:ph idx="1"/>
          </p:nvPr>
        </p:nvPicPr>
        <p:blipFill>
          <a:blip r:embed="rId3"/>
          <a:stretch>
            <a:fillRect/>
          </a:stretch>
        </p:blipFill>
        <p:spPr>
          <a:xfrm>
            <a:off x="2375944" y="895081"/>
            <a:ext cx="9031196" cy="5281882"/>
          </a:xfrm>
        </p:spPr>
      </p:pic>
    </p:spTree>
    <p:extLst>
      <p:ext uri="{BB962C8B-B14F-4D97-AF65-F5344CB8AC3E}">
        <p14:creationId xmlns:p14="http://schemas.microsoft.com/office/powerpoint/2010/main" val="24676205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4" name="Rectangle 33">
            <a:extLst>
              <a:ext uri="{FF2B5EF4-FFF2-40B4-BE49-F238E27FC236}">
                <a16:creationId xmlns:a16="http://schemas.microsoft.com/office/drawing/2014/main" id="{3B854194-185D-494D-905C-7C7CB2E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B4F5FA0D-0104-4987-8241-EFF7C85B88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4"/>
              </a:gs>
              <a:gs pos="25000">
                <a:schemeClr val="accent4"/>
              </a:gs>
              <a:gs pos="94000">
                <a:schemeClr val="accent2"/>
              </a:gs>
              <a:gs pos="100000">
                <a:schemeClr val="accent2"/>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Picture 37">
            <a:extLst>
              <a:ext uri="{FF2B5EF4-FFF2-40B4-BE49-F238E27FC236}">
                <a16:creationId xmlns:a16="http://schemas.microsoft.com/office/drawing/2014/main" id="{2897127E-6CEF-446C-BE87-93B7C46E49D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CB0762CD-5612-4E6C-B391-C00076E9B0E7}"/>
              </a:ext>
            </a:extLst>
          </p:cNvPr>
          <p:cNvSpPr>
            <a:spLocks noGrp="1"/>
          </p:cNvSpPr>
          <p:nvPr>
            <p:ph type="title"/>
          </p:nvPr>
        </p:nvSpPr>
        <p:spPr>
          <a:xfrm>
            <a:off x="640079" y="2053641"/>
            <a:ext cx="3669161" cy="2760098"/>
          </a:xfrm>
        </p:spPr>
        <p:txBody>
          <a:bodyPr>
            <a:normAutofit/>
          </a:bodyPr>
          <a:lstStyle/>
          <a:p>
            <a:pPr marL="0" marR="0">
              <a:spcBef>
                <a:spcPts val="0"/>
              </a:spcBef>
              <a:spcAft>
                <a:spcPts val="800"/>
              </a:spcAft>
            </a:pPr>
            <a:r>
              <a:rPr lang="en-US" b="1" dirty="0">
                <a:solidFill>
                  <a:srgbClr val="FFFFFF"/>
                </a:solidFill>
                <a:effectLst/>
                <a:latin typeface="Calibri Light" panose="020F0302020204030204" pitchFamily="34" charset="0"/>
                <a:ea typeface="Times New Roman" panose="02020603050405020304" pitchFamily="18" charset="0"/>
              </a:rPr>
              <a:t>Analyzing Risk </a:t>
            </a:r>
            <a:endParaRPr lang="en-US" b="1" dirty="0">
              <a:solidFill>
                <a:srgbClr val="FFFFFF"/>
              </a:solidFill>
              <a:effectLst/>
              <a:latin typeface="Times New Roman" panose="02020603050405020304" pitchFamily="18" charset="0"/>
              <a:ea typeface="Times New Roman" panose="02020603050405020304" pitchFamily="18" charset="0"/>
            </a:endParaRPr>
          </a:p>
        </p:txBody>
      </p:sp>
      <p:pic>
        <p:nvPicPr>
          <p:cNvPr id="4" name="Picture 3">
            <a:extLst>
              <a:ext uri="{FF2B5EF4-FFF2-40B4-BE49-F238E27FC236}">
                <a16:creationId xmlns:a16="http://schemas.microsoft.com/office/drawing/2014/main" id="{81676B62-818F-4C53-BA7A-13A7FF007929}"/>
              </a:ext>
            </a:extLst>
          </p:cNvPr>
          <p:cNvPicPr>
            <a:picLocks noChangeAspect="1"/>
          </p:cNvPicPr>
          <p:nvPr/>
        </p:nvPicPr>
        <p:blipFill>
          <a:blip r:embed="rId4"/>
          <a:stretch>
            <a:fillRect/>
          </a:stretch>
        </p:blipFill>
        <p:spPr>
          <a:xfrm>
            <a:off x="5669582" y="480060"/>
            <a:ext cx="5882339" cy="5897880"/>
          </a:xfrm>
          <a:prstGeom prst="rect">
            <a:avLst/>
          </a:prstGeom>
        </p:spPr>
      </p:pic>
    </p:spTree>
    <p:extLst>
      <p:ext uri="{BB962C8B-B14F-4D97-AF65-F5344CB8AC3E}">
        <p14:creationId xmlns:p14="http://schemas.microsoft.com/office/powerpoint/2010/main" val="34383569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2CB70A4-7D7C-424B-A135-6E61886B69D5}"/>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b="0" kern="1200" dirty="0">
                <a:solidFill>
                  <a:schemeClr val="bg1"/>
                </a:solidFill>
                <a:effectLst/>
                <a:latin typeface="+mj-lt"/>
                <a:ea typeface="+mj-ea"/>
                <a:cs typeface="+mj-cs"/>
              </a:rPr>
              <a:t>Analyzing Risk</a:t>
            </a:r>
            <a:endParaRPr lang="en-US" sz="3200" kern="1200" dirty="0">
              <a:solidFill>
                <a:schemeClr val="bg1"/>
              </a:solidFill>
              <a:latin typeface="+mj-lt"/>
              <a:ea typeface="+mj-ea"/>
              <a:cs typeface="+mj-cs"/>
            </a:endParaRPr>
          </a:p>
        </p:txBody>
      </p:sp>
      <p:pic>
        <p:nvPicPr>
          <p:cNvPr id="4" name="Picture 3">
            <a:extLst>
              <a:ext uri="{FF2B5EF4-FFF2-40B4-BE49-F238E27FC236}">
                <a16:creationId xmlns:a16="http://schemas.microsoft.com/office/drawing/2014/main" id="{1857BED8-6CE5-431C-B1A4-682FABB41D69}"/>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643467" y="1966871"/>
            <a:ext cx="10905066" cy="3810910"/>
          </a:xfrm>
          <a:prstGeom prst="rect">
            <a:avLst/>
          </a:prstGeom>
        </p:spPr>
      </p:pic>
      <p:sp>
        <p:nvSpPr>
          <p:cNvPr id="7" name="TextBox 6">
            <a:extLst>
              <a:ext uri="{FF2B5EF4-FFF2-40B4-BE49-F238E27FC236}">
                <a16:creationId xmlns:a16="http://schemas.microsoft.com/office/drawing/2014/main" id="{1359B21B-5543-49A6-A3B3-27AA6DD2C111}"/>
              </a:ext>
            </a:extLst>
          </p:cNvPr>
          <p:cNvSpPr txBox="1"/>
          <p:nvPr/>
        </p:nvSpPr>
        <p:spPr>
          <a:xfrm>
            <a:off x="1207009" y="5625152"/>
            <a:ext cx="9189380" cy="561949"/>
          </a:xfrm>
          <a:prstGeom prst="rect">
            <a:avLst/>
          </a:prstGeom>
          <a:noFill/>
        </p:spPr>
        <p:txBody>
          <a:bodyPr wrap="square">
            <a:spAutoFit/>
          </a:bodyPr>
          <a:lstStyle/>
          <a:p>
            <a:pPr marL="0" marR="0" algn="ctr">
              <a:lnSpc>
                <a:spcPct val="200000"/>
              </a:lnSpc>
              <a:spcBef>
                <a:spcPts val="0"/>
              </a:spcBef>
              <a:spcAft>
                <a:spcPts val="0"/>
              </a:spcAft>
            </a:pPr>
            <a:r>
              <a:rPr lang="en-US" sz="1800" kern="1800" dirty="0">
                <a:effectLst/>
                <a:latin typeface="Times New Roman" panose="02020603050405020304" pitchFamily="18" charset="0"/>
                <a:ea typeface="Times New Roman" panose="02020603050405020304" pitchFamily="18" charset="0"/>
              </a:rPr>
              <a:t>Figure 13.17, Comparison of Hazard Analysis, Risk Analysis and Risk Assessment Steps</a:t>
            </a:r>
            <a:endParaRPr lang="en-US"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1113317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27BDFED6-6E33-4606-AFE2-886ADB1C01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A close up of a map&#10;&#10;Description automatically generated">
            <a:extLst>
              <a:ext uri="{FF2B5EF4-FFF2-40B4-BE49-F238E27FC236}">
                <a16:creationId xmlns:a16="http://schemas.microsoft.com/office/drawing/2014/main" id="{FAAA678F-2F1E-4980-B350-EC2D65A9DAFA}"/>
              </a:ext>
            </a:extLst>
          </p:cNvPr>
          <p:cNvPicPr>
            <a:picLocks noChangeAspect="1"/>
          </p:cNvPicPr>
          <p:nvPr/>
        </p:nvPicPr>
        <p:blipFill rotWithShape="1">
          <a:blip r:embed="rId4">
            <a:alphaModFix/>
          </a:blip>
          <a:srcRect t="1155" r="-1" b="3002"/>
          <a:stretch/>
        </p:blipFill>
        <p:spPr>
          <a:xfrm>
            <a:off x="4547937" y="-5"/>
            <a:ext cx="7644062" cy="3681406"/>
          </a:xfrm>
          <a:prstGeom prst="rect">
            <a:avLst/>
          </a:prstGeom>
        </p:spPr>
      </p:pic>
      <p:pic>
        <p:nvPicPr>
          <p:cNvPr id="9" name="Picture 8" descr="A picture containing train, sitting, snow, person&#10;&#10;Description automatically generated">
            <a:extLst>
              <a:ext uri="{FF2B5EF4-FFF2-40B4-BE49-F238E27FC236}">
                <a16:creationId xmlns:a16="http://schemas.microsoft.com/office/drawing/2014/main" id="{D48FB82D-988E-4403-917E-E4A6DE2FF3D6}"/>
              </a:ext>
            </a:extLst>
          </p:cNvPr>
          <p:cNvPicPr>
            <a:picLocks noChangeAspect="1"/>
          </p:cNvPicPr>
          <p:nvPr/>
        </p:nvPicPr>
        <p:blipFill rotWithShape="1">
          <a:blip r:embed="rId5"/>
          <a:srcRect r="-1" b="14755"/>
          <a:stretch/>
        </p:blipFill>
        <p:spPr>
          <a:xfrm>
            <a:off x="4547938" y="3681409"/>
            <a:ext cx="7644062" cy="3176595"/>
          </a:xfrm>
          <a:prstGeom prst="rect">
            <a:avLst/>
          </a:prstGeom>
        </p:spPr>
      </p:pic>
      <p:sp>
        <p:nvSpPr>
          <p:cNvPr id="33" name="Rectangle 32">
            <a:extLst>
              <a:ext uri="{FF2B5EF4-FFF2-40B4-BE49-F238E27FC236}">
                <a16:creationId xmlns:a16="http://schemas.microsoft.com/office/drawing/2014/main" id="{890DEF05-784E-4B61-89E4-04C4ECF4E5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36000">
                <a:schemeClr val="tx1">
                  <a:lumMod val="95000"/>
                  <a:lumOff val="5000"/>
                </a:schemeClr>
              </a:gs>
              <a:gs pos="81000">
                <a:schemeClr val="tx1">
                  <a:lumMod val="95000"/>
                  <a:lumOff val="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55578A3-D2C2-47DC-B6AF-9DB270A11DED}"/>
              </a:ext>
            </a:extLst>
          </p:cNvPr>
          <p:cNvSpPr>
            <a:spLocks noGrp="1"/>
          </p:cNvSpPr>
          <p:nvPr>
            <p:ph type="title"/>
          </p:nvPr>
        </p:nvSpPr>
        <p:spPr>
          <a:xfrm>
            <a:off x="838200" y="1115219"/>
            <a:ext cx="5395912" cy="2387600"/>
          </a:xfrm>
        </p:spPr>
        <p:txBody>
          <a:bodyPr vert="horz" lIns="91440" tIns="45720" rIns="91440" bIns="45720" rtlCol="0" anchor="b">
            <a:normAutofit/>
          </a:bodyPr>
          <a:lstStyle/>
          <a:p>
            <a:pPr marL="0" marR="0">
              <a:spcAft>
                <a:spcPts val="0"/>
              </a:spcAft>
            </a:pPr>
            <a:r>
              <a:rPr lang="en-US" sz="5000" b="1" kern="1200">
                <a:solidFill>
                  <a:schemeClr val="bg1"/>
                </a:solidFill>
                <a:effectLst/>
                <a:latin typeface="+mj-lt"/>
                <a:ea typeface="+mj-ea"/>
                <a:cs typeface="+mj-cs"/>
              </a:rPr>
              <a:t>Hazard Analysis Case Study</a:t>
            </a:r>
          </a:p>
        </p:txBody>
      </p:sp>
      <p:sp>
        <p:nvSpPr>
          <p:cNvPr id="3" name="Content Placeholder 2">
            <a:extLst>
              <a:ext uri="{FF2B5EF4-FFF2-40B4-BE49-F238E27FC236}">
                <a16:creationId xmlns:a16="http://schemas.microsoft.com/office/drawing/2014/main" id="{E5B018CD-D3E1-4A31-8C3A-A4B926EC590F}"/>
              </a:ext>
            </a:extLst>
          </p:cNvPr>
          <p:cNvSpPr>
            <a:spLocks noGrp="1"/>
          </p:cNvSpPr>
          <p:nvPr>
            <p:ph idx="1"/>
          </p:nvPr>
        </p:nvSpPr>
        <p:spPr>
          <a:xfrm>
            <a:off x="838200" y="3902075"/>
            <a:ext cx="5395912" cy="1655762"/>
          </a:xfrm>
        </p:spPr>
        <p:txBody>
          <a:bodyPr vert="horz" lIns="91440" tIns="45720" rIns="91440" bIns="45720" rtlCol="0">
            <a:normAutofit/>
          </a:bodyPr>
          <a:lstStyle/>
          <a:p>
            <a:pPr marL="0" indent="0">
              <a:buNone/>
            </a:pPr>
            <a:r>
              <a:rPr lang="en-US" sz="2000" kern="1200">
                <a:solidFill>
                  <a:schemeClr val="bg1"/>
                </a:solidFill>
                <a:effectLst/>
                <a:latin typeface="+mn-lt"/>
                <a:ea typeface="+mn-ea"/>
                <a:cs typeface="+mn-cs"/>
              </a:rPr>
              <a:t>Chlorine gas release caused by mixing</a:t>
            </a:r>
            <a:r>
              <a:rPr lang="en-US" sz="2000" kern="1200">
                <a:solidFill>
                  <a:schemeClr val="bg1"/>
                </a:solidFill>
                <a:latin typeface="+mn-lt"/>
                <a:ea typeface="+mn-ea"/>
                <a:cs typeface="+mn-cs"/>
              </a:rPr>
              <a:t> </a:t>
            </a:r>
            <a:r>
              <a:rPr lang="en-US" sz="2000" kern="1200">
                <a:solidFill>
                  <a:schemeClr val="bg1"/>
                </a:solidFill>
                <a:effectLst/>
                <a:latin typeface="+mn-lt"/>
                <a:ea typeface="+mn-ea"/>
                <a:cs typeface="+mn-cs"/>
              </a:rPr>
              <a:t>sulfuric acid and sodium hypochlorite (bleach)</a:t>
            </a:r>
          </a:p>
        </p:txBody>
      </p:sp>
      <p:cxnSp>
        <p:nvCxnSpPr>
          <p:cNvPr id="35" name="Straight Connector 34">
            <a:extLst>
              <a:ext uri="{FF2B5EF4-FFF2-40B4-BE49-F238E27FC236}">
                <a16:creationId xmlns:a16="http://schemas.microsoft.com/office/drawing/2014/main" id="{C41BAEC7-F7B0-4224-8B18-8F74B7D87F0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3681408"/>
            <a:ext cx="1135379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7665704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FCB628-3B0C-4946-B150-131AFBC29A32}"/>
              </a:ext>
            </a:extLst>
          </p:cNvPr>
          <p:cNvSpPr>
            <a:spLocks noGrp="1"/>
          </p:cNvSpPr>
          <p:nvPr>
            <p:ph type="title"/>
          </p:nvPr>
        </p:nvSpPr>
        <p:spPr>
          <a:xfrm>
            <a:off x="838200" y="365126"/>
            <a:ext cx="10515600" cy="1082090"/>
          </a:xfrm>
        </p:spPr>
        <p:txBody>
          <a:bodyPr/>
          <a:lstStyle/>
          <a:p>
            <a:r>
              <a:rPr lang="en-US" sz="4400" b="1" dirty="0">
                <a:effectLst/>
                <a:latin typeface="Calibri Light" panose="020F0302020204030204" pitchFamily="34" charset="0"/>
                <a:ea typeface="Times New Roman" panose="02020603050405020304" pitchFamily="18" charset="0"/>
                <a:cs typeface="Times New Roman" panose="02020603050405020304" pitchFamily="18" charset="0"/>
              </a:rPr>
              <a:t>Case Study</a:t>
            </a:r>
            <a:endParaRPr lang="en-US" dirty="0"/>
          </a:p>
        </p:txBody>
      </p:sp>
      <p:sp>
        <p:nvSpPr>
          <p:cNvPr id="5" name="Slide Number Placeholder 4">
            <a:extLst>
              <a:ext uri="{FF2B5EF4-FFF2-40B4-BE49-F238E27FC236}">
                <a16:creationId xmlns:a16="http://schemas.microsoft.com/office/drawing/2014/main" id="{F2299D60-BD94-423C-8BC1-CB14FE011190}"/>
              </a:ext>
            </a:extLst>
          </p:cNvPr>
          <p:cNvSpPr>
            <a:spLocks noGrp="1"/>
          </p:cNvSpPr>
          <p:nvPr>
            <p:ph type="sldNum" sz="quarter" idx="12"/>
          </p:nvPr>
        </p:nvSpPr>
        <p:spPr/>
        <p:txBody>
          <a:bodyPr/>
          <a:lstStyle/>
          <a:p>
            <a:fld id="{AC83CA5D-72A1-4C97-A86F-98914FDC147A}" type="slidenum">
              <a:rPr lang="en-US" smtClean="0"/>
              <a:t>26</a:t>
            </a:fld>
            <a:endParaRPr lang="en-US"/>
          </a:p>
        </p:txBody>
      </p:sp>
      <p:pic>
        <p:nvPicPr>
          <p:cNvPr id="6" name="Picture 5">
            <a:extLst>
              <a:ext uri="{FF2B5EF4-FFF2-40B4-BE49-F238E27FC236}">
                <a16:creationId xmlns:a16="http://schemas.microsoft.com/office/drawing/2014/main" id="{6DBB58DA-D86B-4B45-BAFF-E2F391B2F61E}"/>
              </a:ext>
            </a:extLst>
          </p:cNvPr>
          <p:cNvPicPr>
            <a:picLocks noChangeAspect="1"/>
          </p:cNvPicPr>
          <p:nvPr/>
        </p:nvPicPr>
        <p:blipFill>
          <a:blip r:embed="rId4"/>
          <a:stretch>
            <a:fillRect/>
          </a:stretch>
        </p:blipFill>
        <p:spPr>
          <a:xfrm>
            <a:off x="958883" y="1529755"/>
            <a:ext cx="10623517" cy="3772958"/>
          </a:xfrm>
          <a:prstGeom prst="rect">
            <a:avLst/>
          </a:prstGeom>
        </p:spPr>
      </p:pic>
      <p:sp>
        <p:nvSpPr>
          <p:cNvPr id="7" name="Rectangle 6">
            <a:extLst>
              <a:ext uri="{FF2B5EF4-FFF2-40B4-BE49-F238E27FC236}">
                <a16:creationId xmlns:a16="http://schemas.microsoft.com/office/drawing/2014/main" id="{353292F6-5EE5-4A3B-87D0-270BFA911952}"/>
              </a:ext>
            </a:extLst>
          </p:cNvPr>
          <p:cNvSpPr/>
          <p:nvPr/>
        </p:nvSpPr>
        <p:spPr>
          <a:xfrm>
            <a:off x="3543038" y="5827426"/>
            <a:ext cx="5322223" cy="300082"/>
          </a:xfrm>
          <a:prstGeom prst="rect">
            <a:avLst/>
          </a:prstGeom>
        </p:spPr>
        <p:txBody>
          <a:bodyPr wrap="square">
            <a:spAutoFit/>
          </a:bodyPr>
          <a:lstStyle/>
          <a:p>
            <a:r>
              <a:rPr lang="en-US" sz="1350" dirty="0"/>
              <a:t>Chemical unloading operations at the time of the incident (Source: MGPI)</a:t>
            </a:r>
          </a:p>
        </p:txBody>
      </p:sp>
      <p:sp>
        <p:nvSpPr>
          <p:cNvPr id="3" name="Oval 2">
            <a:extLst>
              <a:ext uri="{FF2B5EF4-FFF2-40B4-BE49-F238E27FC236}">
                <a16:creationId xmlns:a16="http://schemas.microsoft.com/office/drawing/2014/main" id="{64472C7D-466C-49C9-A9C2-B8DDF0BA24E7}"/>
              </a:ext>
            </a:extLst>
          </p:cNvPr>
          <p:cNvSpPr/>
          <p:nvPr/>
        </p:nvSpPr>
        <p:spPr>
          <a:xfrm>
            <a:off x="1931670" y="2240280"/>
            <a:ext cx="914400" cy="914400"/>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A2FE6D3A-FDCA-4A9E-BCDB-E912C9A376C1}"/>
              </a:ext>
            </a:extLst>
          </p:cNvPr>
          <p:cNvSpPr/>
          <p:nvPr/>
        </p:nvSpPr>
        <p:spPr>
          <a:xfrm>
            <a:off x="4975860" y="3373043"/>
            <a:ext cx="914400" cy="914400"/>
          </a:xfrm>
          <a:prstGeom prst="ellipse">
            <a:avLst/>
          </a:prstGeom>
          <a:noFill/>
          <a:ln w="412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6727255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FCB628-3B0C-4946-B150-131AFBC29A32}"/>
              </a:ext>
            </a:extLst>
          </p:cNvPr>
          <p:cNvSpPr>
            <a:spLocks noGrp="1"/>
          </p:cNvSpPr>
          <p:nvPr>
            <p:ph type="title"/>
          </p:nvPr>
        </p:nvSpPr>
        <p:spPr>
          <a:xfrm>
            <a:off x="838200" y="200534"/>
            <a:ext cx="10515600" cy="1082090"/>
          </a:xfrm>
        </p:spPr>
        <p:txBody>
          <a:bodyPr/>
          <a:lstStyle/>
          <a:p>
            <a:r>
              <a:rPr lang="en-US" sz="4400" b="1" dirty="0">
                <a:effectLst/>
                <a:latin typeface="Calibri Light" panose="020F0302020204030204" pitchFamily="34" charset="0"/>
                <a:ea typeface="Times New Roman" panose="02020603050405020304" pitchFamily="18" charset="0"/>
                <a:cs typeface="Times New Roman" panose="02020603050405020304" pitchFamily="18" charset="0"/>
              </a:rPr>
              <a:t>Case Study</a:t>
            </a:r>
            <a:endParaRPr lang="en-US" dirty="0"/>
          </a:p>
        </p:txBody>
      </p:sp>
      <p:sp>
        <p:nvSpPr>
          <p:cNvPr id="5" name="Slide Number Placeholder 4">
            <a:extLst>
              <a:ext uri="{FF2B5EF4-FFF2-40B4-BE49-F238E27FC236}">
                <a16:creationId xmlns:a16="http://schemas.microsoft.com/office/drawing/2014/main" id="{F2299D60-BD94-423C-8BC1-CB14FE011190}"/>
              </a:ext>
            </a:extLst>
          </p:cNvPr>
          <p:cNvSpPr>
            <a:spLocks noGrp="1"/>
          </p:cNvSpPr>
          <p:nvPr>
            <p:ph type="sldNum" sz="quarter" idx="12"/>
          </p:nvPr>
        </p:nvSpPr>
        <p:spPr/>
        <p:txBody>
          <a:bodyPr/>
          <a:lstStyle/>
          <a:p>
            <a:fld id="{AC83CA5D-72A1-4C97-A86F-98914FDC147A}" type="slidenum">
              <a:rPr lang="en-US" smtClean="0"/>
              <a:t>27</a:t>
            </a:fld>
            <a:endParaRPr lang="en-US"/>
          </a:p>
        </p:txBody>
      </p:sp>
      <p:pic>
        <p:nvPicPr>
          <p:cNvPr id="8" name="Picture 7">
            <a:extLst>
              <a:ext uri="{FF2B5EF4-FFF2-40B4-BE49-F238E27FC236}">
                <a16:creationId xmlns:a16="http://schemas.microsoft.com/office/drawing/2014/main" id="{9B71DDC4-E7A5-477A-9889-245E4F950371}"/>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2432304" y="1188720"/>
            <a:ext cx="6949440" cy="4992624"/>
          </a:xfrm>
          <a:prstGeom prst="rect">
            <a:avLst/>
          </a:prstGeom>
          <a:noFill/>
        </p:spPr>
      </p:pic>
      <p:sp>
        <p:nvSpPr>
          <p:cNvPr id="12" name="TextBox 11">
            <a:extLst>
              <a:ext uri="{FF2B5EF4-FFF2-40B4-BE49-F238E27FC236}">
                <a16:creationId xmlns:a16="http://schemas.microsoft.com/office/drawing/2014/main" id="{09F7B3CF-BAB9-4881-8416-CF48C630A576}"/>
              </a:ext>
            </a:extLst>
          </p:cNvPr>
          <p:cNvSpPr txBox="1"/>
          <p:nvPr/>
        </p:nvSpPr>
        <p:spPr>
          <a:xfrm>
            <a:off x="2511552" y="6075375"/>
            <a:ext cx="6099048" cy="561949"/>
          </a:xfrm>
          <a:prstGeom prst="rect">
            <a:avLst/>
          </a:prstGeom>
          <a:noFill/>
        </p:spPr>
        <p:txBody>
          <a:bodyPr wrap="square">
            <a:spAutoFit/>
          </a:bodyPr>
          <a:lstStyle/>
          <a:p>
            <a:pPr marL="0" marR="0" algn="ctr">
              <a:lnSpc>
                <a:spcPct val="200000"/>
              </a:lnSpc>
              <a:spcBef>
                <a:spcPts val="0"/>
              </a:spcBef>
              <a:spcAft>
                <a:spcPts val="0"/>
              </a:spcAft>
            </a:pPr>
            <a:r>
              <a:rPr lang="en-US" sz="1800" dirty="0">
                <a:effectLst/>
                <a:latin typeface="Times New Roman" panose="02020603050405020304" pitchFamily="18" charset="0"/>
                <a:ea typeface="Times New Roman" panose="02020603050405020304" pitchFamily="18" charset="0"/>
              </a:rPr>
              <a:t>Figure 13.18, State of connection area</a:t>
            </a:r>
          </a:p>
        </p:txBody>
      </p:sp>
    </p:spTree>
    <p:custDataLst>
      <p:tags r:id="rId1"/>
    </p:custDataLst>
    <p:extLst>
      <p:ext uri="{BB962C8B-B14F-4D97-AF65-F5344CB8AC3E}">
        <p14:creationId xmlns:p14="http://schemas.microsoft.com/office/powerpoint/2010/main" val="31618738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98BFE-50DC-4DF8-80F1-D3ACE9DA474B}"/>
              </a:ext>
            </a:extLst>
          </p:cNvPr>
          <p:cNvSpPr>
            <a:spLocks noGrp="1"/>
          </p:cNvSpPr>
          <p:nvPr>
            <p:ph type="title"/>
          </p:nvPr>
        </p:nvSpPr>
        <p:spPr>
          <a:xfrm>
            <a:off x="402336" y="286606"/>
            <a:ext cx="11192256" cy="1148900"/>
          </a:xfrm>
        </p:spPr>
        <p:txBody>
          <a:bodyPr/>
          <a:lstStyle/>
          <a:p>
            <a:pPr algn="ctr"/>
            <a:r>
              <a:rPr lang="en-US" sz="4400" b="1" dirty="0">
                <a:effectLst/>
                <a:latin typeface="Calibri Light" panose="020F0302020204030204" pitchFamily="34" charset="0"/>
                <a:ea typeface="Times New Roman" panose="02020603050405020304" pitchFamily="18" charset="0"/>
                <a:cs typeface="Times New Roman" panose="02020603050405020304" pitchFamily="18" charset="0"/>
              </a:rPr>
              <a:t>Case Study </a:t>
            </a:r>
            <a:r>
              <a:rPr lang="en-US" dirty="0"/>
              <a:t>– Risk Pathway </a:t>
            </a:r>
          </a:p>
        </p:txBody>
      </p:sp>
      <p:sp>
        <p:nvSpPr>
          <p:cNvPr id="5" name="Slide Number Placeholder 4">
            <a:extLst>
              <a:ext uri="{FF2B5EF4-FFF2-40B4-BE49-F238E27FC236}">
                <a16:creationId xmlns:a16="http://schemas.microsoft.com/office/drawing/2014/main" id="{96A6E54C-79C2-4A6D-AD65-A01249D33B4C}"/>
              </a:ext>
            </a:extLst>
          </p:cNvPr>
          <p:cNvSpPr>
            <a:spLocks noGrp="1"/>
          </p:cNvSpPr>
          <p:nvPr>
            <p:ph type="sldNum" sz="quarter" idx="12"/>
          </p:nvPr>
        </p:nvSpPr>
        <p:spPr/>
        <p:txBody>
          <a:bodyPr/>
          <a:lstStyle/>
          <a:p>
            <a:fld id="{B4FF201C-2C1C-4497-9D89-D83A2E96C0D5}" type="slidenum">
              <a:rPr lang="en-US" smtClean="0"/>
              <a:t>28</a:t>
            </a:fld>
            <a:endParaRPr lang="en-US"/>
          </a:p>
        </p:txBody>
      </p:sp>
      <p:sp>
        <p:nvSpPr>
          <p:cNvPr id="7" name="TextBox 6">
            <a:extLst>
              <a:ext uri="{FF2B5EF4-FFF2-40B4-BE49-F238E27FC236}">
                <a16:creationId xmlns:a16="http://schemas.microsoft.com/office/drawing/2014/main" id="{EDFB4D6B-4270-41F7-A044-71B264343390}"/>
              </a:ext>
            </a:extLst>
          </p:cNvPr>
          <p:cNvSpPr txBox="1"/>
          <p:nvPr/>
        </p:nvSpPr>
        <p:spPr>
          <a:xfrm>
            <a:off x="1391602" y="1808074"/>
            <a:ext cx="1232485" cy="369332"/>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scene3d>
            <a:camera prst="orthographicFront"/>
            <a:lightRig rig="threePt" dir="t"/>
          </a:scene3d>
          <a:sp3d>
            <a:bevelT/>
          </a:sp3d>
        </p:spPr>
        <p:txBody>
          <a:bodyPr wrap="square" rtlCol="0">
            <a:spAutoFit/>
          </a:bodyPr>
          <a:lstStyle/>
          <a:p>
            <a:r>
              <a:rPr lang="en-US" dirty="0"/>
              <a:t>Chemicals</a:t>
            </a:r>
          </a:p>
        </p:txBody>
      </p:sp>
      <p:sp>
        <p:nvSpPr>
          <p:cNvPr id="8" name="TextBox 7">
            <a:extLst>
              <a:ext uri="{FF2B5EF4-FFF2-40B4-BE49-F238E27FC236}">
                <a16:creationId xmlns:a16="http://schemas.microsoft.com/office/drawing/2014/main" id="{6003CA10-2905-4350-A60A-6F0C172B58F6}"/>
              </a:ext>
            </a:extLst>
          </p:cNvPr>
          <p:cNvSpPr txBox="1"/>
          <p:nvPr/>
        </p:nvSpPr>
        <p:spPr>
          <a:xfrm>
            <a:off x="2212958" y="5127551"/>
            <a:ext cx="1689686" cy="369332"/>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scene3d>
            <a:camera prst="orthographicFront"/>
            <a:lightRig rig="threePt" dir="t"/>
          </a:scene3d>
          <a:sp3d>
            <a:bevelT/>
          </a:sp3d>
        </p:spPr>
        <p:txBody>
          <a:bodyPr wrap="square" rtlCol="0">
            <a:spAutoFit/>
          </a:bodyPr>
          <a:lstStyle/>
          <a:p>
            <a:r>
              <a:rPr lang="en-US" dirty="0"/>
              <a:t>Communication</a:t>
            </a:r>
          </a:p>
        </p:txBody>
      </p:sp>
      <p:sp>
        <p:nvSpPr>
          <p:cNvPr id="9" name="TextBox 8">
            <a:extLst>
              <a:ext uri="{FF2B5EF4-FFF2-40B4-BE49-F238E27FC236}">
                <a16:creationId xmlns:a16="http://schemas.microsoft.com/office/drawing/2014/main" id="{035032C9-B53B-4805-870A-8D26559510FF}"/>
              </a:ext>
            </a:extLst>
          </p:cNvPr>
          <p:cNvSpPr txBox="1"/>
          <p:nvPr/>
        </p:nvSpPr>
        <p:spPr>
          <a:xfrm>
            <a:off x="3544022" y="1628860"/>
            <a:ext cx="2454442" cy="64633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scene3d>
            <a:camera prst="orthographicFront"/>
            <a:lightRig rig="threePt" dir="t"/>
          </a:scene3d>
          <a:sp3d>
            <a:bevelT/>
          </a:sp3d>
        </p:spPr>
        <p:txBody>
          <a:bodyPr wrap="square" rtlCol="0">
            <a:spAutoFit/>
          </a:bodyPr>
          <a:lstStyle/>
          <a:p>
            <a:pPr algn="ctr"/>
            <a:r>
              <a:rPr lang="en-US" dirty="0"/>
              <a:t>Operators and Local Population </a:t>
            </a:r>
          </a:p>
        </p:txBody>
      </p:sp>
      <p:sp>
        <p:nvSpPr>
          <p:cNvPr id="10" name="TextBox 9">
            <a:extLst>
              <a:ext uri="{FF2B5EF4-FFF2-40B4-BE49-F238E27FC236}">
                <a16:creationId xmlns:a16="http://schemas.microsoft.com/office/drawing/2014/main" id="{5146B979-FECD-4E6A-AE21-0AF2B5266A34}"/>
              </a:ext>
            </a:extLst>
          </p:cNvPr>
          <p:cNvSpPr txBox="1"/>
          <p:nvPr/>
        </p:nvSpPr>
        <p:spPr>
          <a:xfrm>
            <a:off x="5552324" y="4903914"/>
            <a:ext cx="1930316" cy="369332"/>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scene3d>
            <a:camera prst="orthographicFront"/>
            <a:lightRig rig="threePt" dir="t"/>
          </a:scene3d>
          <a:sp3d>
            <a:bevelT/>
          </a:sp3d>
        </p:spPr>
        <p:txBody>
          <a:bodyPr wrap="square" rtlCol="0">
            <a:spAutoFit/>
          </a:bodyPr>
          <a:lstStyle/>
          <a:p>
            <a:r>
              <a:rPr lang="en-US" dirty="0"/>
              <a:t>Mixed connection</a:t>
            </a:r>
          </a:p>
        </p:txBody>
      </p:sp>
      <p:sp>
        <p:nvSpPr>
          <p:cNvPr id="11" name="TextBox 10">
            <a:extLst>
              <a:ext uri="{FF2B5EF4-FFF2-40B4-BE49-F238E27FC236}">
                <a16:creationId xmlns:a16="http://schemas.microsoft.com/office/drawing/2014/main" id="{3EAE48A8-E25A-4CBF-8FBE-65F7E81D2C5C}"/>
              </a:ext>
            </a:extLst>
          </p:cNvPr>
          <p:cNvSpPr txBox="1"/>
          <p:nvPr/>
        </p:nvSpPr>
        <p:spPr>
          <a:xfrm>
            <a:off x="7172274" y="1723408"/>
            <a:ext cx="1952228" cy="369332"/>
          </a:xfrm>
          <a:prstGeom prst="rect">
            <a:avLst/>
          </a:prstGeom>
          <a:solidFill>
            <a:srgbClr val="FF0000"/>
          </a:solidFill>
          <a:scene3d>
            <a:camera prst="orthographicFront"/>
            <a:lightRig rig="threePt" dir="t"/>
          </a:scene3d>
          <a:sp3d>
            <a:bevelT/>
          </a:sp3d>
        </p:spPr>
        <p:txBody>
          <a:bodyPr wrap="square" rtlCol="0">
            <a:spAutoFit/>
          </a:bodyPr>
          <a:lstStyle/>
          <a:p>
            <a:pPr algn="ctr"/>
            <a:r>
              <a:rPr lang="en-US" dirty="0">
                <a:solidFill>
                  <a:schemeClr val="bg1"/>
                </a:solidFill>
              </a:rPr>
              <a:t>Chlorine Release </a:t>
            </a:r>
          </a:p>
        </p:txBody>
      </p:sp>
      <p:sp>
        <p:nvSpPr>
          <p:cNvPr id="12" name="TextBox 11">
            <a:extLst>
              <a:ext uri="{FF2B5EF4-FFF2-40B4-BE49-F238E27FC236}">
                <a16:creationId xmlns:a16="http://schemas.microsoft.com/office/drawing/2014/main" id="{D4473484-E0C8-407F-BCEF-DCE15EF66A2A}"/>
              </a:ext>
            </a:extLst>
          </p:cNvPr>
          <p:cNvSpPr txBox="1"/>
          <p:nvPr/>
        </p:nvSpPr>
        <p:spPr>
          <a:xfrm>
            <a:off x="8429075" y="4712052"/>
            <a:ext cx="2844715" cy="1200329"/>
          </a:xfrm>
          <a:prstGeom prst="rect">
            <a:avLst/>
          </a:prstGeom>
          <a:solidFill>
            <a:schemeClr val="accent1">
              <a:lumMod val="20000"/>
              <a:lumOff val="80000"/>
            </a:schemeClr>
          </a:solidFill>
          <a:scene3d>
            <a:camera prst="orthographicFront"/>
            <a:lightRig rig="threePt" dir="t"/>
          </a:scene3d>
          <a:sp3d>
            <a:bevelT/>
          </a:sp3d>
        </p:spPr>
        <p:txBody>
          <a:bodyPr wrap="square" rtlCol="0">
            <a:spAutoFit/>
          </a:bodyPr>
          <a:lstStyle/>
          <a:p>
            <a:pPr algn="ctr"/>
            <a:r>
              <a:rPr lang="en-US" dirty="0"/>
              <a:t>Hospitalizations, Lung damage, Property Damage,</a:t>
            </a:r>
          </a:p>
          <a:p>
            <a:pPr algn="ctr"/>
            <a:r>
              <a:rPr lang="en-US" dirty="0"/>
              <a:t>EPA &amp; Legal Fees &gt;$2M, Reputation damage</a:t>
            </a:r>
          </a:p>
        </p:txBody>
      </p:sp>
      <p:pic>
        <p:nvPicPr>
          <p:cNvPr id="4" name="Picture 3">
            <a:extLst>
              <a:ext uri="{FF2B5EF4-FFF2-40B4-BE49-F238E27FC236}">
                <a16:creationId xmlns:a16="http://schemas.microsoft.com/office/drawing/2014/main" id="{0F60F949-4C64-423A-9CF6-D16901F28D10}"/>
              </a:ext>
            </a:extLst>
          </p:cNvPr>
          <p:cNvPicPr>
            <a:picLocks noChangeAspect="1"/>
          </p:cNvPicPr>
          <p:nvPr/>
        </p:nvPicPr>
        <p:blipFill>
          <a:blip r:embed="rId3"/>
          <a:stretch>
            <a:fillRect/>
          </a:stretch>
        </p:blipFill>
        <p:spPr>
          <a:xfrm>
            <a:off x="786479" y="2834640"/>
            <a:ext cx="10015701" cy="1596706"/>
          </a:xfrm>
          <a:prstGeom prst="rect">
            <a:avLst/>
          </a:prstGeom>
        </p:spPr>
      </p:pic>
      <p:cxnSp>
        <p:nvCxnSpPr>
          <p:cNvPr id="14" name="Straight Arrow Connector 13">
            <a:extLst>
              <a:ext uri="{FF2B5EF4-FFF2-40B4-BE49-F238E27FC236}">
                <a16:creationId xmlns:a16="http://schemas.microsoft.com/office/drawing/2014/main" id="{4D370C67-AB78-420B-A2BE-3984C197E7C7}"/>
              </a:ext>
            </a:extLst>
          </p:cNvPr>
          <p:cNvCxnSpPr>
            <a:stCxn id="7" idx="2"/>
          </p:cNvCxnSpPr>
          <p:nvPr/>
        </p:nvCxnSpPr>
        <p:spPr>
          <a:xfrm flipH="1">
            <a:off x="2000250" y="2177406"/>
            <a:ext cx="7595" cy="7117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2F050241-B99A-45F6-9338-7EFFB0190453}"/>
              </a:ext>
            </a:extLst>
          </p:cNvPr>
          <p:cNvCxnSpPr>
            <a:stCxn id="8" idx="0"/>
          </p:cNvCxnSpPr>
          <p:nvPr/>
        </p:nvCxnSpPr>
        <p:spPr>
          <a:xfrm flipV="1">
            <a:off x="3057801" y="4431346"/>
            <a:ext cx="0" cy="69620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47275EBE-64FD-4EA6-BC46-418A8F924D31}"/>
              </a:ext>
            </a:extLst>
          </p:cNvPr>
          <p:cNvCxnSpPr>
            <a:stCxn id="9" idx="2"/>
          </p:cNvCxnSpPr>
          <p:nvPr/>
        </p:nvCxnSpPr>
        <p:spPr>
          <a:xfrm>
            <a:off x="4771243" y="2275191"/>
            <a:ext cx="0" cy="41085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D54146AF-8714-4E33-A6A4-8B71DC72F9B6}"/>
              </a:ext>
            </a:extLst>
          </p:cNvPr>
          <p:cNvCxnSpPr>
            <a:stCxn id="10" idx="0"/>
          </p:cNvCxnSpPr>
          <p:nvPr/>
        </p:nvCxnSpPr>
        <p:spPr>
          <a:xfrm flipV="1">
            <a:off x="6517482" y="4251960"/>
            <a:ext cx="0" cy="65195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B8A1EC1D-9B50-44A7-B28F-D8F28335D106}"/>
              </a:ext>
            </a:extLst>
          </p:cNvPr>
          <p:cNvCxnSpPr>
            <a:stCxn id="11" idx="2"/>
          </p:cNvCxnSpPr>
          <p:nvPr/>
        </p:nvCxnSpPr>
        <p:spPr>
          <a:xfrm>
            <a:off x="8148388" y="2092740"/>
            <a:ext cx="12632" cy="5933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AAFCBAB6-B07B-4111-890A-450FEDDD317E}"/>
              </a:ext>
            </a:extLst>
          </p:cNvPr>
          <p:cNvCxnSpPr>
            <a:stCxn id="12" idx="0"/>
          </p:cNvCxnSpPr>
          <p:nvPr/>
        </p:nvCxnSpPr>
        <p:spPr>
          <a:xfrm flipH="1" flipV="1">
            <a:off x="9851432" y="4431346"/>
            <a:ext cx="1" cy="28070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42917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733C31-19E5-4002-9CA8-EE18C9D2429A}"/>
              </a:ext>
            </a:extLst>
          </p:cNvPr>
          <p:cNvSpPr>
            <a:spLocks noGrp="1"/>
          </p:cNvSpPr>
          <p:nvPr>
            <p:ph type="title"/>
          </p:nvPr>
        </p:nvSpPr>
        <p:spPr>
          <a:xfrm>
            <a:off x="1136428" y="627564"/>
            <a:ext cx="7474172" cy="1325563"/>
          </a:xfrm>
        </p:spPr>
        <p:txBody>
          <a:bodyPr>
            <a:normAutofit/>
          </a:bodyPr>
          <a:lstStyle/>
          <a:p>
            <a:r>
              <a:rPr lang="en-US" b="1" dirty="0">
                <a:effectLst/>
                <a:latin typeface="Calibri Light" panose="020F0302020204030204" pitchFamily="34" charset="0"/>
                <a:ea typeface="Times New Roman" panose="02020603050405020304" pitchFamily="18" charset="0"/>
                <a:cs typeface="Times New Roman" panose="02020603050405020304" pitchFamily="18" charset="0"/>
              </a:rPr>
              <a:t>Case Study </a:t>
            </a:r>
            <a:r>
              <a:rPr lang="en-US" dirty="0"/>
              <a:t>– What If</a:t>
            </a:r>
          </a:p>
        </p:txBody>
      </p:sp>
      <p:sp>
        <p:nvSpPr>
          <p:cNvPr id="3" name="Content Placeholder 2">
            <a:extLst>
              <a:ext uri="{FF2B5EF4-FFF2-40B4-BE49-F238E27FC236}">
                <a16:creationId xmlns:a16="http://schemas.microsoft.com/office/drawing/2014/main" id="{BEE37F65-8FE1-47C1-8806-EEBBA1FBE6F3}"/>
              </a:ext>
            </a:extLst>
          </p:cNvPr>
          <p:cNvSpPr>
            <a:spLocks noGrp="1"/>
          </p:cNvSpPr>
          <p:nvPr>
            <p:ph idx="1"/>
          </p:nvPr>
        </p:nvSpPr>
        <p:spPr>
          <a:xfrm>
            <a:off x="1136428" y="1953127"/>
            <a:ext cx="6467867" cy="1047957"/>
          </a:xfrm>
        </p:spPr>
        <p:txBody>
          <a:bodyPr anchor="ctr">
            <a:normAutofit/>
          </a:bodyPr>
          <a:lstStyle/>
          <a:p>
            <a:pPr marL="0" marR="0" indent="0">
              <a:spcBef>
                <a:spcPts val="0"/>
              </a:spcBef>
              <a:spcAft>
                <a:spcPts val="600"/>
              </a:spcAft>
              <a:buNone/>
            </a:pPr>
            <a:r>
              <a:rPr lang="en-US" sz="2400" dirty="0">
                <a:effectLst/>
                <a:latin typeface="Times New Roman" panose="02020603050405020304" pitchFamily="18" charset="0"/>
                <a:ea typeface="Times New Roman" panose="02020603050405020304" pitchFamily="18" charset="0"/>
              </a:rPr>
              <a:t>Imagine if the company had conducted a traditional ‘what-if analysis’ and asked: </a:t>
            </a:r>
          </a:p>
        </p:txBody>
      </p:sp>
      <p:sp>
        <p:nvSpPr>
          <p:cNvPr id="10" name="Rectangle 9">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88880" y="0"/>
            <a:ext cx="210312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15400" y="2358913"/>
            <a:ext cx="2140172" cy="2140172"/>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Question mark">
            <a:extLst>
              <a:ext uri="{FF2B5EF4-FFF2-40B4-BE49-F238E27FC236}">
                <a16:creationId xmlns:a16="http://schemas.microsoft.com/office/drawing/2014/main" id="{E7A206CE-1E3D-4602-8354-190E54B5CC2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413987" y="2857501"/>
            <a:ext cx="1142998" cy="1142998"/>
          </a:xfrm>
          <a:prstGeom prst="rect">
            <a:avLst/>
          </a:prstGeom>
        </p:spPr>
      </p:pic>
      <p:graphicFrame>
        <p:nvGraphicFramePr>
          <p:cNvPr id="5" name="Diagram 4">
            <a:extLst>
              <a:ext uri="{FF2B5EF4-FFF2-40B4-BE49-F238E27FC236}">
                <a16:creationId xmlns:a16="http://schemas.microsoft.com/office/drawing/2014/main" id="{CFF93AE2-61EE-4C0C-B619-9C370BAEC9F1}"/>
              </a:ext>
            </a:extLst>
          </p:cNvPr>
          <p:cNvGraphicFramePr/>
          <p:nvPr>
            <p:extLst>
              <p:ext uri="{D42A27DB-BD31-4B8C-83A1-F6EECF244321}">
                <p14:modId xmlns:p14="http://schemas.microsoft.com/office/powerpoint/2010/main" val="3103707406"/>
              </p:ext>
            </p:extLst>
          </p:nvPr>
        </p:nvGraphicFramePr>
        <p:xfrm>
          <a:off x="942641" y="3001084"/>
          <a:ext cx="7474171" cy="331970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6095303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1707FC24-6981-43D9-B525-C7832BA22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11449"/>
            <a:ext cx="4332307" cy="6179552"/>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4E1A2B0-FB10-4235-8AA6-13FFE21661FC}"/>
              </a:ext>
            </a:extLst>
          </p:cNvPr>
          <p:cNvSpPr>
            <a:spLocks noGrp="1"/>
          </p:cNvSpPr>
          <p:nvPr>
            <p:ph type="title"/>
          </p:nvPr>
        </p:nvSpPr>
        <p:spPr>
          <a:xfrm>
            <a:off x="742950" y="742951"/>
            <a:ext cx="3476625" cy="4962524"/>
          </a:xfrm>
        </p:spPr>
        <p:txBody>
          <a:bodyPr vert="horz" lIns="91440" tIns="45720" rIns="91440" bIns="45720" rtlCol="0" anchor="ctr">
            <a:normAutofit/>
          </a:bodyPr>
          <a:lstStyle/>
          <a:p>
            <a:pPr algn="ctr"/>
            <a:r>
              <a:rPr lang="en-US" sz="4800" b="0" kern="1200">
                <a:solidFill>
                  <a:srgbClr val="FFFFFF"/>
                </a:solidFill>
                <a:effectLst/>
                <a:latin typeface="+mj-lt"/>
                <a:ea typeface="+mj-ea"/>
                <a:cs typeface="+mj-cs"/>
              </a:rPr>
              <a:t>Establishing Context and Assessing Risk</a:t>
            </a:r>
            <a:endParaRPr lang="en-US" sz="4800" kern="1200">
              <a:solidFill>
                <a:srgbClr val="FFFFFF"/>
              </a:solidFill>
              <a:latin typeface="+mj-lt"/>
              <a:ea typeface="+mj-ea"/>
              <a:cs typeface="+mj-cs"/>
            </a:endParaRPr>
          </a:p>
        </p:txBody>
      </p:sp>
      <p:pic>
        <p:nvPicPr>
          <p:cNvPr id="7" name="Picture 6">
            <a:extLst>
              <a:ext uri="{FF2B5EF4-FFF2-40B4-BE49-F238E27FC236}">
                <a16:creationId xmlns:a16="http://schemas.microsoft.com/office/drawing/2014/main" id="{118F09DD-5604-486A-9A69-195FC5149763}"/>
              </a:ext>
            </a:extLst>
          </p:cNvPr>
          <p:cNvPicPr>
            <a:picLocks noChangeAspect="1"/>
          </p:cNvPicPr>
          <p:nvPr/>
        </p:nvPicPr>
        <p:blipFill>
          <a:blip r:embed="rId3"/>
          <a:stretch>
            <a:fillRect/>
          </a:stretch>
        </p:blipFill>
        <p:spPr>
          <a:xfrm>
            <a:off x="5497945" y="492573"/>
            <a:ext cx="5865299" cy="5880796"/>
          </a:xfrm>
          <a:prstGeom prst="rect">
            <a:avLst/>
          </a:prstGeom>
        </p:spPr>
      </p:pic>
    </p:spTree>
    <p:extLst>
      <p:ext uri="{BB962C8B-B14F-4D97-AF65-F5344CB8AC3E}">
        <p14:creationId xmlns:p14="http://schemas.microsoft.com/office/powerpoint/2010/main" val="5122379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0">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3043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E733C31-19E5-4002-9CA8-EE18C9D2429A}"/>
              </a:ext>
            </a:extLst>
          </p:cNvPr>
          <p:cNvSpPr>
            <a:spLocks noGrp="1"/>
          </p:cNvSpPr>
          <p:nvPr>
            <p:ph type="title"/>
          </p:nvPr>
        </p:nvSpPr>
        <p:spPr>
          <a:xfrm>
            <a:off x="556532" y="5322147"/>
            <a:ext cx="11210925" cy="744836"/>
          </a:xfrm>
        </p:spPr>
        <p:txBody>
          <a:bodyPr vert="horz" lIns="91440" tIns="45720" rIns="91440" bIns="45720" rtlCol="0" anchor="ctr">
            <a:normAutofit/>
          </a:bodyPr>
          <a:lstStyle/>
          <a:p>
            <a:pPr algn="ctr"/>
            <a:r>
              <a:rPr lang="en-US" sz="3200" b="1" kern="1200" dirty="0">
                <a:solidFill>
                  <a:schemeClr val="bg1"/>
                </a:solidFill>
                <a:effectLst/>
                <a:latin typeface="+mj-lt"/>
                <a:ea typeface="+mj-ea"/>
                <a:cs typeface="+mj-cs"/>
              </a:rPr>
              <a:t>Case Study </a:t>
            </a:r>
            <a:r>
              <a:rPr lang="en-US" sz="3200" kern="1200" dirty="0">
                <a:solidFill>
                  <a:schemeClr val="bg1"/>
                </a:solidFill>
                <a:latin typeface="+mj-lt"/>
                <a:ea typeface="+mj-ea"/>
                <a:cs typeface="+mj-cs"/>
              </a:rPr>
              <a:t>– What If</a:t>
            </a:r>
          </a:p>
        </p:txBody>
      </p:sp>
      <p:pic>
        <p:nvPicPr>
          <p:cNvPr id="6" name="Picture 5">
            <a:extLst>
              <a:ext uri="{FF2B5EF4-FFF2-40B4-BE49-F238E27FC236}">
                <a16:creationId xmlns:a16="http://schemas.microsoft.com/office/drawing/2014/main" id="{F6841758-0CE1-4369-87C1-30013371FC09}"/>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643467" y="1044816"/>
            <a:ext cx="10905066" cy="3033740"/>
          </a:xfrm>
          <a:prstGeom prst="rect">
            <a:avLst/>
          </a:prstGeom>
          <a:noFill/>
        </p:spPr>
      </p:pic>
      <p:sp>
        <p:nvSpPr>
          <p:cNvPr id="14" name="TextBox 13">
            <a:extLst>
              <a:ext uri="{FF2B5EF4-FFF2-40B4-BE49-F238E27FC236}">
                <a16:creationId xmlns:a16="http://schemas.microsoft.com/office/drawing/2014/main" id="{DC5BEBC3-3709-4FCA-921D-4B3CECCA2155}"/>
              </a:ext>
            </a:extLst>
          </p:cNvPr>
          <p:cNvSpPr txBox="1"/>
          <p:nvPr/>
        </p:nvSpPr>
        <p:spPr>
          <a:xfrm>
            <a:off x="1463041" y="4138402"/>
            <a:ext cx="9006500" cy="561949"/>
          </a:xfrm>
          <a:prstGeom prst="rect">
            <a:avLst/>
          </a:prstGeom>
          <a:noFill/>
        </p:spPr>
        <p:txBody>
          <a:bodyPr wrap="square">
            <a:spAutoFit/>
          </a:bodyPr>
          <a:lstStyle/>
          <a:p>
            <a:pPr marL="0" marR="0" algn="ctr">
              <a:lnSpc>
                <a:spcPct val="200000"/>
              </a:lnSpc>
              <a:spcBef>
                <a:spcPts val="0"/>
              </a:spcBef>
              <a:spcAft>
                <a:spcPts val="0"/>
              </a:spcAft>
            </a:pPr>
            <a:r>
              <a:rPr lang="en-US" sz="1800" dirty="0">
                <a:solidFill>
                  <a:srgbClr val="000000"/>
                </a:solidFill>
                <a:effectLst/>
                <a:latin typeface="Times New Roman" panose="02020603050405020304" pitchFamily="18" charset="0"/>
                <a:ea typeface="Times New Roman" panose="02020603050405020304" pitchFamily="18" charset="0"/>
              </a:rPr>
              <a:t>Figure. 13.19, Traditional ‘what-if analysis’ – mixed connections</a:t>
            </a:r>
            <a:endParaRPr lang="en-US"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8161871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815DC0-AB24-43E9-A7C3-7F5631A0DEB6}"/>
              </a:ext>
            </a:extLst>
          </p:cNvPr>
          <p:cNvSpPr>
            <a:spLocks noGrp="1"/>
          </p:cNvSpPr>
          <p:nvPr>
            <p:ph type="title"/>
          </p:nvPr>
        </p:nvSpPr>
        <p:spPr>
          <a:xfrm>
            <a:off x="1136428" y="627564"/>
            <a:ext cx="7474172" cy="1325563"/>
          </a:xfrm>
        </p:spPr>
        <p:txBody>
          <a:bodyPr>
            <a:normAutofit/>
          </a:bodyPr>
          <a:lstStyle/>
          <a:p>
            <a:r>
              <a:rPr lang="en-US" b="1" kern="1200" dirty="0">
                <a:effectLst/>
                <a:latin typeface="+mj-lt"/>
                <a:ea typeface="+mj-ea"/>
                <a:cs typeface="+mj-cs"/>
              </a:rPr>
              <a:t>Case Study </a:t>
            </a:r>
            <a:r>
              <a:rPr lang="en-US" kern="1200" dirty="0"/>
              <a:t>–</a:t>
            </a:r>
            <a:br>
              <a:rPr lang="en-US" kern="1200" dirty="0"/>
            </a:br>
            <a:r>
              <a:rPr lang="en-US" dirty="0">
                <a:effectLst/>
                <a:latin typeface="Times New Roman" panose="02020603050405020304" pitchFamily="18" charset="0"/>
                <a:ea typeface="Times New Roman" panose="02020603050405020304" pitchFamily="18" charset="0"/>
              </a:rPr>
              <a:t>What-If Risk Analysis </a:t>
            </a:r>
            <a:endParaRPr lang="en-US" dirty="0"/>
          </a:p>
        </p:txBody>
      </p:sp>
      <p:sp>
        <p:nvSpPr>
          <p:cNvPr id="10" name="Rectangle 9">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88880" y="0"/>
            <a:ext cx="210312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15400" y="2358913"/>
            <a:ext cx="2140172" cy="2140172"/>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Fingerprint">
            <a:extLst>
              <a:ext uri="{FF2B5EF4-FFF2-40B4-BE49-F238E27FC236}">
                <a16:creationId xmlns:a16="http://schemas.microsoft.com/office/drawing/2014/main" id="{DA5047A5-3123-4EB8-B1ED-47F5E691548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413987" y="2857501"/>
            <a:ext cx="1142998" cy="1142998"/>
          </a:xfrm>
          <a:prstGeom prst="rect">
            <a:avLst/>
          </a:prstGeom>
        </p:spPr>
      </p:pic>
      <p:pic>
        <p:nvPicPr>
          <p:cNvPr id="6" name="Content Placeholder 5">
            <a:extLst>
              <a:ext uri="{FF2B5EF4-FFF2-40B4-BE49-F238E27FC236}">
                <a16:creationId xmlns:a16="http://schemas.microsoft.com/office/drawing/2014/main" id="{E6F1D39F-7F1C-4E7A-8F98-1951EEE278B4}"/>
              </a:ext>
            </a:extLst>
          </p:cNvPr>
          <p:cNvPicPr>
            <a:picLocks noGrp="1" noChangeAspect="1"/>
          </p:cNvPicPr>
          <p:nvPr>
            <p:ph idx="1"/>
          </p:nvPr>
        </p:nvPicPr>
        <p:blipFill>
          <a:blip r:embed="rId5"/>
          <a:stretch>
            <a:fillRect/>
          </a:stretch>
        </p:blipFill>
        <p:spPr>
          <a:xfrm>
            <a:off x="1332191" y="2547936"/>
            <a:ext cx="6648450" cy="2905125"/>
          </a:xfrm>
          <a:prstGeom prst="rect">
            <a:avLst/>
          </a:prstGeom>
        </p:spPr>
      </p:pic>
      <p:sp>
        <p:nvSpPr>
          <p:cNvPr id="8" name="Oval 7">
            <a:extLst>
              <a:ext uri="{FF2B5EF4-FFF2-40B4-BE49-F238E27FC236}">
                <a16:creationId xmlns:a16="http://schemas.microsoft.com/office/drawing/2014/main" id="{5BFEA052-DC24-42A5-9163-9CDA66C13354}"/>
              </a:ext>
            </a:extLst>
          </p:cNvPr>
          <p:cNvSpPr/>
          <p:nvPr/>
        </p:nvSpPr>
        <p:spPr>
          <a:xfrm>
            <a:off x="6755642" y="2060812"/>
            <a:ext cx="1409689" cy="3603009"/>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16514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2" name="Rectangle 19">
            <a:extLst>
              <a:ext uri="{FF2B5EF4-FFF2-40B4-BE49-F238E27FC236}">
                <a16:creationId xmlns:a16="http://schemas.microsoft.com/office/drawing/2014/main" id="{643A7A40-1AE6-4218-A8E0-8248174A5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21">
            <a:extLst>
              <a:ext uri="{FF2B5EF4-FFF2-40B4-BE49-F238E27FC236}">
                <a16:creationId xmlns:a16="http://schemas.microsoft.com/office/drawing/2014/main" id="{BD8AB40A-4374-4897-B5EE-9F8913476E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6"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4911CA0-D743-41CF-8C9A-CD4591C3E2C0}"/>
              </a:ext>
            </a:extLst>
          </p:cNvPr>
          <p:cNvSpPr>
            <a:spLocks noGrp="1"/>
          </p:cNvSpPr>
          <p:nvPr>
            <p:ph type="title"/>
          </p:nvPr>
        </p:nvSpPr>
        <p:spPr>
          <a:xfrm>
            <a:off x="696036" y="324677"/>
            <a:ext cx="6876934" cy="1178329"/>
          </a:xfrm>
        </p:spPr>
        <p:txBody>
          <a:bodyPr vert="horz" lIns="91440" tIns="45720" rIns="91440" bIns="45720" rtlCol="0" anchor="b">
            <a:normAutofit fontScale="90000"/>
          </a:bodyPr>
          <a:lstStyle/>
          <a:p>
            <a:r>
              <a:rPr lang="en-US" sz="3700" b="1" kern="1200" dirty="0">
                <a:solidFill>
                  <a:schemeClr val="tx2"/>
                </a:solidFill>
                <a:effectLst/>
                <a:latin typeface="+mj-lt"/>
                <a:ea typeface="+mj-ea"/>
                <a:cs typeface="+mj-cs"/>
              </a:rPr>
              <a:t>Case Study </a:t>
            </a:r>
            <a:r>
              <a:rPr lang="en-US" sz="3700" kern="1200" dirty="0">
                <a:solidFill>
                  <a:schemeClr val="tx2"/>
                </a:solidFill>
                <a:latin typeface="+mj-lt"/>
                <a:ea typeface="+mj-ea"/>
                <a:cs typeface="+mj-cs"/>
              </a:rPr>
              <a:t>–</a:t>
            </a:r>
            <a:br>
              <a:rPr lang="en-US" sz="3700" kern="1200" dirty="0">
                <a:solidFill>
                  <a:schemeClr val="tx2"/>
                </a:solidFill>
                <a:latin typeface="+mj-lt"/>
                <a:ea typeface="+mj-ea"/>
                <a:cs typeface="+mj-cs"/>
              </a:rPr>
            </a:br>
            <a:r>
              <a:rPr lang="en-US" sz="3700" kern="1200" dirty="0">
                <a:solidFill>
                  <a:schemeClr val="tx2"/>
                </a:solidFill>
                <a:effectLst/>
                <a:latin typeface="+mj-lt"/>
                <a:ea typeface="+mj-ea"/>
                <a:cs typeface="+mj-cs"/>
              </a:rPr>
              <a:t>Matrix, Risk Factor Levels and Actions</a:t>
            </a:r>
            <a:endParaRPr lang="en-US" sz="3700" kern="1200" dirty="0">
              <a:solidFill>
                <a:schemeClr val="tx2"/>
              </a:solidFill>
              <a:latin typeface="+mj-lt"/>
              <a:ea typeface="+mj-ea"/>
              <a:cs typeface="+mj-cs"/>
            </a:endParaRPr>
          </a:p>
        </p:txBody>
      </p:sp>
      <p:grpSp>
        <p:nvGrpSpPr>
          <p:cNvPr id="54" name="Group 23">
            <a:extLst>
              <a:ext uri="{FF2B5EF4-FFF2-40B4-BE49-F238E27FC236}">
                <a16:creationId xmlns:a16="http://schemas.microsoft.com/office/drawing/2014/main" id="{2783379C-045E-4010-ABDC-A270A0AA106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6200000" flipH="1">
            <a:off x="-176401" y="170308"/>
            <a:ext cx="2514948" cy="2174333"/>
            <a:chOff x="-305" y="-4155"/>
            <a:chExt cx="2514948" cy="2174333"/>
          </a:xfrm>
        </p:grpSpPr>
        <p:sp>
          <p:nvSpPr>
            <p:cNvPr id="25" name="Freeform: Shape 24">
              <a:extLst>
                <a:ext uri="{FF2B5EF4-FFF2-40B4-BE49-F238E27FC236}">
                  <a16:creationId xmlns:a16="http://schemas.microsoft.com/office/drawing/2014/main" id="{0B0AB1BF-11AE-4CFF-85EC-E51DBD316A0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14948" cy="2170178"/>
            </a:xfrm>
            <a:custGeom>
              <a:avLst/>
              <a:gdLst>
                <a:gd name="connsiteX0" fmla="*/ 2466091 w 2514948"/>
                <a:gd name="connsiteY0" fmla="*/ 0 h 2170178"/>
                <a:gd name="connsiteX1" fmla="*/ 2514948 w 2514948"/>
                <a:gd name="connsiteY1" fmla="*/ 0 h 2170178"/>
                <a:gd name="connsiteX2" fmla="*/ 2512286 w 2514948"/>
                <a:gd name="connsiteY2" fmla="*/ 12375 h 2170178"/>
                <a:gd name="connsiteX3" fmla="*/ 2394961 w 2514948"/>
                <a:gd name="connsiteY3" fmla="*/ 368660 h 2170178"/>
                <a:gd name="connsiteX4" fmla="*/ 2289734 w 2514948"/>
                <a:gd name="connsiteY4" fmla="*/ 598078 h 2170178"/>
                <a:gd name="connsiteX5" fmla="*/ 2163747 w 2514948"/>
                <a:gd name="connsiteY5" fmla="*/ 819078 h 2170178"/>
                <a:gd name="connsiteX6" fmla="*/ 1852241 w 2514948"/>
                <a:gd name="connsiteY6" fmla="*/ 1228932 h 2170178"/>
                <a:gd name="connsiteX7" fmla="*/ 1668235 w 2514948"/>
                <a:gd name="connsiteY7" fmla="*/ 1413844 h 2170178"/>
                <a:gd name="connsiteX8" fmla="*/ 1619510 w 2514948"/>
                <a:gd name="connsiteY8" fmla="*/ 1457722 h 2170178"/>
                <a:gd name="connsiteX9" fmla="*/ 1569835 w 2514948"/>
                <a:gd name="connsiteY9" fmla="*/ 1500704 h 2170178"/>
                <a:gd name="connsiteX10" fmla="*/ 1467169 w 2514948"/>
                <a:gd name="connsiteY10" fmla="*/ 1583266 h 2170178"/>
                <a:gd name="connsiteX11" fmla="*/ 1018393 w 2514948"/>
                <a:gd name="connsiteY11" fmla="*/ 1867576 h 2170178"/>
                <a:gd name="connsiteX12" fmla="*/ 255857 w 2514948"/>
                <a:gd name="connsiteY12" fmla="*/ 2133049 h 2170178"/>
                <a:gd name="connsiteX13" fmla="*/ 0 w 2514948"/>
                <a:gd name="connsiteY13" fmla="*/ 2170178 h 2170178"/>
                <a:gd name="connsiteX14" fmla="*/ 0 w 2514948"/>
                <a:gd name="connsiteY14" fmla="*/ 1940056 h 2170178"/>
                <a:gd name="connsiteX15" fmla="*/ 201609 w 2514948"/>
                <a:gd name="connsiteY15" fmla="*/ 1902856 h 2170178"/>
                <a:gd name="connsiteX16" fmla="*/ 440974 w 2514948"/>
                <a:gd name="connsiteY16" fmla="*/ 1838472 h 2170178"/>
                <a:gd name="connsiteX17" fmla="*/ 674558 w 2514948"/>
                <a:gd name="connsiteY17" fmla="*/ 1756359 h 2170178"/>
                <a:gd name="connsiteX18" fmla="*/ 901222 w 2514948"/>
                <a:gd name="connsiteY18" fmla="*/ 1657142 h 2170178"/>
                <a:gd name="connsiteX19" fmla="*/ 1330943 w 2514948"/>
                <a:gd name="connsiteY19" fmla="*/ 1413396 h 2170178"/>
                <a:gd name="connsiteX20" fmla="*/ 1432566 w 2514948"/>
                <a:gd name="connsiteY20" fmla="*/ 1343193 h 2170178"/>
                <a:gd name="connsiteX21" fmla="*/ 1482527 w 2514948"/>
                <a:gd name="connsiteY21" fmla="*/ 1306926 h 2170178"/>
                <a:gd name="connsiteX22" fmla="*/ 1531821 w 2514948"/>
                <a:gd name="connsiteY22" fmla="*/ 1269765 h 2170178"/>
                <a:gd name="connsiteX23" fmla="*/ 1721986 w 2514948"/>
                <a:gd name="connsiteY23" fmla="*/ 1112073 h 2170178"/>
                <a:gd name="connsiteX24" fmla="*/ 2061460 w 2514948"/>
                <a:gd name="connsiteY24" fmla="*/ 754336 h 2170178"/>
                <a:gd name="connsiteX25" fmla="*/ 2206218 w 2514948"/>
                <a:gd name="connsiteY25" fmla="*/ 554827 h 2170178"/>
                <a:gd name="connsiteX26" fmla="*/ 2329455 w 2514948"/>
                <a:gd name="connsiteY26" fmla="*/ 341886 h 2170178"/>
                <a:gd name="connsiteX27" fmla="*/ 2356757 w 2514948"/>
                <a:gd name="connsiteY27" fmla="*/ 286815 h 2170178"/>
                <a:gd name="connsiteX28" fmla="*/ 2370030 w 2514948"/>
                <a:gd name="connsiteY28" fmla="*/ 259056 h 2170178"/>
                <a:gd name="connsiteX29" fmla="*/ 2382637 w 2514948"/>
                <a:gd name="connsiteY29" fmla="*/ 231028 h 2170178"/>
                <a:gd name="connsiteX30" fmla="*/ 2406716 w 2514948"/>
                <a:gd name="connsiteY30" fmla="*/ 174525 h 2170178"/>
                <a:gd name="connsiteX31" fmla="*/ 2429278 w 2514948"/>
                <a:gd name="connsiteY31" fmla="*/ 117393 h 217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14948" h="2170178">
                  <a:moveTo>
                    <a:pt x="2466091" y="0"/>
                  </a:moveTo>
                  <a:lnTo>
                    <a:pt x="2514948" y="0"/>
                  </a:lnTo>
                  <a:lnTo>
                    <a:pt x="2512286" y="12375"/>
                  </a:lnTo>
                  <a:cubicBezTo>
                    <a:pt x="2481760" y="133161"/>
                    <a:pt x="2442526" y="252239"/>
                    <a:pt x="2394961" y="368660"/>
                  </a:cubicBezTo>
                  <a:cubicBezTo>
                    <a:pt x="2363109" y="446208"/>
                    <a:pt x="2328603" y="523039"/>
                    <a:pt x="2289734" y="598078"/>
                  </a:cubicBezTo>
                  <a:cubicBezTo>
                    <a:pt x="2251436" y="673387"/>
                    <a:pt x="2209251" y="747083"/>
                    <a:pt x="2163747" y="819078"/>
                  </a:cubicBezTo>
                  <a:cubicBezTo>
                    <a:pt x="2072646" y="962979"/>
                    <a:pt x="1968652" y="1100611"/>
                    <a:pt x="1852241" y="1228932"/>
                  </a:cubicBezTo>
                  <a:cubicBezTo>
                    <a:pt x="1793748" y="1292868"/>
                    <a:pt x="1732698" y="1354923"/>
                    <a:pt x="1668235" y="1413844"/>
                  </a:cubicBezTo>
                  <a:cubicBezTo>
                    <a:pt x="1652214" y="1428709"/>
                    <a:pt x="1636100" y="1443395"/>
                    <a:pt x="1619510" y="1457722"/>
                  </a:cubicBezTo>
                  <a:cubicBezTo>
                    <a:pt x="1603015" y="1472140"/>
                    <a:pt x="1586805" y="1486825"/>
                    <a:pt x="1569835" y="1500704"/>
                  </a:cubicBezTo>
                  <a:cubicBezTo>
                    <a:pt x="1536276" y="1528911"/>
                    <a:pt x="1501865" y="1556223"/>
                    <a:pt x="1467169" y="1583266"/>
                  </a:cubicBezTo>
                  <a:cubicBezTo>
                    <a:pt x="1327719" y="1690722"/>
                    <a:pt x="1177085" y="1785910"/>
                    <a:pt x="1018393" y="1867576"/>
                  </a:cubicBezTo>
                  <a:cubicBezTo>
                    <a:pt x="780425" y="1990142"/>
                    <a:pt x="522567" y="2080875"/>
                    <a:pt x="255857" y="2133049"/>
                  </a:cubicBezTo>
                  <a:lnTo>
                    <a:pt x="0" y="2170178"/>
                  </a:lnTo>
                  <a:lnTo>
                    <a:pt x="0" y="1940056"/>
                  </a:lnTo>
                  <a:lnTo>
                    <a:pt x="201609" y="1902856"/>
                  </a:lnTo>
                  <a:cubicBezTo>
                    <a:pt x="282186" y="1884231"/>
                    <a:pt x="362102" y="1863008"/>
                    <a:pt x="440974" y="1838472"/>
                  </a:cubicBezTo>
                  <a:cubicBezTo>
                    <a:pt x="519848" y="1814027"/>
                    <a:pt x="597771" y="1786627"/>
                    <a:pt x="674558" y="1756359"/>
                  </a:cubicBezTo>
                  <a:cubicBezTo>
                    <a:pt x="751250" y="1726003"/>
                    <a:pt x="826900" y="1692870"/>
                    <a:pt x="901222" y="1657142"/>
                  </a:cubicBezTo>
                  <a:cubicBezTo>
                    <a:pt x="1049865" y="1585774"/>
                    <a:pt x="1193581" y="1504376"/>
                    <a:pt x="1330943" y="1413396"/>
                  </a:cubicBezTo>
                  <a:cubicBezTo>
                    <a:pt x="1365165" y="1390563"/>
                    <a:pt x="1399293" y="1367370"/>
                    <a:pt x="1432566" y="1343193"/>
                  </a:cubicBezTo>
                  <a:cubicBezTo>
                    <a:pt x="1449441" y="1331373"/>
                    <a:pt x="1465936" y="1319104"/>
                    <a:pt x="1482527" y="1306926"/>
                  </a:cubicBezTo>
                  <a:cubicBezTo>
                    <a:pt x="1499210" y="1294837"/>
                    <a:pt x="1515611" y="1282391"/>
                    <a:pt x="1531821" y="1269765"/>
                  </a:cubicBezTo>
                  <a:cubicBezTo>
                    <a:pt x="1596947" y="1219350"/>
                    <a:pt x="1660652" y="1167055"/>
                    <a:pt x="1721986" y="1112073"/>
                  </a:cubicBezTo>
                  <a:cubicBezTo>
                    <a:pt x="1844940" y="1002469"/>
                    <a:pt x="1958983" y="882926"/>
                    <a:pt x="2061460" y="754336"/>
                  </a:cubicBezTo>
                  <a:cubicBezTo>
                    <a:pt x="2112652" y="690042"/>
                    <a:pt x="2161094" y="623510"/>
                    <a:pt x="2206218" y="554827"/>
                  </a:cubicBezTo>
                  <a:cubicBezTo>
                    <a:pt x="2250583" y="485787"/>
                    <a:pt x="2292484" y="415046"/>
                    <a:pt x="2329455" y="341886"/>
                  </a:cubicBezTo>
                  <a:cubicBezTo>
                    <a:pt x="2339030" y="323709"/>
                    <a:pt x="2347941" y="305261"/>
                    <a:pt x="2356757" y="286815"/>
                  </a:cubicBezTo>
                  <a:lnTo>
                    <a:pt x="2370030" y="259056"/>
                  </a:lnTo>
                  <a:lnTo>
                    <a:pt x="2382637" y="231028"/>
                  </a:lnTo>
                  <a:cubicBezTo>
                    <a:pt x="2390885" y="212312"/>
                    <a:pt x="2399227" y="193598"/>
                    <a:pt x="2406716" y="174525"/>
                  </a:cubicBezTo>
                  <a:cubicBezTo>
                    <a:pt x="2414206" y="155452"/>
                    <a:pt x="2422453" y="136646"/>
                    <a:pt x="2429278" y="11739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Shape 25">
              <a:extLst>
                <a:ext uri="{FF2B5EF4-FFF2-40B4-BE49-F238E27FC236}">
                  <a16:creationId xmlns:a16="http://schemas.microsoft.com/office/drawing/2014/main" id="{526548A0-953E-4FBA-97A5-592ACAF42A3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4155"/>
              <a:ext cx="2493062" cy="1947896"/>
            </a:xfrm>
            <a:custGeom>
              <a:avLst/>
              <a:gdLst>
                <a:gd name="connsiteX0" fmla="*/ 1896911 w 2493062"/>
                <a:gd name="connsiteY0" fmla="*/ 0 h 1947896"/>
                <a:gd name="connsiteX1" fmla="*/ 2493062 w 2493062"/>
                <a:gd name="connsiteY1" fmla="*/ 0 h 1947896"/>
                <a:gd name="connsiteX2" fmla="*/ 2435315 w 2493062"/>
                <a:gd name="connsiteY2" fmla="*/ 178165 h 1947896"/>
                <a:gd name="connsiteX3" fmla="*/ 93066 w 2493062"/>
                <a:gd name="connsiteY3" fmla="*/ 1935859 h 1947896"/>
                <a:gd name="connsiteX4" fmla="*/ 0 w 2493062"/>
                <a:gd name="connsiteY4" fmla="*/ 1947896 h 1947896"/>
                <a:gd name="connsiteX5" fmla="*/ 0 w 2493062"/>
                <a:gd name="connsiteY5" fmla="*/ 1404756 h 1947896"/>
                <a:gd name="connsiteX6" fmla="*/ 17392 w 2493062"/>
                <a:gd name="connsiteY6" fmla="*/ 1402364 h 1947896"/>
                <a:gd name="connsiteX7" fmla="*/ 464249 w 2493062"/>
                <a:gd name="connsiteY7" fmla="*/ 1281208 h 1947896"/>
                <a:gd name="connsiteX8" fmla="*/ 1260556 w 2493062"/>
                <a:gd name="connsiteY8" fmla="*/ 833835 h 1947896"/>
                <a:gd name="connsiteX9" fmla="*/ 1807924 w 2493062"/>
                <a:gd name="connsiteY9" fmla="*/ 193222 h 1947896"/>
                <a:gd name="connsiteX10" fmla="*/ 1874357 w 2493062"/>
                <a:gd name="connsiteY10" fmla="*/ 58333 h 194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3062" h="1947896">
                  <a:moveTo>
                    <a:pt x="1896911" y="0"/>
                  </a:moveTo>
                  <a:lnTo>
                    <a:pt x="2493062" y="0"/>
                  </a:lnTo>
                  <a:lnTo>
                    <a:pt x="2435315" y="178165"/>
                  </a:lnTo>
                  <a:cubicBezTo>
                    <a:pt x="2088122" y="1071812"/>
                    <a:pt x="1129732" y="1758033"/>
                    <a:pt x="93066" y="1935859"/>
                  </a:cubicBezTo>
                  <a:lnTo>
                    <a:pt x="0" y="1947896"/>
                  </a:lnTo>
                  <a:lnTo>
                    <a:pt x="0" y="1404756"/>
                  </a:lnTo>
                  <a:lnTo>
                    <a:pt x="17392" y="1402364"/>
                  </a:lnTo>
                  <a:cubicBezTo>
                    <a:pt x="167719" y="1375030"/>
                    <a:pt x="318070" y="1334398"/>
                    <a:pt x="464249" y="1281208"/>
                  </a:cubicBezTo>
                  <a:cubicBezTo>
                    <a:pt x="753480" y="1176081"/>
                    <a:pt x="1028869" y="1021346"/>
                    <a:pt x="1260556" y="833835"/>
                  </a:cubicBezTo>
                  <a:cubicBezTo>
                    <a:pt x="1491960" y="646594"/>
                    <a:pt x="1681177" y="425056"/>
                    <a:pt x="1807924" y="193222"/>
                  </a:cubicBezTo>
                  <a:cubicBezTo>
                    <a:pt x="1832328" y="148578"/>
                    <a:pt x="1854477" y="103599"/>
                    <a:pt x="1874357" y="5833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reeform: Shape 26">
              <a:extLst>
                <a:ext uri="{FF2B5EF4-FFF2-40B4-BE49-F238E27FC236}">
                  <a16:creationId xmlns:a16="http://schemas.microsoft.com/office/drawing/2014/main" id="{F84FA27B-CD1F-421B-BB4F-B141F02FF47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01089" cy="1972702"/>
            </a:xfrm>
            <a:custGeom>
              <a:avLst/>
              <a:gdLst>
                <a:gd name="connsiteX0" fmla="*/ 2318728 w 2501089"/>
                <a:gd name="connsiteY0" fmla="*/ 0 h 1972702"/>
                <a:gd name="connsiteX1" fmla="*/ 2501089 w 2501089"/>
                <a:gd name="connsiteY1" fmla="*/ 0 h 1972702"/>
                <a:gd name="connsiteX2" fmla="*/ 2453909 w 2501089"/>
                <a:gd name="connsiteY2" fmla="*/ 167837 h 1972702"/>
                <a:gd name="connsiteX3" fmla="*/ 2361125 w 2501089"/>
                <a:gd name="connsiteY3" fmla="*/ 392084 h 1972702"/>
                <a:gd name="connsiteX4" fmla="*/ 1768255 w 2501089"/>
                <a:gd name="connsiteY4" fmla="*/ 1167644 h 1972702"/>
                <a:gd name="connsiteX5" fmla="*/ 1375125 w 2501089"/>
                <a:gd name="connsiteY5" fmla="*/ 1471474 h 1972702"/>
                <a:gd name="connsiteX6" fmla="*/ 935735 w 2501089"/>
                <a:gd name="connsiteY6" fmla="*/ 1712713 h 1972702"/>
                <a:gd name="connsiteX7" fmla="*/ 212353 w 2501089"/>
                <a:gd name="connsiteY7" fmla="*/ 1940294 h 1972702"/>
                <a:gd name="connsiteX8" fmla="*/ 0 w 2501089"/>
                <a:gd name="connsiteY8" fmla="*/ 1972702 h 1972702"/>
                <a:gd name="connsiteX9" fmla="*/ 0 w 2501089"/>
                <a:gd name="connsiteY9" fmla="*/ 1732181 h 1972702"/>
                <a:gd name="connsiteX10" fmla="*/ 161195 w 2501089"/>
                <a:gd name="connsiteY10" fmla="*/ 1706590 h 1972702"/>
                <a:gd name="connsiteX11" fmla="*/ 388463 w 2501089"/>
                <a:gd name="connsiteY11" fmla="*/ 1652268 h 1972702"/>
                <a:gd name="connsiteX12" fmla="*/ 826716 w 2501089"/>
                <a:gd name="connsiteY12" fmla="*/ 1493950 h 1972702"/>
                <a:gd name="connsiteX13" fmla="*/ 1609847 w 2501089"/>
                <a:gd name="connsiteY13" fmla="*/ 1007535 h 1972702"/>
                <a:gd name="connsiteX14" fmla="*/ 1929982 w 2501089"/>
                <a:gd name="connsiteY14" fmla="*/ 682930 h 1972702"/>
                <a:gd name="connsiteX15" fmla="*/ 2183093 w 2501089"/>
                <a:gd name="connsiteY15" fmla="*/ 310149 h 1972702"/>
                <a:gd name="connsiteX16" fmla="*/ 2280286 w 2501089"/>
                <a:gd name="connsiteY16" fmla="*/ 108435 h 197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01089" h="1972702">
                  <a:moveTo>
                    <a:pt x="2318728" y="0"/>
                  </a:moveTo>
                  <a:lnTo>
                    <a:pt x="2501089" y="0"/>
                  </a:lnTo>
                  <a:lnTo>
                    <a:pt x="2453909" y="167837"/>
                  </a:lnTo>
                  <a:cubicBezTo>
                    <a:pt x="2427555" y="244153"/>
                    <a:pt x="2396627" y="319103"/>
                    <a:pt x="2361125" y="392084"/>
                  </a:cubicBezTo>
                  <a:cubicBezTo>
                    <a:pt x="2218453" y="684005"/>
                    <a:pt x="2011698" y="945211"/>
                    <a:pt x="1768255" y="1167644"/>
                  </a:cubicBezTo>
                  <a:cubicBezTo>
                    <a:pt x="1646250" y="1278860"/>
                    <a:pt x="1514385" y="1380316"/>
                    <a:pt x="1375125" y="1471474"/>
                  </a:cubicBezTo>
                  <a:cubicBezTo>
                    <a:pt x="1235677" y="1562542"/>
                    <a:pt x="1088928" y="1643672"/>
                    <a:pt x="935735" y="1712713"/>
                  </a:cubicBezTo>
                  <a:cubicBezTo>
                    <a:pt x="705659" y="1815533"/>
                    <a:pt x="462359" y="1892212"/>
                    <a:pt x="212353" y="1940294"/>
                  </a:cubicBezTo>
                  <a:lnTo>
                    <a:pt x="0" y="1972702"/>
                  </a:lnTo>
                  <a:lnTo>
                    <a:pt x="0" y="1732181"/>
                  </a:lnTo>
                  <a:lnTo>
                    <a:pt x="161195" y="1706590"/>
                  </a:lnTo>
                  <a:cubicBezTo>
                    <a:pt x="237638" y="1691378"/>
                    <a:pt x="313477" y="1673222"/>
                    <a:pt x="388463" y="1652268"/>
                  </a:cubicBezTo>
                  <a:cubicBezTo>
                    <a:pt x="538529" y="1610539"/>
                    <a:pt x="684898" y="1556543"/>
                    <a:pt x="826716" y="1493950"/>
                  </a:cubicBezTo>
                  <a:cubicBezTo>
                    <a:pt x="1111207" y="1370107"/>
                    <a:pt x="1376832" y="1205881"/>
                    <a:pt x="1609847" y="1007535"/>
                  </a:cubicBezTo>
                  <a:cubicBezTo>
                    <a:pt x="1725975" y="908049"/>
                    <a:pt x="1833571" y="799519"/>
                    <a:pt x="1929982" y="682930"/>
                  </a:cubicBezTo>
                  <a:cubicBezTo>
                    <a:pt x="2026581" y="566520"/>
                    <a:pt x="2111806" y="441692"/>
                    <a:pt x="2183093" y="310149"/>
                  </a:cubicBezTo>
                  <a:cubicBezTo>
                    <a:pt x="2218738" y="244422"/>
                    <a:pt x="2251396" y="177150"/>
                    <a:pt x="2280286" y="10843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800"/>
            </a:p>
          </p:txBody>
        </p:sp>
        <p:sp>
          <p:nvSpPr>
            <p:cNvPr id="28" name="Freeform: Shape 27">
              <a:extLst>
                <a:ext uri="{FF2B5EF4-FFF2-40B4-BE49-F238E27FC236}">
                  <a16:creationId xmlns:a16="http://schemas.microsoft.com/office/drawing/2014/main" id="{3CDBD6AB-1AC7-4807-9C34-01139BB7C2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2491105" cy="1943661"/>
            </a:xfrm>
            <a:custGeom>
              <a:avLst/>
              <a:gdLst>
                <a:gd name="connsiteX0" fmla="*/ 1995408 w 2491105"/>
                <a:gd name="connsiteY0" fmla="*/ 0 h 1943661"/>
                <a:gd name="connsiteX1" fmla="*/ 2491105 w 2491105"/>
                <a:gd name="connsiteY1" fmla="*/ 0 h 1943661"/>
                <a:gd name="connsiteX2" fmla="*/ 2434705 w 2491105"/>
                <a:gd name="connsiteY2" fmla="*/ 174009 h 1943661"/>
                <a:gd name="connsiteX3" fmla="*/ 92457 w 2491105"/>
                <a:gd name="connsiteY3" fmla="*/ 1931703 h 1943661"/>
                <a:gd name="connsiteX4" fmla="*/ 0 w 2491105"/>
                <a:gd name="connsiteY4" fmla="*/ 1943661 h 1943661"/>
                <a:gd name="connsiteX5" fmla="*/ 0 w 2491105"/>
                <a:gd name="connsiteY5" fmla="*/ 1491489 h 1943661"/>
                <a:gd name="connsiteX6" fmla="*/ 34107 w 2491105"/>
                <a:gd name="connsiteY6" fmla="*/ 1486836 h 1943661"/>
                <a:gd name="connsiteX7" fmla="*/ 497577 w 2491105"/>
                <a:gd name="connsiteY7" fmla="*/ 1360598 h 1943661"/>
                <a:gd name="connsiteX8" fmla="*/ 1321566 w 2491105"/>
                <a:gd name="connsiteY8" fmla="*/ 897645 h 1943661"/>
                <a:gd name="connsiteX9" fmla="*/ 1891495 w 2491105"/>
                <a:gd name="connsiteY9" fmla="*/ 230078 h 1943661"/>
                <a:gd name="connsiteX10" fmla="*/ 1961469 w 2491105"/>
                <a:gd name="connsiteY10" fmla="*/ 87885 h 1943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1105" h="1943661">
                  <a:moveTo>
                    <a:pt x="1995408" y="0"/>
                  </a:moveTo>
                  <a:lnTo>
                    <a:pt x="2491105" y="0"/>
                  </a:lnTo>
                  <a:lnTo>
                    <a:pt x="2434705" y="174009"/>
                  </a:lnTo>
                  <a:cubicBezTo>
                    <a:pt x="2087512" y="1067655"/>
                    <a:pt x="1129122" y="1753877"/>
                    <a:pt x="92457" y="1931703"/>
                  </a:cubicBezTo>
                  <a:lnTo>
                    <a:pt x="0" y="1943661"/>
                  </a:lnTo>
                  <a:lnTo>
                    <a:pt x="0" y="1491489"/>
                  </a:lnTo>
                  <a:lnTo>
                    <a:pt x="34107" y="1486836"/>
                  </a:lnTo>
                  <a:cubicBezTo>
                    <a:pt x="189055" y="1458696"/>
                    <a:pt x="343908" y="1416565"/>
                    <a:pt x="497577" y="1360598"/>
                  </a:cubicBezTo>
                  <a:cubicBezTo>
                    <a:pt x="796856" y="1251889"/>
                    <a:pt x="1081725" y="1091781"/>
                    <a:pt x="1321566" y="897645"/>
                  </a:cubicBezTo>
                  <a:cubicBezTo>
                    <a:pt x="1565577" y="700195"/>
                    <a:pt x="1757355" y="475523"/>
                    <a:pt x="1891495" y="230078"/>
                  </a:cubicBezTo>
                  <a:cubicBezTo>
                    <a:pt x="1917197" y="183033"/>
                    <a:pt x="1940526" y="135619"/>
                    <a:pt x="1961469" y="8788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4" name="Picture 3">
            <a:extLst>
              <a:ext uri="{FF2B5EF4-FFF2-40B4-BE49-F238E27FC236}">
                <a16:creationId xmlns:a16="http://schemas.microsoft.com/office/drawing/2014/main" id="{F2771FD5-1D6C-4481-A947-705E4EC54C29}"/>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5529763" y="2372520"/>
            <a:ext cx="6358987" cy="4160803"/>
          </a:xfrm>
          <a:prstGeom prst="rect">
            <a:avLst/>
          </a:prstGeom>
          <a:ln>
            <a:noFill/>
          </a:ln>
          <a:effectLst>
            <a:outerShdw blurRad="292100" dist="139700" dir="2700000" algn="tl" rotWithShape="0">
              <a:srgbClr val="333333">
                <a:alpha val="65000"/>
              </a:srgbClr>
            </a:outerShdw>
          </a:effectLst>
        </p:spPr>
      </p:pic>
      <p:grpSp>
        <p:nvGrpSpPr>
          <p:cNvPr id="30" name="Group 29">
            <a:extLst>
              <a:ext uri="{FF2B5EF4-FFF2-40B4-BE49-F238E27FC236}">
                <a16:creationId xmlns:a16="http://schemas.microsoft.com/office/drawing/2014/main" id="{F5FDDF18-F156-4D2D-82C6-F55008E338B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0800000">
            <a:off x="9130553" y="4560734"/>
            <a:ext cx="3061446" cy="2297265"/>
            <a:chOff x="-305" y="-1"/>
            <a:chExt cx="3832880" cy="2876136"/>
          </a:xfrm>
        </p:grpSpPr>
        <p:sp>
          <p:nvSpPr>
            <p:cNvPr id="31" name="Freeform: Shape 30">
              <a:extLst>
                <a:ext uri="{FF2B5EF4-FFF2-40B4-BE49-F238E27FC236}">
                  <a16:creationId xmlns:a16="http://schemas.microsoft.com/office/drawing/2014/main" id="{3822C29E-FFDD-45BC-A286-9C00C8E2D2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59"/>
            </a:xfrm>
            <a:custGeom>
              <a:avLst/>
              <a:gdLst>
                <a:gd name="connsiteX0" fmla="*/ 3203055 w 3815424"/>
                <a:gd name="connsiteY0" fmla="*/ 0 h 2653659"/>
                <a:gd name="connsiteX1" fmla="*/ 3815424 w 3815424"/>
                <a:gd name="connsiteY1" fmla="*/ 0 h 2653659"/>
                <a:gd name="connsiteX2" fmla="*/ 3801025 w 3815424"/>
                <a:gd name="connsiteY2" fmla="*/ 214243 h 2653659"/>
                <a:gd name="connsiteX3" fmla="*/ 587142 w 3815424"/>
                <a:gd name="connsiteY3" fmla="*/ 2653659 h 2653659"/>
                <a:gd name="connsiteX4" fmla="*/ 53389 w 3815424"/>
                <a:gd name="connsiteY4" fmla="*/ 2605041 h 2653659"/>
                <a:gd name="connsiteX5" fmla="*/ 0 w 3815424"/>
                <a:gd name="connsiteY5" fmla="*/ 2593136 h 2653659"/>
                <a:gd name="connsiteX6" fmla="*/ 0 w 3815424"/>
                <a:gd name="connsiteY6" fmla="*/ 1994836 h 2653659"/>
                <a:gd name="connsiteX7" fmla="*/ 159710 w 3815424"/>
                <a:gd name="connsiteY7" fmla="*/ 2035054 h 2653659"/>
                <a:gd name="connsiteX8" fmla="*/ 587142 w 3815424"/>
                <a:gd name="connsiteY8" fmla="*/ 2075152 h 2653659"/>
                <a:gd name="connsiteX9" fmla="*/ 1549283 w 3815424"/>
                <a:gd name="connsiteY9" fmla="*/ 1900153 h 2653659"/>
                <a:gd name="connsiteX10" fmla="*/ 2406698 w 3815424"/>
                <a:gd name="connsiteY10" fmla="*/ 1418450 h 2653659"/>
                <a:gd name="connsiteX11" fmla="*/ 2996069 w 3815424"/>
                <a:gd name="connsiteY11" fmla="*/ 728678 h 2653659"/>
                <a:gd name="connsiteX12" fmla="*/ 3193967 w 3815424"/>
                <a:gd name="connsiteY12" fmla="*/ 137719 h 2653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59">
                  <a:moveTo>
                    <a:pt x="3203055" y="0"/>
                  </a:moveTo>
                  <a:lnTo>
                    <a:pt x="3815424" y="0"/>
                  </a:lnTo>
                  <a:lnTo>
                    <a:pt x="3801025" y="214243"/>
                  </a:lnTo>
                  <a:cubicBezTo>
                    <a:pt x="3616317" y="1584467"/>
                    <a:pt x="2091637" y="2653659"/>
                    <a:pt x="587142" y="2653659"/>
                  </a:cubicBezTo>
                  <a:cubicBezTo>
                    <a:pt x="400192" y="2653659"/>
                    <a:pt x="222112" y="2636953"/>
                    <a:pt x="53389" y="2605041"/>
                  </a:cubicBezTo>
                  <a:lnTo>
                    <a:pt x="0" y="2593136"/>
                  </a:lnTo>
                  <a:lnTo>
                    <a:pt x="0" y="1994836"/>
                  </a:lnTo>
                  <a:lnTo>
                    <a:pt x="159710" y="2035054"/>
                  </a:lnTo>
                  <a:cubicBezTo>
                    <a:pt x="295467" y="2061726"/>
                    <a:pt x="438268" y="2075152"/>
                    <a:pt x="587142" y="2075152"/>
                  </a:cubicBezTo>
                  <a:cubicBezTo>
                    <a:pt x="901731" y="2075152"/>
                    <a:pt x="1234490" y="2014697"/>
                    <a:pt x="1549283" y="1900153"/>
                  </a:cubicBezTo>
                  <a:cubicBezTo>
                    <a:pt x="1860709" y="1786959"/>
                    <a:pt x="2157231" y="1620350"/>
                    <a:pt x="2406698" y="1418450"/>
                  </a:cubicBezTo>
                  <a:cubicBezTo>
                    <a:pt x="2655859" y="1216840"/>
                    <a:pt x="2859596" y="978302"/>
                    <a:pt x="2996069" y="728678"/>
                  </a:cubicBezTo>
                  <a:cubicBezTo>
                    <a:pt x="3101178" y="536396"/>
                    <a:pt x="3167417" y="338366"/>
                    <a:pt x="3193967" y="13771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Freeform: Shape 31">
              <a:extLst>
                <a:ext uri="{FF2B5EF4-FFF2-40B4-BE49-F238E27FC236}">
                  <a16:creationId xmlns:a16="http://schemas.microsoft.com/office/drawing/2014/main" id="{C9E2381D-1763-4D42-A3A2-B2345DD35E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60"/>
            </a:xfrm>
            <a:custGeom>
              <a:avLst/>
              <a:gdLst>
                <a:gd name="connsiteX0" fmla="*/ 3305038 w 3815424"/>
                <a:gd name="connsiteY0" fmla="*/ 0 h 2653660"/>
                <a:gd name="connsiteX1" fmla="*/ 3815424 w 3815424"/>
                <a:gd name="connsiteY1" fmla="*/ 0 h 2653660"/>
                <a:gd name="connsiteX2" fmla="*/ 3801025 w 3815424"/>
                <a:gd name="connsiteY2" fmla="*/ 214244 h 2653660"/>
                <a:gd name="connsiteX3" fmla="*/ 587142 w 3815424"/>
                <a:gd name="connsiteY3" fmla="*/ 2653660 h 2653660"/>
                <a:gd name="connsiteX4" fmla="*/ 53389 w 3815424"/>
                <a:gd name="connsiteY4" fmla="*/ 2605042 h 2653660"/>
                <a:gd name="connsiteX5" fmla="*/ 0 w 3815424"/>
                <a:gd name="connsiteY5" fmla="*/ 2593137 h 2653660"/>
                <a:gd name="connsiteX6" fmla="*/ 0 w 3815424"/>
                <a:gd name="connsiteY6" fmla="*/ 2094444 h 2653660"/>
                <a:gd name="connsiteX7" fmla="*/ 137675 w 3815424"/>
                <a:gd name="connsiteY7" fmla="*/ 2129195 h 2653660"/>
                <a:gd name="connsiteX8" fmla="*/ 587142 w 3815424"/>
                <a:gd name="connsiteY8" fmla="*/ 2171571 h 2653660"/>
                <a:gd name="connsiteX9" fmla="*/ 1585826 w 3815424"/>
                <a:gd name="connsiteY9" fmla="*/ 1990112 h 2653660"/>
                <a:gd name="connsiteX10" fmla="*/ 2473046 w 3815424"/>
                <a:gd name="connsiteY10" fmla="*/ 1491633 h 2653660"/>
                <a:gd name="connsiteX11" fmla="*/ 3086710 w 3815424"/>
                <a:gd name="connsiteY11" fmla="*/ 772838 h 2653660"/>
                <a:gd name="connsiteX12" fmla="*/ 3295217 w 3815424"/>
                <a:gd name="connsiteY12" fmla="*/ 149229 h 265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60">
                  <a:moveTo>
                    <a:pt x="3305038" y="0"/>
                  </a:moveTo>
                  <a:lnTo>
                    <a:pt x="3815424" y="0"/>
                  </a:lnTo>
                  <a:lnTo>
                    <a:pt x="3801025" y="214244"/>
                  </a:lnTo>
                  <a:cubicBezTo>
                    <a:pt x="3616317" y="1584467"/>
                    <a:pt x="2091637" y="2653660"/>
                    <a:pt x="587142" y="2653660"/>
                  </a:cubicBezTo>
                  <a:cubicBezTo>
                    <a:pt x="400192" y="2653660"/>
                    <a:pt x="222112" y="2636954"/>
                    <a:pt x="53389" y="2605042"/>
                  </a:cubicBezTo>
                  <a:lnTo>
                    <a:pt x="0" y="2593137"/>
                  </a:lnTo>
                  <a:lnTo>
                    <a:pt x="0" y="2094444"/>
                  </a:lnTo>
                  <a:lnTo>
                    <a:pt x="137675" y="2129195"/>
                  </a:lnTo>
                  <a:cubicBezTo>
                    <a:pt x="280616" y="2157374"/>
                    <a:pt x="430766" y="2171571"/>
                    <a:pt x="587142" y="2171571"/>
                  </a:cubicBezTo>
                  <a:cubicBezTo>
                    <a:pt x="918879" y="2171571"/>
                    <a:pt x="1254904" y="2110634"/>
                    <a:pt x="1585826" y="1990112"/>
                  </a:cubicBezTo>
                  <a:cubicBezTo>
                    <a:pt x="1908071" y="1873061"/>
                    <a:pt x="2214800" y="1700666"/>
                    <a:pt x="2473046" y="1491633"/>
                  </a:cubicBezTo>
                  <a:cubicBezTo>
                    <a:pt x="2735782" y="1279031"/>
                    <a:pt x="2942276" y="1037118"/>
                    <a:pt x="3086710" y="772838"/>
                  </a:cubicBezTo>
                  <a:cubicBezTo>
                    <a:pt x="3197408" y="570216"/>
                    <a:pt x="3267226" y="361248"/>
                    <a:pt x="3295217" y="14922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Freeform: Shape 32">
              <a:extLst>
                <a:ext uri="{FF2B5EF4-FFF2-40B4-BE49-F238E27FC236}">
                  <a16:creationId xmlns:a16="http://schemas.microsoft.com/office/drawing/2014/main" id="{D2A622D5-9532-4E0C-B9A8-DAEDD46462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986" cy="2675935"/>
            </a:xfrm>
            <a:custGeom>
              <a:avLst/>
              <a:gdLst>
                <a:gd name="connsiteX0" fmla="*/ 3648768 w 3815986"/>
                <a:gd name="connsiteY0" fmla="*/ 0 h 2675935"/>
                <a:gd name="connsiteX1" fmla="*/ 3815986 w 3815986"/>
                <a:gd name="connsiteY1" fmla="*/ 0 h 2675935"/>
                <a:gd name="connsiteX2" fmla="*/ 3804695 w 3815986"/>
                <a:gd name="connsiteY2" fmla="*/ 200084 h 2675935"/>
                <a:gd name="connsiteX3" fmla="*/ 3762590 w 3815986"/>
                <a:gd name="connsiteY3" fmla="*/ 455543 h 2675935"/>
                <a:gd name="connsiteX4" fmla="*/ 3592332 w 3815986"/>
                <a:gd name="connsiteY4" fmla="*/ 947274 h 2675935"/>
                <a:gd name="connsiteX5" fmla="*/ 2953967 w 3815986"/>
                <a:gd name="connsiteY5" fmla="*/ 1782349 h 2675935"/>
                <a:gd name="connsiteX6" fmla="*/ 2530669 w 3815986"/>
                <a:gd name="connsiteY6" fmla="*/ 2109494 h 2675935"/>
                <a:gd name="connsiteX7" fmla="*/ 2057561 w 3815986"/>
                <a:gd name="connsiteY7" fmla="*/ 2369245 h 2675935"/>
                <a:gd name="connsiteX8" fmla="*/ 1007330 w 3815986"/>
                <a:gd name="connsiteY8" fmla="*/ 2655701 h 2675935"/>
                <a:gd name="connsiteX9" fmla="*/ 732765 w 3815986"/>
                <a:gd name="connsiteY9" fmla="*/ 2674696 h 2675935"/>
                <a:gd name="connsiteX10" fmla="*/ 457666 w 3815986"/>
                <a:gd name="connsiteY10" fmla="*/ 2670839 h 2675935"/>
                <a:gd name="connsiteX11" fmla="*/ 183574 w 3815986"/>
                <a:gd name="connsiteY11" fmla="*/ 2643312 h 2675935"/>
                <a:gd name="connsiteX12" fmla="*/ 0 w 3815986"/>
                <a:gd name="connsiteY12" fmla="*/ 2607798 h 2675935"/>
                <a:gd name="connsiteX13" fmla="*/ 0 w 3815986"/>
                <a:gd name="connsiteY13" fmla="*/ 2356652 h 2675935"/>
                <a:gd name="connsiteX14" fmla="*/ 222195 w 3815986"/>
                <a:gd name="connsiteY14" fmla="*/ 2396940 h 2675935"/>
                <a:gd name="connsiteX15" fmla="*/ 472364 w 3815986"/>
                <a:gd name="connsiteY15" fmla="*/ 2419092 h 2675935"/>
                <a:gd name="connsiteX16" fmla="*/ 974972 w 3815986"/>
                <a:gd name="connsiteY16" fmla="*/ 2402122 h 2675935"/>
                <a:gd name="connsiteX17" fmla="*/ 1468292 w 3815986"/>
                <a:gd name="connsiteY17" fmla="*/ 2304162 h 2675935"/>
                <a:gd name="connsiteX18" fmla="*/ 1940176 w 3815986"/>
                <a:gd name="connsiteY18" fmla="*/ 2133695 h 2675935"/>
                <a:gd name="connsiteX19" fmla="*/ 2783403 w 3815986"/>
                <a:gd name="connsiteY19" fmla="*/ 1609954 h 2675935"/>
                <a:gd name="connsiteX20" fmla="*/ 3128104 w 3815986"/>
                <a:gd name="connsiteY20" fmla="*/ 1260439 h 2675935"/>
                <a:gd name="connsiteX21" fmla="*/ 3400639 w 3815986"/>
                <a:gd name="connsiteY21" fmla="*/ 859052 h 2675935"/>
                <a:gd name="connsiteX22" fmla="*/ 3585595 w 3815986"/>
                <a:gd name="connsiteY22" fmla="*/ 415336 h 2675935"/>
                <a:gd name="connsiteX23" fmla="*/ 3635918 w 3815986"/>
                <a:gd name="connsiteY23" fmla="*/ 181137 h 267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986" h="2675935">
                  <a:moveTo>
                    <a:pt x="3648768" y="0"/>
                  </a:moveTo>
                  <a:lnTo>
                    <a:pt x="3815986" y="0"/>
                  </a:lnTo>
                  <a:lnTo>
                    <a:pt x="3804695" y="200084"/>
                  </a:lnTo>
                  <a:cubicBezTo>
                    <a:pt x="3795228" y="285751"/>
                    <a:pt x="3781167" y="371032"/>
                    <a:pt x="3762590" y="455543"/>
                  </a:cubicBezTo>
                  <a:cubicBezTo>
                    <a:pt x="3725537" y="624467"/>
                    <a:pt x="3668784" y="790112"/>
                    <a:pt x="3592332" y="947274"/>
                  </a:cubicBezTo>
                  <a:cubicBezTo>
                    <a:pt x="3438712" y="1261596"/>
                    <a:pt x="3216091" y="1542847"/>
                    <a:pt x="2953967" y="1782349"/>
                  </a:cubicBezTo>
                  <a:cubicBezTo>
                    <a:pt x="2822599" y="1902099"/>
                    <a:pt x="2680615" y="2011341"/>
                    <a:pt x="2530669" y="2109494"/>
                  </a:cubicBezTo>
                  <a:cubicBezTo>
                    <a:pt x="2380520" y="2207551"/>
                    <a:pt x="2222510" y="2294906"/>
                    <a:pt x="2057561" y="2369245"/>
                  </a:cubicBezTo>
                  <a:cubicBezTo>
                    <a:pt x="1727252" y="2516859"/>
                    <a:pt x="1371629" y="2614434"/>
                    <a:pt x="1007330" y="2655701"/>
                  </a:cubicBezTo>
                  <a:cubicBezTo>
                    <a:pt x="916281" y="2665873"/>
                    <a:pt x="824568" y="2672188"/>
                    <a:pt x="732765" y="2674696"/>
                  </a:cubicBezTo>
                  <a:cubicBezTo>
                    <a:pt x="640963" y="2677203"/>
                    <a:pt x="549072" y="2675901"/>
                    <a:pt x="457666" y="2670839"/>
                  </a:cubicBezTo>
                  <a:cubicBezTo>
                    <a:pt x="366106" y="2665584"/>
                    <a:pt x="274572" y="2656521"/>
                    <a:pt x="183574" y="2643312"/>
                  </a:cubicBezTo>
                  <a:lnTo>
                    <a:pt x="0" y="2607798"/>
                  </a:lnTo>
                  <a:lnTo>
                    <a:pt x="0" y="2356652"/>
                  </a:lnTo>
                  <a:lnTo>
                    <a:pt x="222195" y="2396940"/>
                  </a:lnTo>
                  <a:cubicBezTo>
                    <a:pt x="304990" y="2407980"/>
                    <a:pt x="388511" y="2415283"/>
                    <a:pt x="472364" y="2419092"/>
                  </a:cubicBezTo>
                  <a:cubicBezTo>
                    <a:pt x="640376" y="2427095"/>
                    <a:pt x="808184" y="2421791"/>
                    <a:pt x="974972" y="2402122"/>
                  </a:cubicBezTo>
                  <a:cubicBezTo>
                    <a:pt x="1141658" y="2382358"/>
                    <a:pt x="1306812" y="2349286"/>
                    <a:pt x="1468292" y="2304162"/>
                  </a:cubicBezTo>
                  <a:cubicBezTo>
                    <a:pt x="1629874" y="2259231"/>
                    <a:pt x="1787475" y="2201091"/>
                    <a:pt x="1940176" y="2133695"/>
                  </a:cubicBezTo>
                  <a:cubicBezTo>
                    <a:pt x="2246498" y="2000349"/>
                    <a:pt x="2532507" y="1823520"/>
                    <a:pt x="2783403" y="1609954"/>
                  </a:cubicBezTo>
                  <a:cubicBezTo>
                    <a:pt x="2908442" y="1502833"/>
                    <a:pt x="3024295" y="1385975"/>
                    <a:pt x="3128104" y="1260439"/>
                  </a:cubicBezTo>
                  <a:cubicBezTo>
                    <a:pt x="3232116" y="1135096"/>
                    <a:pt x="3323881" y="1000689"/>
                    <a:pt x="3400639" y="859052"/>
                  </a:cubicBezTo>
                  <a:cubicBezTo>
                    <a:pt x="3477399" y="717510"/>
                    <a:pt x="3541296" y="569316"/>
                    <a:pt x="3585595" y="415336"/>
                  </a:cubicBezTo>
                  <a:cubicBezTo>
                    <a:pt x="3607796" y="338540"/>
                    <a:pt x="3624638" y="260224"/>
                    <a:pt x="3635918" y="18113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Freeform: Shape 33">
              <a:extLst>
                <a:ext uri="{FF2B5EF4-FFF2-40B4-BE49-F238E27FC236}">
                  <a16:creationId xmlns:a16="http://schemas.microsoft.com/office/drawing/2014/main" id="{5C0ABE88-5ADF-4A31-8505-78968DBB5D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32270" cy="2876136"/>
            </a:xfrm>
            <a:custGeom>
              <a:avLst/>
              <a:gdLst>
                <a:gd name="connsiteX0" fmla="*/ 3800718 w 3832270"/>
                <a:gd name="connsiteY0" fmla="*/ 0 h 2876136"/>
                <a:gd name="connsiteX1" fmla="*/ 3832270 w 3832270"/>
                <a:gd name="connsiteY1" fmla="*/ 0 h 2876136"/>
                <a:gd name="connsiteX2" fmla="*/ 3824562 w 3832270"/>
                <a:gd name="connsiteY2" fmla="*/ 143769 h 2876136"/>
                <a:gd name="connsiteX3" fmla="*/ 3628155 w 3832270"/>
                <a:gd name="connsiteY3" fmla="*/ 922055 h 2876136"/>
                <a:gd name="connsiteX4" fmla="*/ 3514853 w 3832270"/>
                <a:gd name="connsiteY4" fmla="*/ 1169078 h 2876136"/>
                <a:gd name="connsiteX5" fmla="*/ 3379198 w 3832270"/>
                <a:gd name="connsiteY5" fmla="*/ 1407037 h 2876136"/>
                <a:gd name="connsiteX6" fmla="*/ 3043787 w 3832270"/>
                <a:gd name="connsiteY6" fmla="*/ 1848342 h 2876136"/>
                <a:gd name="connsiteX7" fmla="*/ 2845661 w 3832270"/>
                <a:gd name="connsiteY7" fmla="*/ 2047444 h 2876136"/>
                <a:gd name="connsiteX8" fmla="*/ 2793197 w 3832270"/>
                <a:gd name="connsiteY8" fmla="*/ 2094689 h 2876136"/>
                <a:gd name="connsiteX9" fmla="*/ 2739710 w 3832270"/>
                <a:gd name="connsiteY9" fmla="*/ 2140969 h 2876136"/>
                <a:gd name="connsiteX10" fmla="*/ 2629166 w 3832270"/>
                <a:gd name="connsiteY10" fmla="*/ 2229867 h 2876136"/>
                <a:gd name="connsiteX11" fmla="*/ 2145952 w 3832270"/>
                <a:gd name="connsiteY11" fmla="*/ 2535994 h 2876136"/>
                <a:gd name="connsiteX12" fmla="*/ 1034987 w 3832270"/>
                <a:gd name="connsiteY12" fmla="*/ 2863910 h 2876136"/>
                <a:gd name="connsiteX13" fmla="*/ 741909 w 3832270"/>
                <a:gd name="connsiteY13" fmla="*/ 2875939 h 2876136"/>
                <a:gd name="connsiteX14" fmla="*/ 450208 w 3832270"/>
                <a:gd name="connsiteY14" fmla="*/ 2857451 h 2876136"/>
                <a:gd name="connsiteX15" fmla="*/ 22215 w 3832270"/>
                <a:gd name="connsiteY15" fmla="*/ 2775923 h 2876136"/>
                <a:gd name="connsiteX16" fmla="*/ 0 w 3832270"/>
                <a:gd name="connsiteY16" fmla="*/ 2769256 h 2876136"/>
                <a:gd name="connsiteX17" fmla="*/ 0 w 3832270"/>
                <a:gd name="connsiteY17" fmla="*/ 2590612 h 2876136"/>
                <a:gd name="connsiteX18" fmla="*/ 199046 w 3832270"/>
                <a:gd name="connsiteY18" fmla="*/ 2627410 h 2876136"/>
                <a:gd name="connsiteX19" fmla="*/ 468174 w 3832270"/>
                <a:gd name="connsiteY19" fmla="*/ 2649670 h 2876136"/>
                <a:gd name="connsiteX20" fmla="*/ 1003650 w 3832270"/>
                <a:gd name="connsiteY20" fmla="*/ 2622480 h 2876136"/>
                <a:gd name="connsiteX21" fmla="*/ 1266489 w 3832270"/>
                <a:gd name="connsiteY21" fmla="*/ 2573982 h 2876136"/>
                <a:gd name="connsiteX22" fmla="*/ 1524223 w 3832270"/>
                <a:gd name="connsiteY22" fmla="*/ 2504657 h 2876136"/>
                <a:gd name="connsiteX23" fmla="*/ 1775731 w 3832270"/>
                <a:gd name="connsiteY23" fmla="*/ 2416243 h 2876136"/>
                <a:gd name="connsiteX24" fmla="*/ 2019789 w 3832270"/>
                <a:gd name="connsiteY24" fmla="*/ 2309412 h 2876136"/>
                <a:gd name="connsiteX25" fmla="*/ 2482486 w 3832270"/>
                <a:gd name="connsiteY25" fmla="*/ 2046962 h 2876136"/>
                <a:gd name="connsiteX26" fmla="*/ 2591908 w 3832270"/>
                <a:gd name="connsiteY26" fmla="*/ 1971371 h 2876136"/>
                <a:gd name="connsiteX27" fmla="*/ 2645702 w 3832270"/>
                <a:gd name="connsiteY27" fmla="*/ 1932321 h 2876136"/>
                <a:gd name="connsiteX28" fmla="*/ 2698779 w 3832270"/>
                <a:gd name="connsiteY28" fmla="*/ 1892309 h 2876136"/>
                <a:gd name="connsiteX29" fmla="*/ 2903537 w 3832270"/>
                <a:gd name="connsiteY29" fmla="*/ 1722516 h 2876136"/>
                <a:gd name="connsiteX30" fmla="*/ 3269061 w 3832270"/>
                <a:gd name="connsiteY30" fmla="*/ 1337327 h 2876136"/>
                <a:gd name="connsiteX31" fmla="*/ 3424928 w 3832270"/>
                <a:gd name="connsiteY31" fmla="*/ 1122508 h 2876136"/>
                <a:gd name="connsiteX32" fmla="*/ 3557622 w 3832270"/>
                <a:gd name="connsiteY32" fmla="*/ 893226 h 2876136"/>
                <a:gd name="connsiteX33" fmla="*/ 3587019 w 3832270"/>
                <a:gd name="connsiteY33" fmla="*/ 833929 h 2876136"/>
                <a:gd name="connsiteX34" fmla="*/ 3601310 w 3832270"/>
                <a:gd name="connsiteY34" fmla="*/ 804040 h 2876136"/>
                <a:gd name="connsiteX35" fmla="*/ 3614885 w 3832270"/>
                <a:gd name="connsiteY35" fmla="*/ 773861 h 2876136"/>
                <a:gd name="connsiteX36" fmla="*/ 3640812 w 3832270"/>
                <a:gd name="connsiteY36" fmla="*/ 713022 h 2876136"/>
                <a:gd name="connsiteX37" fmla="*/ 3665105 w 3832270"/>
                <a:gd name="connsiteY37" fmla="*/ 651506 h 2876136"/>
                <a:gd name="connsiteX38" fmla="*/ 3744110 w 3832270"/>
                <a:gd name="connsiteY38" fmla="*/ 399567 h 2876136"/>
                <a:gd name="connsiteX39" fmla="*/ 3792123 w 3832270"/>
                <a:gd name="connsiteY39" fmla="*/ 140444 h 287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832270" h="2876136">
                  <a:moveTo>
                    <a:pt x="3800718" y="0"/>
                  </a:moveTo>
                  <a:lnTo>
                    <a:pt x="3832270" y="0"/>
                  </a:lnTo>
                  <a:lnTo>
                    <a:pt x="3824562" y="143769"/>
                  </a:lnTo>
                  <a:cubicBezTo>
                    <a:pt x="3797131" y="409191"/>
                    <a:pt x="3730585" y="671345"/>
                    <a:pt x="3628155" y="922055"/>
                  </a:cubicBezTo>
                  <a:cubicBezTo>
                    <a:pt x="3593858" y="1005553"/>
                    <a:pt x="3556704" y="1088280"/>
                    <a:pt x="3514853" y="1169078"/>
                  </a:cubicBezTo>
                  <a:cubicBezTo>
                    <a:pt x="3473616" y="1250166"/>
                    <a:pt x="3428194" y="1329517"/>
                    <a:pt x="3379198" y="1407037"/>
                  </a:cubicBezTo>
                  <a:cubicBezTo>
                    <a:pt x="3281106" y="1561980"/>
                    <a:pt x="3169132" y="1710174"/>
                    <a:pt x="3043787" y="1848342"/>
                  </a:cubicBezTo>
                  <a:cubicBezTo>
                    <a:pt x="2980806" y="1917184"/>
                    <a:pt x="2915071" y="1984001"/>
                    <a:pt x="2845661" y="2047444"/>
                  </a:cubicBezTo>
                  <a:cubicBezTo>
                    <a:pt x="2828411" y="2063450"/>
                    <a:pt x="2811060" y="2079263"/>
                    <a:pt x="2793197" y="2094689"/>
                  </a:cubicBezTo>
                  <a:cubicBezTo>
                    <a:pt x="2775436" y="2110213"/>
                    <a:pt x="2757982" y="2126025"/>
                    <a:pt x="2739710" y="2140969"/>
                  </a:cubicBezTo>
                  <a:cubicBezTo>
                    <a:pt x="2703576" y="2171341"/>
                    <a:pt x="2666524" y="2200749"/>
                    <a:pt x="2629166" y="2229867"/>
                  </a:cubicBezTo>
                  <a:cubicBezTo>
                    <a:pt x="2479015" y="2345569"/>
                    <a:pt x="2316821" y="2448061"/>
                    <a:pt x="2145952" y="2535994"/>
                  </a:cubicBezTo>
                  <a:cubicBezTo>
                    <a:pt x="1804312" y="2711957"/>
                    <a:pt x="1424600" y="2826982"/>
                    <a:pt x="1034987" y="2863910"/>
                  </a:cubicBezTo>
                  <a:cubicBezTo>
                    <a:pt x="937762" y="2873167"/>
                    <a:pt x="839720" y="2877096"/>
                    <a:pt x="741909" y="2875939"/>
                  </a:cubicBezTo>
                  <a:cubicBezTo>
                    <a:pt x="644097" y="2874782"/>
                    <a:pt x="546515" y="2868539"/>
                    <a:pt x="450208" y="2857451"/>
                  </a:cubicBezTo>
                  <a:cubicBezTo>
                    <a:pt x="305520" y="2840674"/>
                    <a:pt x="162095" y="2813810"/>
                    <a:pt x="22215" y="2775923"/>
                  </a:cubicBezTo>
                  <a:lnTo>
                    <a:pt x="0" y="2769256"/>
                  </a:lnTo>
                  <a:lnTo>
                    <a:pt x="0" y="2590612"/>
                  </a:lnTo>
                  <a:lnTo>
                    <a:pt x="199046" y="2627410"/>
                  </a:lnTo>
                  <a:cubicBezTo>
                    <a:pt x="288321" y="2639209"/>
                    <a:pt x="378197" y="2646537"/>
                    <a:pt x="468174" y="2649670"/>
                  </a:cubicBezTo>
                  <a:cubicBezTo>
                    <a:pt x="648333" y="2656805"/>
                    <a:pt x="826655" y="2647163"/>
                    <a:pt x="1003650" y="2622480"/>
                  </a:cubicBezTo>
                  <a:cubicBezTo>
                    <a:pt x="1091943" y="2609658"/>
                    <a:pt x="1179725" y="2593747"/>
                    <a:pt x="1266489" y="2573982"/>
                  </a:cubicBezTo>
                  <a:cubicBezTo>
                    <a:pt x="1353250" y="2553927"/>
                    <a:pt x="1439298" y="2531076"/>
                    <a:pt x="1524223" y="2504657"/>
                  </a:cubicBezTo>
                  <a:cubicBezTo>
                    <a:pt x="1609149" y="2478336"/>
                    <a:pt x="1693052" y="2448833"/>
                    <a:pt x="1775731" y="2416243"/>
                  </a:cubicBezTo>
                  <a:cubicBezTo>
                    <a:pt x="1858309" y="2383557"/>
                    <a:pt x="1939764" y="2347882"/>
                    <a:pt x="2019789" y="2309412"/>
                  </a:cubicBezTo>
                  <a:cubicBezTo>
                    <a:pt x="2179839" y="2232567"/>
                    <a:pt x="2334583" y="2144923"/>
                    <a:pt x="2482486" y="2046962"/>
                  </a:cubicBezTo>
                  <a:cubicBezTo>
                    <a:pt x="2519334" y="2022376"/>
                    <a:pt x="2556081" y="1997403"/>
                    <a:pt x="2591908" y="1971371"/>
                  </a:cubicBezTo>
                  <a:cubicBezTo>
                    <a:pt x="2610077" y="1958644"/>
                    <a:pt x="2627838" y="1945434"/>
                    <a:pt x="2645702" y="1932321"/>
                  </a:cubicBezTo>
                  <a:cubicBezTo>
                    <a:pt x="2663666" y="1919305"/>
                    <a:pt x="2681325" y="1905903"/>
                    <a:pt x="2698779" y="1892309"/>
                  </a:cubicBezTo>
                  <a:cubicBezTo>
                    <a:pt x="2768903" y="1838025"/>
                    <a:pt x="2837496" y="1781717"/>
                    <a:pt x="2903537" y="1722516"/>
                  </a:cubicBezTo>
                  <a:cubicBezTo>
                    <a:pt x="3035926" y="1604501"/>
                    <a:pt x="3158720" y="1475784"/>
                    <a:pt x="3269061" y="1337327"/>
                  </a:cubicBezTo>
                  <a:cubicBezTo>
                    <a:pt x="3324182" y="1268099"/>
                    <a:pt x="3376341" y="1196461"/>
                    <a:pt x="3424928" y="1122508"/>
                  </a:cubicBezTo>
                  <a:cubicBezTo>
                    <a:pt x="3472697" y="1048170"/>
                    <a:pt x="3517814" y="972000"/>
                    <a:pt x="3557622" y="893226"/>
                  </a:cubicBezTo>
                  <a:cubicBezTo>
                    <a:pt x="3567931" y="873654"/>
                    <a:pt x="3577526" y="853791"/>
                    <a:pt x="3587019" y="833929"/>
                  </a:cubicBezTo>
                  <a:lnTo>
                    <a:pt x="3601310" y="804040"/>
                  </a:lnTo>
                  <a:lnTo>
                    <a:pt x="3614885" y="773861"/>
                  </a:lnTo>
                  <a:cubicBezTo>
                    <a:pt x="3623766" y="753709"/>
                    <a:pt x="3632748" y="733559"/>
                    <a:pt x="3640812" y="713022"/>
                  </a:cubicBezTo>
                  <a:cubicBezTo>
                    <a:pt x="3648876" y="692485"/>
                    <a:pt x="3657756" y="672236"/>
                    <a:pt x="3665105" y="651506"/>
                  </a:cubicBezTo>
                  <a:cubicBezTo>
                    <a:pt x="3696544" y="569166"/>
                    <a:pt x="3723185" y="485089"/>
                    <a:pt x="3744110" y="399567"/>
                  </a:cubicBezTo>
                  <a:cubicBezTo>
                    <a:pt x="3765341" y="314238"/>
                    <a:pt x="3781392" y="227654"/>
                    <a:pt x="3792123" y="140444"/>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Picture 4">
            <a:extLst>
              <a:ext uri="{FF2B5EF4-FFF2-40B4-BE49-F238E27FC236}">
                <a16:creationId xmlns:a16="http://schemas.microsoft.com/office/drawing/2014/main" id="{F5B0494E-A37E-405A-B2AA-64266C87A69E}"/>
              </a:ext>
            </a:extLst>
          </p:cNvPr>
          <p:cNvPicPr>
            <a:picLocks noChangeAspect="1"/>
          </p:cNvPicPr>
          <p:nvPr/>
        </p:nvPicPr>
        <p:blipFill>
          <a:blip r:embed="rId4"/>
          <a:stretch>
            <a:fillRect/>
          </a:stretch>
        </p:blipFill>
        <p:spPr>
          <a:xfrm>
            <a:off x="967854" y="3844836"/>
            <a:ext cx="4261705" cy="2633880"/>
          </a:xfrm>
          <a:prstGeom prst="rect">
            <a:avLst/>
          </a:prstGeom>
        </p:spPr>
      </p:pic>
      <p:pic>
        <p:nvPicPr>
          <p:cNvPr id="7" name="Picture 6">
            <a:extLst>
              <a:ext uri="{FF2B5EF4-FFF2-40B4-BE49-F238E27FC236}">
                <a16:creationId xmlns:a16="http://schemas.microsoft.com/office/drawing/2014/main" id="{1C140F41-0CCA-4711-9F14-83C9DA1D2913}"/>
              </a:ext>
            </a:extLst>
          </p:cNvPr>
          <p:cNvPicPr>
            <a:picLocks noChangeAspect="1"/>
          </p:cNvPicPr>
          <p:nvPr/>
        </p:nvPicPr>
        <p:blipFill>
          <a:blip r:embed="rId5"/>
          <a:stretch>
            <a:fillRect/>
          </a:stretch>
        </p:blipFill>
        <p:spPr>
          <a:xfrm>
            <a:off x="7576015" y="384703"/>
            <a:ext cx="4355810" cy="2130246"/>
          </a:xfrm>
          <a:prstGeom prst="rect">
            <a:avLst/>
          </a:prstGeom>
        </p:spPr>
      </p:pic>
      <p:cxnSp>
        <p:nvCxnSpPr>
          <p:cNvPr id="14" name="Straight Arrow Connector 13">
            <a:extLst>
              <a:ext uri="{FF2B5EF4-FFF2-40B4-BE49-F238E27FC236}">
                <a16:creationId xmlns:a16="http://schemas.microsoft.com/office/drawing/2014/main" id="{FCD88354-1EE7-4DBE-BA9B-31857F4599C7}"/>
              </a:ext>
            </a:extLst>
          </p:cNvPr>
          <p:cNvCxnSpPr/>
          <p:nvPr/>
        </p:nvCxnSpPr>
        <p:spPr>
          <a:xfrm>
            <a:off x="4899546" y="5090615"/>
            <a:ext cx="63021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B6102E3B-5AA9-4937-93B0-675F32D33276}"/>
              </a:ext>
            </a:extLst>
          </p:cNvPr>
          <p:cNvCxnSpPr/>
          <p:nvPr/>
        </p:nvCxnSpPr>
        <p:spPr>
          <a:xfrm>
            <a:off x="9758149" y="2372520"/>
            <a:ext cx="0" cy="4798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aphicFrame>
        <p:nvGraphicFramePr>
          <p:cNvPr id="18" name="Table 17">
            <a:extLst>
              <a:ext uri="{FF2B5EF4-FFF2-40B4-BE49-F238E27FC236}">
                <a16:creationId xmlns:a16="http://schemas.microsoft.com/office/drawing/2014/main" id="{44EFB909-E731-422B-8780-227A0E0FE351}"/>
              </a:ext>
            </a:extLst>
          </p:cNvPr>
          <p:cNvGraphicFramePr>
            <a:graphicFrameLocks noGrp="1"/>
          </p:cNvGraphicFramePr>
          <p:nvPr>
            <p:extLst>
              <p:ext uri="{D42A27DB-BD31-4B8C-83A1-F6EECF244321}">
                <p14:modId xmlns:p14="http://schemas.microsoft.com/office/powerpoint/2010/main" val="3964885482"/>
              </p:ext>
            </p:extLst>
          </p:nvPr>
        </p:nvGraphicFramePr>
        <p:xfrm>
          <a:off x="1941724" y="1827073"/>
          <a:ext cx="4660246" cy="1496158"/>
        </p:xfrm>
        <a:graphic>
          <a:graphicData uri="http://schemas.openxmlformats.org/drawingml/2006/table">
            <a:tbl>
              <a:tblPr firstRow="1" firstCol="1" bandRow="1">
                <a:tableStyleId>{5C22544A-7EE6-4342-B048-85BDC9FD1C3A}</a:tableStyleId>
              </a:tblPr>
              <a:tblGrid>
                <a:gridCol w="856758">
                  <a:extLst>
                    <a:ext uri="{9D8B030D-6E8A-4147-A177-3AD203B41FA5}">
                      <a16:colId xmlns:a16="http://schemas.microsoft.com/office/drawing/2014/main" val="1345081160"/>
                    </a:ext>
                  </a:extLst>
                </a:gridCol>
                <a:gridCol w="1090420">
                  <a:extLst>
                    <a:ext uri="{9D8B030D-6E8A-4147-A177-3AD203B41FA5}">
                      <a16:colId xmlns:a16="http://schemas.microsoft.com/office/drawing/2014/main" val="430829013"/>
                    </a:ext>
                  </a:extLst>
                </a:gridCol>
                <a:gridCol w="2713068">
                  <a:extLst>
                    <a:ext uri="{9D8B030D-6E8A-4147-A177-3AD203B41FA5}">
                      <a16:colId xmlns:a16="http://schemas.microsoft.com/office/drawing/2014/main" val="698187181"/>
                    </a:ext>
                  </a:extLst>
                </a:gridCol>
              </a:tblGrid>
              <a:tr h="460199">
                <a:tc>
                  <a:txBody>
                    <a:bodyPr/>
                    <a:lstStyle/>
                    <a:p>
                      <a:pPr marL="0" marR="0" algn="ctr">
                        <a:lnSpc>
                          <a:spcPct val="107000"/>
                        </a:lnSpc>
                        <a:spcBef>
                          <a:spcPts val="0"/>
                        </a:spcBef>
                        <a:spcAft>
                          <a:spcPts val="0"/>
                        </a:spcAft>
                      </a:pPr>
                      <a:r>
                        <a:rPr lang="en-US" sz="1100">
                          <a:effectLst/>
                        </a:rPr>
                        <a:t>Risk Level</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Risk Score</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dirty="0">
                          <a:effectLst/>
                        </a:rPr>
                        <a:t>Action</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630342541"/>
                  </a:ext>
                </a:extLst>
              </a:tr>
              <a:tr h="410281">
                <a:tc>
                  <a:txBody>
                    <a:bodyPr/>
                    <a:lstStyle/>
                    <a:p>
                      <a:pPr marL="0" marR="0" algn="ctr">
                        <a:lnSpc>
                          <a:spcPct val="107000"/>
                        </a:lnSpc>
                        <a:spcBef>
                          <a:spcPts val="0"/>
                        </a:spcBef>
                        <a:spcAft>
                          <a:spcPts val="0"/>
                        </a:spcAft>
                      </a:pPr>
                      <a:r>
                        <a:rPr lang="en-US" sz="1100" dirty="0">
                          <a:effectLst/>
                        </a:rPr>
                        <a:t>Very High</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12 or greater</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nSpc>
                          <a:spcPct val="107000"/>
                        </a:lnSpc>
                        <a:spcBef>
                          <a:spcPts val="0"/>
                        </a:spcBef>
                        <a:spcAft>
                          <a:spcPts val="0"/>
                        </a:spcAft>
                      </a:pPr>
                      <a:r>
                        <a:rPr lang="en-US" sz="1100">
                          <a:effectLst/>
                        </a:rPr>
                        <a:t>Operation not permissible, stop work; immediate action required</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91228989"/>
                  </a:ext>
                </a:extLst>
              </a:tr>
              <a:tr h="205140">
                <a:tc>
                  <a:txBody>
                    <a:bodyPr/>
                    <a:lstStyle/>
                    <a:p>
                      <a:pPr marL="0" marR="0" algn="ctr">
                        <a:lnSpc>
                          <a:spcPct val="107000"/>
                        </a:lnSpc>
                        <a:spcBef>
                          <a:spcPts val="0"/>
                        </a:spcBef>
                        <a:spcAft>
                          <a:spcPts val="0"/>
                        </a:spcAft>
                      </a:pPr>
                      <a:r>
                        <a:rPr lang="en-US" sz="1100">
                          <a:effectLst/>
                        </a:rPr>
                        <a:t>High</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8 to 10</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nSpc>
                          <a:spcPct val="107000"/>
                        </a:lnSpc>
                        <a:spcBef>
                          <a:spcPts val="0"/>
                        </a:spcBef>
                        <a:spcAft>
                          <a:spcPts val="0"/>
                        </a:spcAft>
                      </a:pPr>
                      <a:r>
                        <a:rPr lang="en-US" sz="1100">
                          <a:effectLst/>
                        </a:rPr>
                        <a:t>Remedial action required; high priority</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851280775"/>
                  </a:ext>
                </a:extLst>
              </a:tr>
              <a:tr h="205140">
                <a:tc>
                  <a:txBody>
                    <a:bodyPr/>
                    <a:lstStyle/>
                    <a:p>
                      <a:pPr marL="0" marR="0" algn="ctr">
                        <a:lnSpc>
                          <a:spcPct val="107000"/>
                        </a:lnSpc>
                        <a:spcBef>
                          <a:spcPts val="0"/>
                        </a:spcBef>
                        <a:spcAft>
                          <a:spcPts val="0"/>
                        </a:spcAft>
                      </a:pPr>
                      <a:r>
                        <a:rPr lang="en-US" sz="1100">
                          <a:effectLst/>
                        </a:rPr>
                        <a:t>Moderate</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4 to 6</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nSpc>
                          <a:spcPct val="107000"/>
                        </a:lnSpc>
                        <a:spcBef>
                          <a:spcPts val="0"/>
                        </a:spcBef>
                        <a:spcAft>
                          <a:spcPts val="0"/>
                        </a:spcAft>
                      </a:pPr>
                      <a:r>
                        <a:rPr lang="en-US" sz="1100">
                          <a:effectLst/>
                        </a:rPr>
                        <a:t>Remedial action suggested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742825021"/>
                  </a:ext>
                </a:extLst>
              </a:tr>
              <a:tr h="215398">
                <a:tc>
                  <a:txBody>
                    <a:bodyPr/>
                    <a:lstStyle/>
                    <a:p>
                      <a:pPr marL="0" marR="0" algn="ctr">
                        <a:lnSpc>
                          <a:spcPct val="107000"/>
                        </a:lnSpc>
                        <a:spcBef>
                          <a:spcPts val="0"/>
                        </a:spcBef>
                        <a:spcAft>
                          <a:spcPts val="0"/>
                        </a:spcAft>
                      </a:pPr>
                      <a:r>
                        <a:rPr lang="en-US" sz="1100">
                          <a:effectLst/>
                        </a:rPr>
                        <a:t>Low</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1100">
                          <a:effectLst/>
                        </a:rPr>
                        <a:t>1 to 3</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nSpc>
                          <a:spcPct val="107000"/>
                        </a:lnSpc>
                        <a:spcBef>
                          <a:spcPts val="0"/>
                        </a:spcBef>
                        <a:spcAft>
                          <a:spcPts val="0"/>
                        </a:spcAft>
                      </a:pPr>
                      <a:r>
                        <a:rPr lang="en-US" sz="1100" dirty="0">
                          <a:effectLst/>
                        </a:rPr>
                        <a:t>Remedial action discretionary</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756780334"/>
                  </a:ext>
                </a:extLst>
              </a:tr>
            </a:tbl>
          </a:graphicData>
        </a:graphic>
      </p:graphicFrame>
    </p:spTree>
    <p:extLst>
      <p:ext uri="{BB962C8B-B14F-4D97-AF65-F5344CB8AC3E}">
        <p14:creationId xmlns:p14="http://schemas.microsoft.com/office/powerpoint/2010/main" val="30614352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643A7A40-1AE6-4218-A8E0-8248174A5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D8AB40A-4374-4897-B5EE-9F8913476E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6"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2783379C-045E-4010-ABDC-A270A0AA106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6200000" flipH="1">
            <a:off x="-176401" y="170308"/>
            <a:ext cx="2514948" cy="2174333"/>
            <a:chOff x="-305" y="-4155"/>
            <a:chExt cx="2514948" cy="2174333"/>
          </a:xfrm>
        </p:grpSpPr>
        <p:sp>
          <p:nvSpPr>
            <p:cNvPr id="25" name="Freeform: Shape 24">
              <a:extLst>
                <a:ext uri="{FF2B5EF4-FFF2-40B4-BE49-F238E27FC236}">
                  <a16:creationId xmlns:a16="http://schemas.microsoft.com/office/drawing/2014/main" id="{0B0AB1BF-11AE-4CFF-85EC-E51DBD316A0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14948" cy="2170178"/>
            </a:xfrm>
            <a:custGeom>
              <a:avLst/>
              <a:gdLst>
                <a:gd name="connsiteX0" fmla="*/ 2466091 w 2514948"/>
                <a:gd name="connsiteY0" fmla="*/ 0 h 2170178"/>
                <a:gd name="connsiteX1" fmla="*/ 2514948 w 2514948"/>
                <a:gd name="connsiteY1" fmla="*/ 0 h 2170178"/>
                <a:gd name="connsiteX2" fmla="*/ 2512286 w 2514948"/>
                <a:gd name="connsiteY2" fmla="*/ 12375 h 2170178"/>
                <a:gd name="connsiteX3" fmla="*/ 2394961 w 2514948"/>
                <a:gd name="connsiteY3" fmla="*/ 368660 h 2170178"/>
                <a:gd name="connsiteX4" fmla="*/ 2289734 w 2514948"/>
                <a:gd name="connsiteY4" fmla="*/ 598078 h 2170178"/>
                <a:gd name="connsiteX5" fmla="*/ 2163747 w 2514948"/>
                <a:gd name="connsiteY5" fmla="*/ 819078 h 2170178"/>
                <a:gd name="connsiteX6" fmla="*/ 1852241 w 2514948"/>
                <a:gd name="connsiteY6" fmla="*/ 1228932 h 2170178"/>
                <a:gd name="connsiteX7" fmla="*/ 1668235 w 2514948"/>
                <a:gd name="connsiteY7" fmla="*/ 1413844 h 2170178"/>
                <a:gd name="connsiteX8" fmla="*/ 1619510 w 2514948"/>
                <a:gd name="connsiteY8" fmla="*/ 1457722 h 2170178"/>
                <a:gd name="connsiteX9" fmla="*/ 1569835 w 2514948"/>
                <a:gd name="connsiteY9" fmla="*/ 1500704 h 2170178"/>
                <a:gd name="connsiteX10" fmla="*/ 1467169 w 2514948"/>
                <a:gd name="connsiteY10" fmla="*/ 1583266 h 2170178"/>
                <a:gd name="connsiteX11" fmla="*/ 1018393 w 2514948"/>
                <a:gd name="connsiteY11" fmla="*/ 1867576 h 2170178"/>
                <a:gd name="connsiteX12" fmla="*/ 255857 w 2514948"/>
                <a:gd name="connsiteY12" fmla="*/ 2133049 h 2170178"/>
                <a:gd name="connsiteX13" fmla="*/ 0 w 2514948"/>
                <a:gd name="connsiteY13" fmla="*/ 2170178 h 2170178"/>
                <a:gd name="connsiteX14" fmla="*/ 0 w 2514948"/>
                <a:gd name="connsiteY14" fmla="*/ 1940056 h 2170178"/>
                <a:gd name="connsiteX15" fmla="*/ 201609 w 2514948"/>
                <a:gd name="connsiteY15" fmla="*/ 1902856 h 2170178"/>
                <a:gd name="connsiteX16" fmla="*/ 440974 w 2514948"/>
                <a:gd name="connsiteY16" fmla="*/ 1838472 h 2170178"/>
                <a:gd name="connsiteX17" fmla="*/ 674558 w 2514948"/>
                <a:gd name="connsiteY17" fmla="*/ 1756359 h 2170178"/>
                <a:gd name="connsiteX18" fmla="*/ 901222 w 2514948"/>
                <a:gd name="connsiteY18" fmla="*/ 1657142 h 2170178"/>
                <a:gd name="connsiteX19" fmla="*/ 1330943 w 2514948"/>
                <a:gd name="connsiteY19" fmla="*/ 1413396 h 2170178"/>
                <a:gd name="connsiteX20" fmla="*/ 1432566 w 2514948"/>
                <a:gd name="connsiteY20" fmla="*/ 1343193 h 2170178"/>
                <a:gd name="connsiteX21" fmla="*/ 1482527 w 2514948"/>
                <a:gd name="connsiteY21" fmla="*/ 1306926 h 2170178"/>
                <a:gd name="connsiteX22" fmla="*/ 1531821 w 2514948"/>
                <a:gd name="connsiteY22" fmla="*/ 1269765 h 2170178"/>
                <a:gd name="connsiteX23" fmla="*/ 1721986 w 2514948"/>
                <a:gd name="connsiteY23" fmla="*/ 1112073 h 2170178"/>
                <a:gd name="connsiteX24" fmla="*/ 2061460 w 2514948"/>
                <a:gd name="connsiteY24" fmla="*/ 754336 h 2170178"/>
                <a:gd name="connsiteX25" fmla="*/ 2206218 w 2514948"/>
                <a:gd name="connsiteY25" fmla="*/ 554827 h 2170178"/>
                <a:gd name="connsiteX26" fmla="*/ 2329455 w 2514948"/>
                <a:gd name="connsiteY26" fmla="*/ 341886 h 2170178"/>
                <a:gd name="connsiteX27" fmla="*/ 2356757 w 2514948"/>
                <a:gd name="connsiteY27" fmla="*/ 286815 h 2170178"/>
                <a:gd name="connsiteX28" fmla="*/ 2370030 w 2514948"/>
                <a:gd name="connsiteY28" fmla="*/ 259056 h 2170178"/>
                <a:gd name="connsiteX29" fmla="*/ 2382637 w 2514948"/>
                <a:gd name="connsiteY29" fmla="*/ 231028 h 2170178"/>
                <a:gd name="connsiteX30" fmla="*/ 2406716 w 2514948"/>
                <a:gd name="connsiteY30" fmla="*/ 174525 h 2170178"/>
                <a:gd name="connsiteX31" fmla="*/ 2429278 w 2514948"/>
                <a:gd name="connsiteY31" fmla="*/ 117393 h 217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14948" h="2170178">
                  <a:moveTo>
                    <a:pt x="2466091" y="0"/>
                  </a:moveTo>
                  <a:lnTo>
                    <a:pt x="2514948" y="0"/>
                  </a:lnTo>
                  <a:lnTo>
                    <a:pt x="2512286" y="12375"/>
                  </a:lnTo>
                  <a:cubicBezTo>
                    <a:pt x="2481760" y="133161"/>
                    <a:pt x="2442526" y="252239"/>
                    <a:pt x="2394961" y="368660"/>
                  </a:cubicBezTo>
                  <a:cubicBezTo>
                    <a:pt x="2363109" y="446208"/>
                    <a:pt x="2328603" y="523039"/>
                    <a:pt x="2289734" y="598078"/>
                  </a:cubicBezTo>
                  <a:cubicBezTo>
                    <a:pt x="2251436" y="673387"/>
                    <a:pt x="2209251" y="747083"/>
                    <a:pt x="2163747" y="819078"/>
                  </a:cubicBezTo>
                  <a:cubicBezTo>
                    <a:pt x="2072646" y="962979"/>
                    <a:pt x="1968652" y="1100611"/>
                    <a:pt x="1852241" y="1228932"/>
                  </a:cubicBezTo>
                  <a:cubicBezTo>
                    <a:pt x="1793748" y="1292868"/>
                    <a:pt x="1732698" y="1354923"/>
                    <a:pt x="1668235" y="1413844"/>
                  </a:cubicBezTo>
                  <a:cubicBezTo>
                    <a:pt x="1652214" y="1428709"/>
                    <a:pt x="1636100" y="1443395"/>
                    <a:pt x="1619510" y="1457722"/>
                  </a:cubicBezTo>
                  <a:cubicBezTo>
                    <a:pt x="1603015" y="1472140"/>
                    <a:pt x="1586805" y="1486825"/>
                    <a:pt x="1569835" y="1500704"/>
                  </a:cubicBezTo>
                  <a:cubicBezTo>
                    <a:pt x="1536276" y="1528911"/>
                    <a:pt x="1501865" y="1556223"/>
                    <a:pt x="1467169" y="1583266"/>
                  </a:cubicBezTo>
                  <a:cubicBezTo>
                    <a:pt x="1327719" y="1690722"/>
                    <a:pt x="1177085" y="1785910"/>
                    <a:pt x="1018393" y="1867576"/>
                  </a:cubicBezTo>
                  <a:cubicBezTo>
                    <a:pt x="780425" y="1990142"/>
                    <a:pt x="522567" y="2080875"/>
                    <a:pt x="255857" y="2133049"/>
                  </a:cubicBezTo>
                  <a:lnTo>
                    <a:pt x="0" y="2170178"/>
                  </a:lnTo>
                  <a:lnTo>
                    <a:pt x="0" y="1940056"/>
                  </a:lnTo>
                  <a:lnTo>
                    <a:pt x="201609" y="1902856"/>
                  </a:lnTo>
                  <a:cubicBezTo>
                    <a:pt x="282186" y="1884231"/>
                    <a:pt x="362102" y="1863008"/>
                    <a:pt x="440974" y="1838472"/>
                  </a:cubicBezTo>
                  <a:cubicBezTo>
                    <a:pt x="519848" y="1814027"/>
                    <a:pt x="597771" y="1786627"/>
                    <a:pt x="674558" y="1756359"/>
                  </a:cubicBezTo>
                  <a:cubicBezTo>
                    <a:pt x="751250" y="1726003"/>
                    <a:pt x="826900" y="1692870"/>
                    <a:pt x="901222" y="1657142"/>
                  </a:cubicBezTo>
                  <a:cubicBezTo>
                    <a:pt x="1049865" y="1585774"/>
                    <a:pt x="1193581" y="1504376"/>
                    <a:pt x="1330943" y="1413396"/>
                  </a:cubicBezTo>
                  <a:cubicBezTo>
                    <a:pt x="1365165" y="1390563"/>
                    <a:pt x="1399293" y="1367370"/>
                    <a:pt x="1432566" y="1343193"/>
                  </a:cubicBezTo>
                  <a:cubicBezTo>
                    <a:pt x="1449441" y="1331373"/>
                    <a:pt x="1465936" y="1319104"/>
                    <a:pt x="1482527" y="1306926"/>
                  </a:cubicBezTo>
                  <a:cubicBezTo>
                    <a:pt x="1499210" y="1294837"/>
                    <a:pt x="1515611" y="1282391"/>
                    <a:pt x="1531821" y="1269765"/>
                  </a:cubicBezTo>
                  <a:cubicBezTo>
                    <a:pt x="1596947" y="1219350"/>
                    <a:pt x="1660652" y="1167055"/>
                    <a:pt x="1721986" y="1112073"/>
                  </a:cubicBezTo>
                  <a:cubicBezTo>
                    <a:pt x="1844940" y="1002469"/>
                    <a:pt x="1958983" y="882926"/>
                    <a:pt x="2061460" y="754336"/>
                  </a:cubicBezTo>
                  <a:cubicBezTo>
                    <a:pt x="2112652" y="690042"/>
                    <a:pt x="2161094" y="623510"/>
                    <a:pt x="2206218" y="554827"/>
                  </a:cubicBezTo>
                  <a:cubicBezTo>
                    <a:pt x="2250583" y="485787"/>
                    <a:pt x="2292484" y="415046"/>
                    <a:pt x="2329455" y="341886"/>
                  </a:cubicBezTo>
                  <a:cubicBezTo>
                    <a:pt x="2339030" y="323709"/>
                    <a:pt x="2347941" y="305261"/>
                    <a:pt x="2356757" y="286815"/>
                  </a:cubicBezTo>
                  <a:lnTo>
                    <a:pt x="2370030" y="259056"/>
                  </a:lnTo>
                  <a:lnTo>
                    <a:pt x="2382637" y="231028"/>
                  </a:lnTo>
                  <a:cubicBezTo>
                    <a:pt x="2390885" y="212312"/>
                    <a:pt x="2399227" y="193598"/>
                    <a:pt x="2406716" y="174525"/>
                  </a:cubicBezTo>
                  <a:cubicBezTo>
                    <a:pt x="2414206" y="155452"/>
                    <a:pt x="2422453" y="136646"/>
                    <a:pt x="2429278" y="11739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Shape 25">
              <a:extLst>
                <a:ext uri="{FF2B5EF4-FFF2-40B4-BE49-F238E27FC236}">
                  <a16:creationId xmlns:a16="http://schemas.microsoft.com/office/drawing/2014/main" id="{526548A0-953E-4FBA-97A5-592ACAF42A3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4155"/>
              <a:ext cx="2493062" cy="1947896"/>
            </a:xfrm>
            <a:custGeom>
              <a:avLst/>
              <a:gdLst>
                <a:gd name="connsiteX0" fmla="*/ 1896911 w 2493062"/>
                <a:gd name="connsiteY0" fmla="*/ 0 h 1947896"/>
                <a:gd name="connsiteX1" fmla="*/ 2493062 w 2493062"/>
                <a:gd name="connsiteY1" fmla="*/ 0 h 1947896"/>
                <a:gd name="connsiteX2" fmla="*/ 2435315 w 2493062"/>
                <a:gd name="connsiteY2" fmla="*/ 178165 h 1947896"/>
                <a:gd name="connsiteX3" fmla="*/ 93066 w 2493062"/>
                <a:gd name="connsiteY3" fmla="*/ 1935859 h 1947896"/>
                <a:gd name="connsiteX4" fmla="*/ 0 w 2493062"/>
                <a:gd name="connsiteY4" fmla="*/ 1947896 h 1947896"/>
                <a:gd name="connsiteX5" fmla="*/ 0 w 2493062"/>
                <a:gd name="connsiteY5" fmla="*/ 1404756 h 1947896"/>
                <a:gd name="connsiteX6" fmla="*/ 17392 w 2493062"/>
                <a:gd name="connsiteY6" fmla="*/ 1402364 h 1947896"/>
                <a:gd name="connsiteX7" fmla="*/ 464249 w 2493062"/>
                <a:gd name="connsiteY7" fmla="*/ 1281208 h 1947896"/>
                <a:gd name="connsiteX8" fmla="*/ 1260556 w 2493062"/>
                <a:gd name="connsiteY8" fmla="*/ 833835 h 1947896"/>
                <a:gd name="connsiteX9" fmla="*/ 1807924 w 2493062"/>
                <a:gd name="connsiteY9" fmla="*/ 193222 h 1947896"/>
                <a:gd name="connsiteX10" fmla="*/ 1874357 w 2493062"/>
                <a:gd name="connsiteY10" fmla="*/ 58333 h 194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3062" h="1947896">
                  <a:moveTo>
                    <a:pt x="1896911" y="0"/>
                  </a:moveTo>
                  <a:lnTo>
                    <a:pt x="2493062" y="0"/>
                  </a:lnTo>
                  <a:lnTo>
                    <a:pt x="2435315" y="178165"/>
                  </a:lnTo>
                  <a:cubicBezTo>
                    <a:pt x="2088122" y="1071812"/>
                    <a:pt x="1129732" y="1758033"/>
                    <a:pt x="93066" y="1935859"/>
                  </a:cubicBezTo>
                  <a:lnTo>
                    <a:pt x="0" y="1947896"/>
                  </a:lnTo>
                  <a:lnTo>
                    <a:pt x="0" y="1404756"/>
                  </a:lnTo>
                  <a:lnTo>
                    <a:pt x="17392" y="1402364"/>
                  </a:lnTo>
                  <a:cubicBezTo>
                    <a:pt x="167719" y="1375030"/>
                    <a:pt x="318070" y="1334398"/>
                    <a:pt x="464249" y="1281208"/>
                  </a:cubicBezTo>
                  <a:cubicBezTo>
                    <a:pt x="753480" y="1176081"/>
                    <a:pt x="1028869" y="1021346"/>
                    <a:pt x="1260556" y="833835"/>
                  </a:cubicBezTo>
                  <a:cubicBezTo>
                    <a:pt x="1491960" y="646594"/>
                    <a:pt x="1681177" y="425056"/>
                    <a:pt x="1807924" y="193222"/>
                  </a:cubicBezTo>
                  <a:cubicBezTo>
                    <a:pt x="1832328" y="148578"/>
                    <a:pt x="1854477" y="103599"/>
                    <a:pt x="1874357" y="5833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reeform: Shape 26">
              <a:extLst>
                <a:ext uri="{FF2B5EF4-FFF2-40B4-BE49-F238E27FC236}">
                  <a16:creationId xmlns:a16="http://schemas.microsoft.com/office/drawing/2014/main" id="{F84FA27B-CD1F-421B-BB4F-B141F02FF47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01089" cy="1972702"/>
            </a:xfrm>
            <a:custGeom>
              <a:avLst/>
              <a:gdLst>
                <a:gd name="connsiteX0" fmla="*/ 2318728 w 2501089"/>
                <a:gd name="connsiteY0" fmla="*/ 0 h 1972702"/>
                <a:gd name="connsiteX1" fmla="*/ 2501089 w 2501089"/>
                <a:gd name="connsiteY1" fmla="*/ 0 h 1972702"/>
                <a:gd name="connsiteX2" fmla="*/ 2453909 w 2501089"/>
                <a:gd name="connsiteY2" fmla="*/ 167837 h 1972702"/>
                <a:gd name="connsiteX3" fmla="*/ 2361125 w 2501089"/>
                <a:gd name="connsiteY3" fmla="*/ 392084 h 1972702"/>
                <a:gd name="connsiteX4" fmla="*/ 1768255 w 2501089"/>
                <a:gd name="connsiteY4" fmla="*/ 1167644 h 1972702"/>
                <a:gd name="connsiteX5" fmla="*/ 1375125 w 2501089"/>
                <a:gd name="connsiteY5" fmla="*/ 1471474 h 1972702"/>
                <a:gd name="connsiteX6" fmla="*/ 935735 w 2501089"/>
                <a:gd name="connsiteY6" fmla="*/ 1712713 h 1972702"/>
                <a:gd name="connsiteX7" fmla="*/ 212353 w 2501089"/>
                <a:gd name="connsiteY7" fmla="*/ 1940294 h 1972702"/>
                <a:gd name="connsiteX8" fmla="*/ 0 w 2501089"/>
                <a:gd name="connsiteY8" fmla="*/ 1972702 h 1972702"/>
                <a:gd name="connsiteX9" fmla="*/ 0 w 2501089"/>
                <a:gd name="connsiteY9" fmla="*/ 1732181 h 1972702"/>
                <a:gd name="connsiteX10" fmla="*/ 161195 w 2501089"/>
                <a:gd name="connsiteY10" fmla="*/ 1706590 h 1972702"/>
                <a:gd name="connsiteX11" fmla="*/ 388463 w 2501089"/>
                <a:gd name="connsiteY11" fmla="*/ 1652268 h 1972702"/>
                <a:gd name="connsiteX12" fmla="*/ 826716 w 2501089"/>
                <a:gd name="connsiteY12" fmla="*/ 1493950 h 1972702"/>
                <a:gd name="connsiteX13" fmla="*/ 1609847 w 2501089"/>
                <a:gd name="connsiteY13" fmla="*/ 1007535 h 1972702"/>
                <a:gd name="connsiteX14" fmla="*/ 1929982 w 2501089"/>
                <a:gd name="connsiteY14" fmla="*/ 682930 h 1972702"/>
                <a:gd name="connsiteX15" fmla="*/ 2183093 w 2501089"/>
                <a:gd name="connsiteY15" fmla="*/ 310149 h 1972702"/>
                <a:gd name="connsiteX16" fmla="*/ 2280286 w 2501089"/>
                <a:gd name="connsiteY16" fmla="*/ 108435 h 197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01089" h="1972702">
                  <a:moveTo>
                    <a:pt x="2318728" y="0"/>
                  </a:moveTo>
                  <a:lnTo>
                    <a:pt x="2501089" y="0"/>
                  </a:lnTo>
                  <a:lnTo>
                    <a:pt x="2453909" y="167837"/>
                  </a:lnTo>
                  <a:cubicBezTo>
                    <a:pt x="2427555" y="244153"/>
                    <a:pt x="2396627" y="319103"/>
                    <a:pt x="2361125" y="392084"/>
                  </a:cubicBezTo>
                  <a:cubicBezTo>
                    <a:pt x="2218453" y="684005"/>
                    <a:pt x="2011698" y="945211"/>
                    <a:pt x="1768255" y="1167644"/>
                  </a:cubicBezTo>
                  <a:cubicBezTo>
                    <a:pt x="1646250" y="1278860"/>
                    <a:pt x="1514385" y="1380316"/>
                    <a:pt x="1375125" y="1471474"/>
                  </a:cubicBezTo>
                  <a:cubicBezTo>
                    <a:pt x="1235677" y="1562542"/>
                    <a:pt x="1088928" y="1643672"/>
                    <a:pt x="935735" y="1712713"/>
                  </a:cubicBezTo>
                  <a:cubicBezTo>
                    <a:pt x="705659" y="1815533"/>
                    <a:pt x="462359" y="1892212"/>
                    <a:pt x="212353" y="1940294"/>
                  </a:cubicBezTo>
                  <a:lnTo>
                    <a:pt x="0" y="1972702"/>
                  </a:lnTo>
                  <a:lnTo>
                    <a:pt x="0" y="1732181"/>
                  </a:lnTo>
                  <a:lnTo>
                    <a:pt x="161195" y="1706590"/>
                  </a:lnTo>
                  <a:cubicBezTo>
                    <a:pt x="237638" y="1691378"/>
                    <a:pt x="313477" y="1673222"/>
                    <a:pt x="388463" y="1652268"/>
                  </a:cubicBezTo>
                  <a:cubicBezTo>
                    <a:pt x="538529" y="1610539"/>
                    <a:pt x="684898" y="1556543"/>
                    <a:pt x="826716" y="1493950"/>
                  </a:cubicBezTo>
                  <a:cubicBezTo>
                    <a:pt x="1111207" y="1370107"/>
                    <a:pt x="1376832" y="1205881"/>
                    <a:pt x="1609847" y="1007535"/>
                  </a:cubicBezTo>
                  <a:cubicBezTo>
                    <a:pt x="1725975" y="908049"/>
                    <a:pt x="1833571" y="799519"/>
                    <a:pt x="1929982" y="682930"/>
                  </a:cubicBezTo>
                  <a:cubicBezTo>
                    <a:pt x="2026581" y="566520"/>
                    <a:pt x="2111806" y="441692"/>
                    <a:pt x="2183093" y="310149"/>
                  </a:cubicBezTo>
                  <a:cubicBezTo>
                    <a:pt x="2218738" y="244422"/>
                    <a:pt x="2251396" y="177150"/>
                    <a:pt x="2280286" y="10843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800"/>
            </a:p>
          </p:txBody>
        </p:sp>
        <p:sp>
          <p:nvSpPr>
            <p:cNvPr id="28" name="Freeform: Shape 27">
              <a:extLst>
                <a:ext uri="{FF2B5EF4-FFF2-40B4-BE49-F238E27FC236}">
                  <a16:creationId xmlns:a16="http://schemas.microsoft.com/office/drawing/2014/main" id="{3CDBD6AB-1AC7-4807-9C34-01139BB7C2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2491105" cy="1943661"/>
            </a:xfrm>
            <a:custGeom>
              <a:avLst/>
              <a:gdLst>
                <a:gd name="connsiteX0" fmla="*/ 1995408 w 2491105"/>
                <a:gd name="connsiteY0" fmla="*/ 0 h 1943661"/>
                <a:gd name="connsiteX1" fmla="*/ 2491105 w 2491105"/>
                <a:gd name="connsiteY1" fmla="*/ 0 h 1943661"/>
                <a:gd name="connsiteX2" fmla="*/ 2434705 w 2491105"/>
                <a:gd name="connsiteY2" fmla="*/ 174009 h 1943661"/>
                <a:gd name="connsiteX3" fmla="*/ 92457 w 2491105"/>
                <a:gd name="connsiteY3" fmla="*/ 1931703 h 1943661"/>
                <a:gd name="connsiteX4" fmla="*/ 0 w 2491105"/>
                <a:gd name="connsiteY4" fmla="*/ 1943661 h 1943661"/>
                <a:gd name="connsiteX5" fmla="*/ 0 w 2491105"/>
                <a:gd name="connsiteY5" fmla="*/ 1491489 h 1943661"/>
                <a:gd name="connsiteX6" fmla="*/ 34107 w 2491105"/>
                <a:gd name="connsiteY6" fmla="*/ 1486836 h 1943661"/>
                <a:gd name="connsiteX7" fmla="*/ 497577 w 2491105"/>
                <a:gd name="connsiteY7" fmla="*/ 1360598 h 1943661"/>
                <a:gd name="connsiteX8" fmla="*/ 1321566 w 2491105"/>
                <a:gd name="connsiteY8" fmla="*/ 897645 h 1943661"/>
                <a:gd name="connsiteX9" fmla="*/ 1891495 w 2491105"/>
                <a:gd name="connsiteY9" fmla="*/ 230078 h 1943661"/>
                <a:gd name="connsiteX10" fmla="*/ 1961469 w 2491105"/>
                <a:gd name="connsiteY10" fmla="*/ 87885 h 1943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1105" h="1943661">
                  <a:moveTo>
                    <a:pt x="1995408" y="0"/>
                  </a:moveTo>
                  <a:lnTo>
                    <a:pt x="2491105" y="0"/>
                  </a:lnTo>
                  <a:lnTo>
                    <a:pt x="2434705" y="174009"/>
                  </a:lnTo>
                  <a:cubicBezTo>
                    <a:pt x="2087512" y="1067655"/>
                    <a:pt x="1129122" y="1753877"/>
                    <a:pt x="92457" y="1931703"/>
                  </a:cubicBezTo>
                  <a:lnTo>
                    <a:pt x="0" y="1943661"/>
                  </a:lnTo>
                  <a:lnTo>
                    <a:pt x="0" y="1491489"/>
                  </a:lnTo>
                  <a:lnTo>
                    <a:pt x="34107" y="1486836"/>
                  </a:lnTo>
                  <a:cubicBezTo>
                    <a:pt x="189055" y="1458696"/>
                    <a:pt x="343908" y="1416565"/>
                    <a:pt x="497577" y="1360598"/>
                  </a:cubicBezTo>
                  <a:cubicBezTo>
                    <a:pt x="796856" y="1251889"/>
                    <a:pt x="1081725" y="1091781"/>
                    <a:pt x="1321566" y="897645"/>
                  </a:cubicBezTo>
                  <a:cubicBezTo>
                    <a:pt x="1565577" y="700195"/>
                    <a:pt x="1757355" y="475523"/>
                    <a:pt x="1891495" y="230078"/>
                  </a:cubicBezTo>
                  <a:cubicBezTo>
                    <a:pt x="1917197" y="183033"/>
                    <a:pt x="1940526" y="135619"/>
                    <a:pt x="1961469" y="8788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0" name="Group 29">
            <a:extLst>
              <a:ext uri="{FF2B5EF4-FFF2-40B4-BE49-F238E27FC236}">
                <a16:creationId xmlns:a16="http://schemas.microsoft.com/office/drawing/2014/main" id="{F5FDDF18-F156-4D2D-82C6-F55008E338B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0800000">
            <a:off x="9130553" y="4560734"/>
            <a:ext cx="3061446" cy="2297265"/>
            <a:chOff x="-305" y="-1"/>
            <a:chExt cx="3832880" cy="2876136"/>
          </a:xfrm>
        </p:grpSpPr>
        <p:sp>
          <p:nvSpPr>
            <p:cNvPr id="31" name="Freeform: Shape 30">
              <a:extLst>
                <a:ext uri="{FF2B5EF4-FFF2-40B4-BE49-F238E27FC236}">
                  <a16:creationId xmlns:a16="http://schemas.microsoft.com/office/drawing/2014/main" id="{3822C29E-FFDD-45BC-A286-9C00C8E2D2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59"/>
            </a:xfrm>
            <a:custGeom>
              <a:avLst/>
              <a:gdLst>
                <a:gd name="connsiteX0" fmla="*/ 3203055 w 3815424"/>
                <a:gd name="connsiteY0" fmla="*/ 0 h 2653659"/>
                <a:gd name="connsiteX1" fmla="*/ 3815424 w 3815424"/>
                <a:gd name="connsiteY1" fmla="*/ 0 h 2653659"/>
                <a:gd name="connsiteX2" fmla="*/ 3801025 w 3815424"/>
                <a:gd name="connsiteY2" fmla="*/ 214243 h 2653659"/>
                <a:gd name="connsiteX3" fmla="*/ 587142 w 3815424"/>
                <a:gd name="connsiteY3" fmla="*/ 2653659 h 2653659"/>
                <a:gd name="connsiteX4" fmla="*/ 53389 w 3815424"/>
                <a:gd name="connsiteY4" fmla="*/ 2605041 h 2653659"/>
                <a:gd name="connsiteX5" fmla="*/ 0 w 3815424"/>
                <a:gd name="connsiteY5" fmla="*/ 2593136 h 2653659"/>
                <a:gd name="connsiteX6" fmla="*/ 0 w 3815424"/>
                <a:gd name="connsiteY6" fmla="*/ 1994836 h 2653659"/>
                <a:gd name="connsiteX7" fmla="*/ 159710 w 3815424"/>
                <a:gd name="connsiteY7" fmla="*/ 2035054 h 2653659"/>
                <a:gd name="connsiteX8" fmla="*/ 587142 w 3815424"/>
                <a:gd name="connsiteY8" fmla="*/ 2075152 h 2653659"/>
                <a:gd name="connsiteX9" fmla="*/ 1549283 w 3815424"/>
                <a:gd name="connsiteY9" fmla="*/ 1900153 h 2653659"/>
                <a:gd name="connsiteX10" fmla="*/ 2406698 w 3815424"/>
                <a:gd name="connsiteY10" fmla="*/ 1418450 h 2653659"/>
                <a:gd name="connsiteX11" fmla="*/ 2996069 w 3815424"/>
                <a:gd name="connsiteY11" fmla="*/ 728678 h 2653659"/>
                <a:gd name="connsiteX12" fmla="*/ 3193967 w 3815424"/>
                <a:gd name="connsiteY12" fmla="*/ 137719 h 2653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59">
                  <a:moveTo>
                    <a:pt x="3203055" y="0"/>
                  </a:moveTo>
                  <a:lnTo>
                    <a:pt x="3815424" y="0"/>
                  </a:lnTo>
                  <a:lnTo>
                    <a:pt x="3801025" y="214243"/>
                  </a:lnTo>
                  <a:cubicBezTo>
                    <a:pt x="3616317" y="1584467"/>
                    <a:pt x="2091637" y="2653659"/>
                    <a:pt x="587142" y="2653659"/>
                  </a:cubicBezTo>
                  <a:cubicBezTo>
                    <a:pt x="400192" y="2653659"/>
                    <a:pt x="222112" y="2636953"/>
                    <a:pt x="53389" y="2605041"/>
                  </a:cubicBezTo>
                  <a:lnTo>
                    <a:pt x="0" y="2593136"/>
                  </a:lnTo>
                  <a:lnTo>
                    <a:pt x="0" y="1994836"/>
                  </a:lnTo>
                  <a:lnTo>
                    <a:pt x="159710" y="2035054"/>
                  </a:lnTo>
                  <a:cubicBezTo>
                    <a:pt x="295467" y="2061726"/>
                    <a:pt x="438268" y="2075152"/>
                    <a:pt x="587142" y="2075152"/>
                  </a:cubicBezTo>
                  <a:cubicBezTo>
                    <a:pt x="901731" y="2075152"/>
                    <a:pt x="1234490" y="2014697"/>
                    <a:pt x="1549283" y="1900153"/>
                  </a:cubicBezTo>
                  <a:cubicBezTo>
                    <a:pt x="1860709" y="1786959"/>
                    <a:pt x="2157231" y="1620350"/>
                    <a:pt x="2406698" y="1418450"/>
                  </a:cubicBezTo>
                  <a:cubicBezTo>
                    <a:pt x="2655859" y="1216840"/>
                    <a:pt x="2859596" y="978302"/>
                    <a:pt x="2996069" y="728678"/>
                  </a:cubicBezTo>
                  <a:cubicBezTo>
                    <a:pt x="3101178" y="536396"/>
                    <a:pt x="3167417" y="338366"/>
                    <a:pt x="3193967" y="13771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Freeform: Shape 31">
              <a:extLst>
                <a:ext uri="{FF2B5EF4-FFF2-40B4-BE49-F238E27FC236}">
                  <a16:creationId xmlns:a16="http://schemas.microsoft.com/office/drawing/2014/main" id="{C9E2381D-1763-4D42-A3A2-B2345DD35E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60"/>
            </a:xfrm>
            <a:custGeom>
              <a:avLst/>
              <a:gdLst>
                <a:gd name="connsiteX0" fmla="*/ 3305038 w 3815424"/>
                <a:gd name="connsiteY0" fmla="*/ 0 h 2653660"/>
                <a:gd name="connsiteX1" fmla="*/ 3815424 w 3815424"/>
                <a:gd name="connsiteY1" fmla="*/ 0 h 2653660"/>
                <a:gd name="connsiteX2" fmla="*/ 3801025 w 3815424"/>
                <a:gd name="connsiteY2" fmla="*/ 214244 h 2653660"/>
                <a:gd name="connsiteX3" fmla="*/ 587142 w 3815424"/>
                <a:gd name="connsiteY3" fmla="*/ 2653660 h 2653660"/>
                <a:gd name="connsiteX4" fmla="*/ 53389 w 3815424"/>
                <a:gd name="connsiteY4" fmla="*/ 2605042 h 2653660"/>
                <a:gd name="connsiteX5" fmla="*/ 0 w 3815424"/>
                <a:gd name="connsiteY5" fmla="*/ 2593137 h 2653660"/>
                <a:gd name="connsiteX6" fmla="*/ 0 w 3815424"/>
                <a:gd name="connsiteY6" fmla="*/ 2094444 h 2653660"/>
                <a:gd name="connsiteX7" fmla="*/ 137675 w 3815424"/>
                <a:gd name="connsiteY7" fmla="*/ 2129195 h 2653660"/>
                <a:gd name="connsiteX8" fmla="*/ 587142 w 3815424"/>
                <a:gd name="connsiteY8" fmla="*/ 2171571 h 2653660"/>
                <a:gd name="connsiteX9" fmla="*/ 1585826 w 3815424"/>
                <a:gd name="connsiteY9" fmla="*/ 1990112 h 2653660"/>
                <a:gd name="connsiteX10" fmla="*/ 2473046 w 3815424"/>
                <a:gd name="connsiteY10" fmla="*/ 1491633 h 2653660"/>
                <a:gd name="connsiteX11" fmla="*/ 3086710 w 3815424"/>
                <a:gd name="connsiteY11" fmla="*/ 772838 h 2653660"/>
                <a:gd name="connsiteX12" fmla="*/ 3295217 w 3815424"/>
                <a:gd name="connsiteY12" fmla="*/ 149229 h 265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60">
                  <a:moveTo>
                    <a:pt x="3305038" y="0"/>
                  </a:moveTo>
                  <a:lnTo>
                    <a:pt x="3815424" y="0"/>
                  </a:lnTo>
                  <a:lnTo>
                    <a:pt x="3801025" y="214244"/>
                  </a:lnTo>
                  <a:cubicBezTo>
                    <a:pt x="3616317" y="1584467"/>
                    <a:pt x="2091637" y="2653660"/>
                    <a:pt x="587142" y="2653660"/>
                  </a:cubicBezTo>
                  <a:cubicBezTo>
                    <a:pt x="400192" y="2653660"/>
                    <a:pt x="222112" y="2636954"/>
                    <a:pt x="53389" y="2605042"/>
                  </a:cubicBezTo>
                  <a:lnTo>
                    <a:pt x="0" y="2593137"/>
                  </a:lnTo>
                  <a:lnTo>
                    <a:pt x="0" y="2094444"/>
                  </a:lnTo>
                  <a:lnTo>
                    <a:pt x="137675" y="2129195"/>
                  </a:lnTo>
                  <a:cubicBezTo>
                    <a:pt x="280616" y="2157374"/>
                    <a:pt x="430766" y="2171571"/>
                    <a:pt x="587142" y="2171571"/>
                  </a:cubicBezTo>
                  <a:cubicBezTo>
                    <a:pt x="918879" y="2171571"/>
                    <a:pt x="1254904" y="2110634"/>
                    <a:pt x="1585826" y="1990112"/>
                  </a:cubicBezTo>
                  <a:cubicBezTo>
                    <a:pt x="1908071" y="1873061"/>
                    <a:pt x="2214800" y="1700666"/>
                    <a:pt x="2473046" y="1491633"/>
                  </a:cubicBezTo>
                  <a:cubicBezTo>
                    <a:pt x="2735782" y="1279031"/>
                    <a:pt x="2942276" y="1037118"/>
                    <a:pt x="3086710" y="772838"/>
                  </a:cubicBezTo>
                  <a:cubicBezTo>
                    <a:pt x="3197408" y="570216"/>
                    <a:pt x="3267226" y="361248"/>
                    <a:pt x="3295217" y="14922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Freeform: Shape 32">
              <a:extLst>
                <a:ext uri="{FF2B5EF4-FFF2-40B4-BE49-F238E27FC236}">
                  <a16:creationId xmlns:a16="http://schemas.microsoft.com/office/drawing/2014/main" id="{D2A622D5-9532-4E0C-B9A8-DAEDD46462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986" cy="2675935"/>
            </a:xfrm>
            <a:custGeom>
              <a:avLst/>
              <a:gdLst>
                <a:gd name="connsiteX0" fmla="*/ 3648768 w 3815986"/>
                <a:gd name="connsiteY0" fmla="*/ 0 h 2675935"/>
                <a:gd name="connsiteX1" fmla="*/ 3815986 w 3815986"/>
                <a:gd name="connsiteY1" fmla="*/ 0 h 2675935"/>
                <a:gd name="connsiteX2" fmla="*/ 3804695 w 3815986"/>
                <a:gd name="connsiteY2" fmla="*/ 200084 h 2675935"/>
                <a:gd name="connsiteX3" fmla="*/ 3762590 w 3815986"/>
                <a:gd name="connsiteY3" fmla="*/ 455543 h 2675935"/>
                <a:gd name="connsiteX4" fmla="*/ 3592332 w 3815986"/>
                <a:gd name="connsiteY4" fmla="*/ 947274 h 2675935"/>
                <a:gd name="connsiteX5" fmla="*/ 2953967 w 3815986"/>
                <a:gd name="connsiteY5" fmla="*/ 1782349 h 2675935"/>
                <a:gd name="connsiteX6" fmla="*/ 2530669 w 3815986"/>
                <a:gd name="connsiteY6" fmla="*/ 2109494 h 2675935"/>
                <a:gd name="connsiteX7" fmla="*/ 2057561 w 3815986"/>
                <a:gd name="connsiteY7" fmla="*/ 2369245 h 2675935"/>
                <a:gd name="connsiteX8" fmla="*/ 1007330 w 3815986"/>
                <a:gd name="connsiteY8" fmla="*/ 2655701 h 2675935"/>
                <a:gd name="connsiteX9" fmla="*/ 732765 w 3815986"/>
                <a:gd name="connsiteY9" fmla="*/ 2674696 h 2675935"/>
                <a:gd name="connsiteX10" fmla="*/ 457666 w 3815986"/>
                <a:gd name="connsiteY10" fmla="*/ 2670839 h 2675935"/>
                <a:gd name="connsiteX11" fmla="*/ 183574 w 3815986"/>
                <a:gd name="connsiteY11" fmla="*/ 2643312 h 2675935"/>
                <a:gd name="connsiteX12" fmla="*/ 0 w 3815986"/>
                <a:gd name="connsiteY12" fmla="*/ 2607798 h 2675935"/>
                <a:gd name="connsiteX13" fmla="*/ 0 w 3815986"/>
                <a:gd name="connsiteY13" fmla="*/ 2356652 h 2675935"/>
                <a:gd name="connsiteX14" fmla="*/ 222195 w 3815986"/>
                <a:gd name="connsiteY14" fmla="*/ 2396940 h 2675935"/>
                <a:gd name="connsiteX15" fmla="*/ 472364 w 3815986"/>
                <a:gd name="connsiteY15" fmla="*/ 2419092 h 2675935"/>
                <a:gd name="connsiteX16" fmla="*/ 974972 w 3815986"/>
                <a:gd name="connsiteY16" fmla="*/ 2402122 h 2675935"/>
                <a:gd name="connsiteX17" fmla="*/ 1468292 w 3815986"/>
                <a:gd name="connsiteY17" fmla="*/ 2304162 h 2675935"/>
                <a:gd name="connsiteX18" fmla="*/ 1940176 w 3815986"/>
                <a:gd name="connsiteY18" fmla="*/ 2133695 h 2675935"/>
                <a:gd name="connsiteX19" fmla="*/ 2783403 w 3815986"/>
                <a:gd name="connsiteY19" fmla="*/ 1609954 h 2675935"/>
                <a:gd name="connsiteX20" fmla="*/ 3128104 w 3815986"/>
                <a:gd name="connsiteY20" fmla="*/ 1260439 h 2675935"/>
                <a:gd name="connsiteX21" fmla="*/ 3400639 w 3815986"/>
                <a:gd name="connsiteY21" fmla="*/ 859052 h 2675935"/>
                <a:gd name="connsiteX22" fmla="*/ 3585595 w 3815986"/>
                <a:gd name="connsiteY22" fmla="*/ 415336 h 2675935"/>
                <a:gd name="connsiteX23" fmla="*/ 3635918 w 3815986"/>
                <a:gd name="connsiteY23" fmla="*/ 181137 h 267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986" h="2675935">
                  <a:moveTo>
                    <a:pt x="3648768" y="0"/>
                  </a:moveTo>
                  <a:lnTo>
                    <a:pt x="3815986" y="0"/>
                  </a:lnTo>
                  <a:lnTo>
                    <a:pt x="3804695" y="200084"/>
                  </a:lnTo>
                  <a:cubicBezTo>
                    <a:pt x="3795228" y="285751"/>
                    <a:pt x="3781167" y="371032"/>
                    <a:pt x="3762590" y="455543"/>
                  </a:cubicBezTo>
                  <a:cubicBezTo>
                    <a:pt x="3725537" y="624467"/>
                    <a:pt x="3668784" y="790112"/>
                    <a:pt x="3592332" y="947274"/>
                  </a:cubicBezTo>
                  <a:cubicBezTo>
                    <a:pt x="3438712" y="1261596"/>
                    <a:pt x="3216091" y="1542847"/>
                    <a:pt x="2953967" y="1782349"/>
                  </a:cubicBezTo>
                  <a:cubicBezTo>
                    <a:pt x="2822599" y="1902099"/>
                    <a:pt x="2680615" y="2011341"/>
                    <a:pt x="2530669" y="2109494"/>
                  </a:cubicBezTo>
                  <a:cubicBezTo>
                    <a:pt x="2380520" y="2207551"/>
                    <a:pt x="2222510" y="2294906"/>
                    <a:pt x="2057561" y="2369245"/>
                  </a:cubicBezTo>
                  <a:cubicBezTo>
                    <a:pt x="1727252" y="2516859"/>
                    <a:pt x="1371629" y="2614434"/>
                    <a:pt x="1007330" y="2655701"/>
                  </a:cubicBezTo>
                  <a:cubicBezTo>
                    <a:pt x="916281" y="2665873"/>
                    <a:pt x="824568" y="2672188"/>
                    <a:pt x="732765" y="2674696"/>
                  </a:cubicBezTo>
                  <a:cubicBezTo>
                    <a:pt x="640963" y="2677203"/>
                    <a:pt x="549072" y="2675901"/>
                    <a:pt x="457666" y="2670839"/>
                  </a:cubicBezTo>
                  <a:cubicBezTo>
                    <a:pt x="366106" y="2665584"/>
                    <a:pt x="274572" y="2656521"/>
                    <a:pt x="183574" y="2643312"/>
                  </a:cubicBezTo>
                  <a:lnTo>
                    <a:pt x="0" y="2607798"/>
                  </a:lnTo>
                  <a:lnTo>
                    <a:pt x="0" y="2356652"/>
                  </a:lnTo>
                  <a:lnTo>
                    <a:pt x="222195" y="2396940"/>
                  </a:lnTo>
                  <a:cubicBezTo>
                    <a:pt x="304990" y="2407980"/>
                    <a:pt x="388511" y="2415283"/>
                    <a:pt x="472364" y="2419092"/>
                  </a:cubicBezTo>
                  <a:cubicBezTo>
                    <a:pt x="640376" y="2427095"/>
                    <a:pt x="808184" y="2421791"/>
                    <a:pt x="974972" y="2402122"/>
                  </a:cubicBezTo>
                  <a:cubicBezTo>
                    <a:pt x="1141658" y="2382358"/>
                    <a:pt x="1306812" y="2349286"/>
                    <a:pt x="1468292" y="2304162"/>
                  </a:cubicBezTo>
                  <a:cubicBezTo>
                    <a:pt x="1629874" y="2259231"/>
                    <a:pt x="1787475" y="2201091"/>
                    <a:pt x="1940176" y="2133695"/>
                  </a:cubicBezTo>
                  <a:cubicBezTo>
                    <a:pt x="2246498" y="2000349"/>
                    <a:pt x="2532507" y="1823520"/>
                    <a:pt x="2783403" y="1609954"/>
                  </a:cubicBezTo>
                  <a:cubicBezTo>
                    <a:pt x="2908442" y="1502833"/>
                    <a:pt x="3024295" y="1385975"/>
                    <a:pt x="3128104" y="1260439"/>
                  </a:cubicBezTo>
                  <a:cubicBezTo>
                    <a:pt x="3232116" y="1135096"/>
                    <a:pt x="3323881" y="1000689"/>
                    <a:pt x="3400639" y="859052"/>
                  </a:cubicBezTo>
                  <a:cubicBezTo>
                    <a:pt x="3477399" y="717510"/>
                    <a:pt x="3541296" y="569316"/>
                    <a:pt x="3585595" y="415336"/>
                  </a:cubicBezTo>
                  <a:cubicBezTo>
                    <a:pt x="3607796" y="338540"/>
                    <a:pt x="3624638" y="260224"/>
                    <a:pt x="3635918" y="18113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Freeform: Shape 33">
              <a:extLst>
                <a:ext uri="{FF2B5EF4-FFF2-40B4-BE49-F238E27FC236}">
                  <a16:creationId xmlns:a16="http://schemas.microsoft.com/office/drawing/2014/main" id="{5C0ABE88-5ADF-4A31-8505-78968DBB5D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32270" cy="2876136"/>
            </a:xfrm>
            <a:custGeom>
              <a:avLst/>
              <a:gdLst>
                <a:gd name="connsiteX0" fmla="*/ 3800718 w 3832270"/>
                <a:gd name="connsiteY0" fmla="*/ 0 h 2876136"/>
                <a:gd name="connsiteX1" fmla="*/ 3832270 w 3832270"/>
                <a:gd name="connsiteY1" fmla="*/ 0 h 2876136"/>
                <a:gd name="connsiteX2" fmla="*/ 3824562 w 3832270"/>
                <a:gd name="connsiteY2" fmla="*/ 143769 h 2876136"/>
                <a:gd name="connsiteX3" fmla="*/ 3628155 w 3832270"/>
                <a:gd name="connsiteY3" fmla="*/ 922055 h 2876136"/>
                <a:gd name="connsiteX4" fmla="*/ 3514853 w 3832270"/>
                <a:gd name="connsiteY4" fmla="*/ 1169078 h 2876136"/>
                <a:gd name="connsiteX5" fmla="*/ 3379198 w 3832270"/>
                <a:gd name="connsiteY5" fmla="*/ 1407037 h 2876136"/>
                <a:gd name="connsiteX6" fmla="*/ 3043787 w 3832270"/>
                <a:gd name="connsiteY6" fmla="*/ 1848342 h 2876136"/>
                <a:gd name="connsiteX7" fmla="*/ 2845661 w 3832270"/>
                <a:gd name="connsiteY7" fmla="*/ 2047444 h 2876136"/>
                <a:gd name="connsiteX8" fmla="*/ 2793197 w 3832270"/>
                <a:gd name="connsiteY8" fmla="*/ 2094689 h 2876136"/>
                <a:gd name="connsiteX9" fmla="*/ 2739710 w 3832270"/>
                <a:gd name="connsiteY9" fmla="*/ 2140969 h 2876136"/>
                <a:gd name="connsiteX10" fmla="*/ 2629166 w 3832270"/>
                <a:gd name="connsiteY10" fmla="*/ 2229867 h 2876136"/>
                <a:gd name="connsiteX11" fmla="*/ 2145952 w 3832270"/>
                <a:gd name="connsiteY11" fmla="*/ 2535994 h 2876136"/>
                <a:gd name="connsiteX12" fmla="*/ 1034987 w 3832270"/>
                <a:gd name="connsiteY12" fmla="*/ 2863910 h 2876136"/>
                <a:gd name="connsiteX13" fmla="*/ 741909 w 3832270"/>
                <a:gd name="connsiteY13" fmla="*/ 2875939 h 2876136"/>
                <a:gd name="connsiteX14" fmla="*/ 450208 w 3832270"/>
                <a:gd name="connsiteY14" fmla="*/ 2857451 h 2876136"/>
                <a:gd name="connsiteX15" fmla="*/ 22215 w 3832270"/>
                <a:gd name="connsiteY15" fmla="*/ 2775923 h 2876136"/>
                <a:gd name="connsiteX16" fmla="*/ 0 w 3832270"/>
                <a:gd name="connsiteY16" fmla="*/ 2769256 h 2876136"/>
                <a:gd name="connsiteX17" fmla="*/ 0 w 3832270"/>
                <a:gd name="connsiteY17" fmla="*/ 2590612 h 2876136"/>
                <a:gd name="connsiteX18" fmla="*/ 199046 w 3832270"/>
                <a:gd name="connsiteY18" fmla="*/ 2627410 h 2876136"/>
                <a:gd name="connsiteX19" fmla="*/ 468174 w 3832270"/>
                <a:gd name="connsiteY19" fmla="*/ 2649670 h 2876136"/>
                <a:gd name="connsiteX20" fmla="*/ 1003650 w 3832270"/>
                <a:gd name="connsiteY20" fmla="*/ 2622480 h 2876136"/>
                <a:gd name="connsiteX21" fmla="*/ 1266489 w 3832270"/>
                <a:gd name="connsiteY21" fmla="*/ 2573982 h 2876136"/>
                <a:gd name="connsiteX22" fmla="*/ 1524223 w 3832270"/>
                <a:gd name="connsiteY22" fmla="*/ 2504657 h 2876136"/>
                <a:gd name="connsiteX23" fmla="*/ 1775731 w 3832270"/>
                <a:gd name="connsiteY23" fmla="*/ 2416243 h 2876136"/>
                <a:gd name="connsiteX24" fmla="*/ 2019789 w 3832270"/>
                <a:gd name="connsiteY24" fmla="*/ 2309412 h 2876136"/>
                <a:gd name="connsiteX25" fmla="*/ 2482486 w 3832270"/>
                <a:gd name="connsiteY25" fmla="*/ 2046962 h 2876136"/>
                <a:gd name="connsiteX26" fmla="*/ 2591908 w 3832270"/>
                <a:gd name="connsiteY26" fmla="*/ 1971371 h 2876136"/>
                <a:gd name="connsiteX27" fmla="*/ 2645702 w 3832270"/>
                <a:gd name="connsiteY27" fmla="*/ 1932321 h 2876136"/>
                <a:gd name="connsiteX28" fmla="*/ 2698779 w 3832270"/>
                <a:gd name="connsiteY28" fmla="*/ 1892309 h 2876136"/>
                <a:gd name="connsiteX29" fmla="*/ 2903537 w 3832270"/>
                <a:gd name="connsiteY29" fmla="*/ 1722516 h 2876136"/>
                <a:gd name="connsiteX30" fmla="*/ 3269061 w 3832270"/>
                <a:gd name="connsiteY30" fmla="*/ 1337327 h 2876136"/>
                <a:gd name="connsiteX31" fmla="*/ 3424928 w 3832270"/>
                <a:gd name="connsiteY31" fmla="*/ 1122508 h 2876136"/>
                <a:gd name="connsiteX32" fmla="*/ 3557622 w 3832270"/>
                <a:gd name="connsiteY32" fmla="*/ 893226 h 2876136"/>
                <a:gd name="connsiteX33" fmla="*/ 3587019 w 3832270"/>
                <a:gd name="connsiteY33" fmla="*/ 833929 h 2876136"/>
                <a:gd name="connsiteX34" fmla="*/ 3601310 w 3832270"/>
                <a:gd name="connsiteY34" fmla="*/ 804040 h 2876136"/>
                <a:gd name="connsiteX35" fmla="*/ 3614885 w 3832270"/>
                <a:gd name="connsiteY35" fmla="*/ 773861 h 2876136"/>
                <a:gd name="connsiteX36" fmla="*/ 3640812 w 3832270"/>
                <a:gd name="connsiteY36" fmla="*/ 713022 h 2876136"/>
                <a:gd name="connsiteX37" fmla="*/ 3665105 w 3832270"/>
                <a:gd name="connsiteY37" fmla="*/ 651506 h 2876136"/>
                <a:gd name="connsiteX38" fmla="*/ 3744110 w 3832270"/>
                <a:gd name="connsiteY38" fmla="*/ 399567 h 2876136"/>
                <a:gd name="connsiteX39" fmla="*/ 3792123 w 3832270"/>
                <a:gd name="connsiteY39" fmla="*/ 140444 h 287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832270" h="2876136">
                  <a:moveTo>
                    <a:pt x="3800718" y="0"/>
                  </a:moveTo>
                  <a:lnTo>
                    <a:pt x="3832270" y="0"/>
                  </a:lnTo>
                  <a:lnTo>
                    <a:pt x="3824562" y="143769"/>
                  </a:lnTo>
                  <a:cubicBezTo>
                    <a:pt x="3797131" y="409191"/>
                    <a:pt x="3730585" y="671345"/>
                    <a:pt x="3628155" y="922055"/>
                  </a:cubicBezTo>
                  <a:cubicBezTo>
                    <a:pt x="3593858" y="1005553"/>
                    <a:pt x="3556704" y="1088280"/>
                    <a:pt x="3514853" y="1169078"/>
                  </a:cubicBezTo>
                  <a:cubicBezTo>
                    <a:pt x="3473616" y="1250166"/>
                    <a:pt x="3428194" y="1329517"/>
                    <a:pt x="3379198" y="1407037"/>
                  </a:cubicBezTo>
                  <a:cubicBezTo>
                    <a:pt x="3281106" y="1561980"/>
                    <a:pt x="3169132" y="1710174"/>
                    <a:pt x="3043787" y="1848342"/>
                  </a:cubicBezTo>
                  <a:cubicBezTo>
                    <a:pt x="2980806" y="1917184"/>
                    <a:pt x="2915071" y="1984001"/>
                    <a:pt x="2845661" y="2047444"/>
                  </a:cubicBezTo>
                  <a:cubicBezTo>
                    <a:pt x="2828411" y="2063450"/>
                    <a:pt x="2811060" y="2079263"/>
                    <a:pt x="2793197" y="2094689"/>
                  </a:cubicBezTo>
                  <a:cubicBezTo>
                    <a:pt x="2775436" y="2110213"/>
                    <a:pt x="2757982" y="2126025"/>
                    <a:pt x="2739710" y="2140969"/>
                  </a:cubicBezTo>
                  <a:cubicBezTo>
                    <a:pt x="2703576" y="2171341"/>
                    <a:pt x="2666524" y="2200749"/>
                    <a:pt x="2629166" y="2229867"/>
                  </a:cubicBezTo>
                  <a:cubicBezTo>
                    <a:pt x="2479015" y="2345569"/>
                    <a:pt x="2316821" y="2448061"/>
                    <a:pt x="2145952" y="2535994"/>
                  </a:cubicBezTo>
                  <a:cubicBezTo>
                    <a:pt x="1804312" y="2711957"/>
                    <a:pt x="1424600" y="2826982"/>
                    <a:pt x="1034987" y="2863910"/>
                  </a:cubicBezTo>
                  <a:cubicBezTo>
                    <a:pt x="937762" y="2873167"/>
                    <a:pt x="839720" y="2877096"/>
                    <a:pt x="741909" y="2875939"/>
                  </a:cubicBezTo>
                  <a:cubicBezTo>
                    <a:pt x="644097" y="2874782"/>
                    <a:pt x="546515" y="2868539"/>
                    <a:pt x="450208" y="2857451"/>
                  </a:cubicBezTo>
                  <a:cubicBezTo>
                    <a:pt x="305520" y="2840674"/>
                    <a:pt x="162095" y="2813810"/>
                    <a:pt x="22215" y="2775923"/>
                  </a:cubicBezTo>
                  <a:lnTo>
                    <a:pt x="0" y="2769256"/>
                  </a:lnTo>
                  <a:lnTo>
                    <a:pt x="0" y="2590612"/>
                  </a:lnTo>
                  <a:lnTo>
                    <a:pt x="199046" y="2627410"/>
                  </a:lnTo>
                  <a:cubicBezTo>
                    <a:pt x="288321" y="2639209"/>
                    <a:pt x="378197" y="2646537"/>
                    <a:pt x="468174" y="2649670"/>
                  </a:cubicBezTo>
                  <a:cubicBezTo>
                    <a:pt x="648333" y="2656805"/>
                    <a:pt x="826655" y="2647163"/>
                    <a:pt x="1003650" y="2622480"/>
                  </a:cubicBezTo>
                  <a:cubicBezTo>
                    <a:pt x="1091943" y="2609658"/>
                    <a:pt x="1179725" y="2593747"/>
                    <a:pt x="1266489" y="2573982"/>
                  </a:cubicBezTo>
                  <a:cubicBezTo>
                    <a:pt x="1353250" y="2553927"/>
                    <a:pt x="1439298" y="2531076"/>
                    <a:pt x="1524223" y="2504657"/>
                  </a:cubicBezTo>
                  <a:cubicBezTo>
                    <a:pt x="1609149" y="2478336"/>
                    <a:pt x="1693052" y="2448833"/>
                    <a:pt x="1775731" y="2416243"/>
                  </a:cubicBezTo>
                  <a:cubicBezTo>
                    <a:pt x="1858309" y="2383557"/>
                    <a:pt x="1939764" y="2347882"/>
                    <a:pt x="2019789" y="2309412"/>
                  </a:cubicBezTo>
                  <a:cubicBezTo>
                    <a:pt x="2179839" y="2232567"/>
                    <a:pt x="2334583" y="2144923"/>
                    <a:pt x="2482486" y="2046962"/>
                  </a:cubicBezTo>
                  <a:cubicBezTo>
                    <a:pt x="2519334" y="2022376"/>
                    <a:pt x="2556081" y="1997403"/>
                    <a:pt x="2591908" y="1971371"/>
                  </a:cubicBezTo>
                  <a:cubicBezTo>
                    <a:pt x="2610077" y="1958644"/>
                    <a:pt x="2627838" y="1945434"/>
                    <a:pt x="2645702" y="1932321"/>
                  </a:cubicBezTo>
                  <a:cubicBezTo>
                    <a:pt x="2663666" y="1919305"/>
                    <a:pt x="2681325" y="1905903"/>
                    <a:pt x="2698779" y="1892309"/>
                  </a:cubicBezTo>
                  <a:cubicBezTo>
                    <a:pt x="2768903" y="1838025"/>
                    <a:pt x="2837496" y="1781717"/>
                    <a:pt x="2903537" y="1722516"/>
                  </a:cubicBezTo>
                  <a:cubicBezTo>
                    <a:pt x="3035926" y="1604501"/>
                    <a:pt x="3158720" y="1475784"/>
                    <a:pt x="3269061" y="1337327"/>
                  </a:cubicBezTo>
                  <a:cubicBezTo>
                    <a:pt x="3324182" y="1268099"/>
                    <a:pt x="3376341" y="1196461"/>
                    <a:pt x="3424928" y="1122508"/>
                  </a:cubicBezTo>
                  <a:cubicBezTo>
                    <a:pt x="3472697" y="1048170"/>
                    <a:pt x="3517814" y="972000"/>
                    <a:pt x="3557622" y="893226"/>
                  </a:cubicBezTo>
                  <a:cubicBezTo>
                    <a:pt x="3567931" y="873654"/>
                    <a:pt x="3577526" y="853791"/>
                    <a:pt x="3587019" y="833929"/>
                  </a:cubicBezTo>
                  <a:lnTo>
                    <a:pt x="3601310" y="804040"/>
                  </a:lnTo>
                  <a:lnTo>
                    <a:pt x="3614885" y="773861"/>
                  </a:lnTo>
                  <a:cubicBezTo>
                    <a:pt x="3623766" y="753709"/>
                    <a:pt x="3632748" y="733559"/>
                    <a:pt x="3640812" y="713022"/>
                  </a:cubicBezTo>
                  <a:cubicBezTo>
                    <a:pt x="3648876" y="692485"/>
                    <a:pt x="3657756" y="672236"/>
                    <a:pt x="3665105" y="651506"/>
                  </a:cubicBezTo>
                  <a:cubicBezTo>
                    <a:pt x="3696544" y="569166"/>
                    <a:pt x="3723185" y="485089"/>
                    <a:pt x="3744110" y="399567"/>
                  </a:cubicBezTo>
                  <a:cubicBezTo>
                    <a:pt x="3765341" y="314238"/>
                    <a:pt x="3781392" y="227654"/>
                    <a:pt x="3792123" y="140444"/>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Picture 6">
            <a:extLst>
              <a:ext uri="{FF2B5EF4-FFF2-40B4-BE49-F238E27FC236}">
                <a16:creationId xmlns:a16="http://schemas.microsoft.com/office/drawing/2014/main" id="{297DFD59-F45A-41ED-9111-C8B60E1689EB}"/>
              </a:ext>
            </a:extLst>
          </p:cNvPr>
          <p:cNvPicPr>
            <a:picLocks noChangeAspect="1"/>
          </p:cNvPicPr>
          <p:nvPr/>
        </p:nvPicPr>
        <p:blipFill>
          <a:blip r:embed="rId3"/>
          <a:stretch>
            <a:fillRect/>
          </a:stretch>
        </p:blipFill>
        <p:spPr>
          <a:xfrm>
            <a:off x="1501253" y="564501"/>
            <a:ext cx="9116705" cy="5592662"/>
          </a:xfrm>
          <a:prstGeom prst="rect">
            <a:avLst/>
          </a:prstGeom>
        </p:spPr>
      </p:pic>
      <p:sp>
        <p:nvSpPr>
          <p:cNvPr id="8" name="TextBox 7">
            <a:extLst>
              <a:ext uri="{FF2B5EF4-FFF2-40B4-BE49-F238E27FC236}">
                <a16:creationId xmlns:a16="http://schemas.microsoft.com/office/drawing/2014/main" id="{47636E4B-542E-4126-944B-89975BD13F86}"/>
              </a:ext>
            </a:extLst>
          </p:cNvPr>
          <p:cNvSpPr txBox="1"/>
          <p:nvPr/>
        </p:nvSpPr>
        <p:spPr>
          <a:xfrm>
            <a:off x="4087606" y="6293499"/>
            <a:ext cx="4010696" cy="417912"/>
          </a:xfrm>
          <a:prstGeom prst="rect">
            <a:avLst/>
          </a:prstGeom>
        </p:spPr>
        <p:txBody>
          <a:bodyPr vert="horz" lIns="91440" tIns="45720" rIns="91440" bIns="45720" rtlCol="0" anchor="t">
            <a:normAutofit fontScale="85000" lnSpcReduction="10000"/>
          </a:bodyPr>
          <a:lstStyle/>
          <a:p>
            <a:pPr marR="0" algn="ctr">
              <a:lnSpc>
                <a:spcPct val="90000"/>
              </a:lnSpc>
              <a:spcBef>
                <a:spcPts val="1000"/>
              </a:spcBef>
              <a:spcAft>
                <a:spcPts val="0"/>
              </a:spcAft>
            </a:pPr>
            <a:r>
              <a:rPr lang="en-US" sz="2000" kern="1200" dirty="0">
                <a:solidFill>
                  <a:schemeClr val="tx2"/>
                </a:solidFill>
                <a:effectLst/>
                <a:latin typeface="+mn-lt"/>
                <a:ea typeface="+mn-ea"/>
                <a:cs typeface="+mn-cs"/>
              </a:rPr>
              <a:t>Semi-Quantitative What-if Risk Analysis</a:t>
            </a:r>
          </a:p>
        </p:txBody>
      </p:sp>
    </p:spTree>
    <p:extLst>
      <p:ext uri="{BB962C8B-B14F-4D97-AF65-F5344CB8AC3E}">
        <p14:creationId xmlns:p14="http://schemas.microsoft.com/office/powerpoint/2010/main" val="39881990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4" name="Rectangle 33">
            <a:extLst>
              <a:ext uri="{FF2B5EF4-FFF2-40B4-BE49-F238E27FC236}">
                <a16:creationId xmlns:a16="http://schemas.microsoft.com/office/drawing/2014/main" id="{3B854194-185D-494D-905C-7C7CB2E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B4F5FA0D-0104-4987-8241-EFF7C85B88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4"/>
              </a:gs>
              <a:gs pos="25000">
                <a:schemeClr val="accent4"/>
              </a:gs>
              <a:gs pos="94000">
                <a:schemeClr val="accent2"/>
              </a:gs>
              <a:gs pos="100000">
                <a:schemeClr val="accent2"/>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Picture 37">
            <a:extLst>
              <a:ext uri="{FF2B5EF4-FFF2-40B4-BE49-F238E27FC236}">
                <a16:creationId xmlns:a16="http://schemas.microsoft.com/office/drawing/2014/main" id="{2897127E-6CEF-446C-BE87-93B7C46E49D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CB0762CD-5612-4E6C-B391-C00076E9B0E7}"/>
              </a:ext>
            </a:extLst>
          </p:cNvPr>
          <p:cNvSpPr>
            <a:spLocks noGrp="1"/>
          </p:cNvSpPr>
          <p:nvPr>
            <p:ph type="title"/>
          </p:nvPr>
        </p:nvSpPr>
        <p:spPr>
          <a:xfrm>
            <a:off x="640079" y="2053641"/>
            <a:ext cx="3669161" cy="2760098"/>
          </a:xfrm>
        </p:spPr>
        <p:txBody>
          <a:bodyPr>
            <a:normAutofit/>
          </a:bodyPr>
          <a:lstStyle/>
          <a:p>
            <a:pPr marL="0" marR="0">
              <a:spcBef>
                <a:spcPts val="0"/>
              </a:spcBef>
              <a:spcAft>
                <a:spcPts val="800"/>
              </a:spcAft>
            </a:pPr>
            <a:r>
              <a:rPr lang="en-US" b="1" dirty="0">
                <a:solidFill>
                  <a:srgbClr val="FFFFFF"/>
                </a:solidFill>
                <a:latin typeface="Calibri Light" panose="020F0302020204030204" pitchFamily="34" charset="0"/>
                <a:ea typeface="Times New Roman" panose="02020603050405020304" pitchFamily="18" charset="0"/>
              </a:rPr>
              <a:t>Evaluat</a:t>
            </a:r>
            <a:r>
              <a:rPr lang="en-US" b="1" dirty="0">
                <a:solidFill>
                  <a:srgbClr val="FFFFFF"/>
                </a:solidFill>
                <a:effectLst/>
                <a:latin typeface="Calibri Light" panose="020F0302020204030204" pitchFamily="34" charset="0"/>
                <a:ea typeface="Times New Roman" panose="02020603050405020304" pitchFamily="18" charset="0"/>
              </a:rPr>
              <a:t>ing Risk </a:t>
            </a:r>
            <a:endParaRPr lang="en-US" b="1" dirty="0">
              <a:solidFill>
                <a:srgbClr val="FFFFFF"/>
              </a:solidFill>
              <a:effectLst/>
              <a:latin typeface="Times New Roman" panose="02020603050405020304" pitchFamily="18" charset="0"/>
              <a:ea typeface="Times New Roman" panose="02020603050405020304" pitchFamily="18" charset="0"/>
            </a:endParaRPr>
          </a:p>
        </p:txBody>
      </p:sp>
      <p:pic>
        <p:nvPicPr>
          <p:cNvPr id="4" name="Picture 3">
            <a:extLst>
              <a:ext uri="{FF2B5EF4-FFF2-40B4-BE49-F238E27FC236}">
                <a16:creationId xmlns:a16="http://schemas.microsoft.com/office/drawing/2014/main" id="{AEDEACEC-ABB8-4ADA-921A-FC6C0727C46C}"/>
              </a:ext>
            </a:extLst>
          </p:cNvPr>
          <p:cNvPicPr>
            <a:picLocks noChangeAspect="1"/>
          </p:cNvPicPr>
          <p:nvPr/>
        </p:nvPicPr>
        <p:blipFill>
          <a:blip r:embed="rId4"/>
          <a:stretch>
            <a:fillRect/>
          </a:stretch>
        </p:blipFill>
        <p:spPr>
          <a:xfrm>
            <a:off x="5434429" y="404978"/>
            <a:ext cx="6082110" cy="6098179"/>
          </a:xfrm>
          <a:prstGeom prst="rect">
            <a:avLst/>
          </a:prstGeom>
        </p:spPr>
      </p:pic>
    </p:spTree>
    <p:extLst>
      <p:ext uri="{BB962C8B-B14F-4D97-AF65-F5344CB8AC3E}">
        <p14:creationId xmlns:p14="http://schemas.microsoft.com/office/powerpoint/2010/main" val="33269447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2" name="Rectangle 19">
            <a:extLst>
              <a:ext uri="{FF2B5EF4-FFF2-40B4-BE49-F238E27FC236}">
                <a16:creationId xmlns:a16="http://schemas.microsoft.com/office/drawing/2014/main" id="{7316481C-0A49-4796-812B-0D64F063B7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4C42232-A474-41E1-A3FA-7C93B1FE13B9}"/>
              </a:ext>
            </a:extLst>
          </p:cNvPr>
          <p:cNvSpPr>
            <a:spLocks noGrp="1"/>
          </p:cNvSpPr>
          <p:nvPr>
            <p:ph type="title"/>
          </p:nvPr>
        </p:nvSpPr>
        <p:spPr>
          <a:xfrm>
            <a:off x="1036684" y="1152144"/>
            <a:ext cx="3888999" cy="3072393"/>
          </a:xfrm>
        </p:spPr>
        <p:txBody>
          <a:bodyPr vert="horz" lIns="91440" tIns="45720" rIns="91440" bIns="45720" rtlCol="0" anchor="b">
            <a:normAutofit/>
          </a:bodyPr>
          <a:lstStyle/>
          <a:p>
            <a:r>
              <a:rPr lang="en-US" sz="5600" b="0">
                <a:effectLst/>
              </a:rPr>
              <a:t>Evaluating Risk</a:t>
            </a:r>
            <a:endParaRPr lang="en-US" sz="5600"/>
          </a:p>
        </p:txBody>
      </p:sp>
      <p:sp>
        <p:nvSpPr>
          <p:cNvPr id="53" name="Rectangle 21">
            <a:extLst>
              <a:ext uri="{FF2B5EF4-FFF2-40B4-BE49-F238E27FC236}">
                <a16:creationId xmlns:a16="http://schemas.microsoft.com/office/drawing/2014/main" id="{A5271697-90F1-4A23-8EF2-0179F2EAFA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606972" cy="323398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4" name="Group 23">
            <a:extLst>
              <a:ext uri="{FF2B5EF4-FFF2-40B4-BE49-F238E27FC236}">
                <a16:creationId xmlns:a16="http://schemas.microsoft.com/office/drawing/2014/main" id="{0924561D-756D-410B-973A-E68C2552C20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88720" y="73152"/>
            <a:ext cx="1178966" cy="232963"/>
            <a:chOff x="7763256" y="73152"/>
            <a:chExt cx="1178966" cy="232963"/>
          </a:xfrm>
        </p:grpSpPr>
        <p:sp>
          <p:nvSpPr>
            <p:cNvPr id="25" name="Rectangle 64">
              <a:extLst>
                <a:ext uri="{FF2B5EF4-FFF2-40B4-BE49-F238E27FC236}">
                  <a16:creationId xmlns:a16="http://schemas.microsoft.com/office/drawing/2014/main" id="{77AF0971-0074-4E4E-9318-C1990C6FF2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263077"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66">
              <a:extLst>
                <a:ext uri="{FF2B5EF4-FFF2-40B4-BE49-F238E27FC236}">
                  <a16:creationId xmlns:a16="http://schemas.microsoft.com/office/drawing/2014/main" id="{0849707A-24B1-45E4-8493-5DC15C5782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263077"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64">
              <a:extLst>
                <a:ext uri="{FF2B5EF4-FFF2-40B4-BE49-F238E27FC236}">
                  <a16:creationId xmlns:a16="http://schemas.microsoft.com/office/drawing/2014/main" id="{E0FFD705-F03C-46B0-ABB9-3C24E09312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138122"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66">
              <a:extLst>
                <a:ext uri="{FF2B5EF4-FFF2-40B4-BE49-F238E27FC236}">
                  <a16:creationId xmlns:a16="http://schemas.microsoft.com/office/drawing/2014/main" id="{520B12C0-88D0-4F6F-9F29-38E4D1D610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138122"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64">
              <a:extLst>
                <a:ext uri="{FF2B5EF4-FFF2-40B4-BE49-F238E27FC236}">
                  <a16:creationId xmlns:a16="http://schemas.microsoft.com/office/drawing/2014/main" id="{DEDD5A45-3641-4FE7-8375-EECF2DC9D0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13167"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66">
              <a:extLst>
                <a:ext uri="{FF2B5EF4-FFF2-40B4-BE49-F238E27FC236}">
                  <a16:creationId xmlns:a16="http://schemas.microsoft.com/office/drawing/2014/main" id="{89BF55CA-60FC-479D-A85E-48626FC135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13167"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64">
              <a:extLst>
                <a:ext uri="{FF2B5EF4-FFF2-40B4-BE49-F238E27FC236}">
                  <a16:creationId xmlns:a16="http://schemas.microsoft.com/office/drawing/2014/main" id="{5AFBE5BF-E87A-408F-BBBD-44C3D04C04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88211"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66">
              <a:extLst>
                <a:ext uri="{FF2B5EF4-FFF2-40B4-BE49-F238E27FC236}">
                  <a16:creationId xmlns:a16="http://schemas.microsoft.com/office/drawing/2014/main" id="{1C27CF92-D148-45C8-88B6-F450B63DF1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88211"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64">
              <a:extLst>
                <a:ext uri="{FF2B5EF4-FFF2-40B4-BE49-F238E27FC236}">
                  <a16:creationId xmlns:a16="http://schemas.microsoft.com/office/drawing/2014/main" id="{51CA2232-D147-480C-B1EE-665EE6ACC7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763256"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66">
              <a:extLst>
                <a:ext uri="{FF2B5EF4-FFF2-40B4-BE49-F238E27FC236}">
                  <a16:creationId xmlns:a16="http://schemas.microsoft.com/office/drawing/2014/main" id="{7E67D92D-1CA9-43CE-8150-DF504F2BF05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763256"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64">
              <a:extLst>
                <a:ext uri="{FF2B5EF4-FFF2-40B4-BE49-F238E27FC236}">
                  <a16:creationId xmlns:a16="http://schemas.microsoft.com/office/drawing/2014/main" id="{7B273169-B674-4C50-A14D-A943B99792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887854"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66">
              <a:extLst>
                <a:ext uri="{FF2B5EF4-FFF2-40B4-BE49-F238E27FC236}">
                  <a16:creationId xmlns:a16="http://schemas.microsoft.com/office/drawing/2014/main" id="{DF6183FA-653E-4533-9A0B-D249EC0B155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887854"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64">
              <a:extLst>
                <a:ext uri="{FF2B5EF4-FFF2-40B4-BE49-F238E27FC236}">
                  <a16:creationId xmlns:a16="http://schemas.microsoft.com/office/drawing/2014/main" id="{A82EFE58-AAB0-4925-A176-6FF36BF878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762899"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66">
              <a:extLst>
                <a:ext uri="{FF2B5EF4-FFF2-40B4-BE49-F238E27FC236}">
                  <a16:creationId xmlns:a16="http://schemas.microsoft.com/office/drawing/2014/main" id="{3122AE75-4DBB-4E14-B0CA-DD1EAD89CE8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762899"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64">
              <a:extLst>
                <a:ext uri="{FF2B5EF4-FFF2-40B4-BE49-F238E27FC236}">
                  <a16:creationId xmlns:a16="http://schemas.microsoft.com/office/drawing/2014/main" id="{4ED7E672-90FC-4E8C-9C43-3AAE391C6C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37944"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66">
              <a:extLst>
                <a:ext uri="{FF2B5EF4-FFF2-40B4-BE49-F238E27FC236}">
                  <a16:creationId xmlns:a16="http://schemas.microsoft.com/office/drawing/2014/main" id="{A5C0019E-5136-4C5E-A223-1E1717FD47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37944"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64">
              <a:extLst>
                <a:ext uri="{FF2B5EF4-FFF2-40B4-BE49-F238E27FC236}">
                  <a16:creationId xmlns:a16="http://schemas.microsoft.com/office/drawing/2014/main" id="{29705F60-CFE6-47C5-96E5-05E7731FC84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512988"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66">
              <a:extLst>
                <a:ext uri="{FF2B5EF4-FFF2-40B4-BE49-F238E27FC236}">
                  <a16:creationId xmlns:a16="http://schemas.microsoft.com/office/drawing/2014/main" id="{090E047C-18BC-4180-8D10-9F18F517BAE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512988"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64">
              <a:extLst>
                <a:ext uri="{FF2B5EF4-FFF2-40B4-BE49-F238E27FC236}">
                  <a16:creationId xmlns:a16="http://schemas.microsoft.com/office/drawing/2014/main" id="{A153194A-C8B1-46DB-9C6B-9847B06FAE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88033"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66">
              <a:extLst>
                <a:ext uri="{FF2B5EF4-FFF2-40B4-BE49-F238E27FC236}">
                  <a16:creationId xmlns:a16="http://schemas.microsoft.com/office/drawing/2014/main" id="{5C0235EA-4E98-43EA-9AAE-2BD893DEAF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88033"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 name="Picture 2">
            <a:extLst>
              <a:ext uri="{FF2B5EF4-FFF2-40B4-BE49-F238E27FC236}">
                <a16:creationId xmlns:a16="http://schemas.microsoft.com/office/drawing/2014/main" id="{E5BCBCE7-0020-4180-BB71-FDD8CFDDE614}"/>
              </a:ext>
            </a:extLst>
          </p:cNvPr>
          <p:cNvPicPr>
            <a:picLocks noChangeAspect="1"/>
          </p:cNvPicPr>
          <p:nvPr/>
        </p:nvPicPr>
        <p:blipFill>
          <a:blip r:embed="rId3"/>
          <a:stretch>
            <a:fillRect/>
          </a:stretch>
        </p:blipFill>
        <p:spPr>
          <a:xfrm>
            <a:off x="3697529" y="3881441"/>
            <a:ext cx="8184955" cy="2652714"/>
          </a:xfrm>
          <a:prstGeom prst="rect">
            <a:avLst/>
          </a:prstGeom>
        </p:spPr>
      </p:pic>
      <p:sp>
        <p:nvSpPr>
          <p:cNvPr id="55" name="Rectangle 45">
            <a:extLst>
              <a:ext uri="{FF2B5EF4-FFF2-40B4-BE49-F238E27FC236}">
                <a16:creationId xmlns:a16="http://schemas.microsoft.com/office/drawing/2014/main" id="{D9F5512A-48E1-4C07-B75E-3CCC517B68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3233650"/>
            <a:ext cx="606972" cy="36243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icture containing train, sitting, snow, person&#10;&#10;Description automatically generated">
            <a:extLst>
              <a:ext uri="{FF2B5EF4-FFF2-40B4-BE49-F238E27FC236}">
                <a16:creationId xmlns:a16="http://schemas.microsoft.com/office/drawing/2014/main" id="{4360FE3E-A205-456C-89F4-CFF6F73CABE5}"/>
              </a:ext>
            </a:extLst>
          </p:cNvPr>
          <p:cNvPicPr>
            <a:picLocks noChangeAspect="1"/>
          </p:cNvPicPr>
          <p:nvPr/>
        </p:nvPicPr>
        <p:blipFill rotWithShape="1">
          <a:blip r:embed="rId4"/>
          <a:srcRect l="25300" r="3536" b="1"/>
          <a:stretch/>
        </p:blipFill>
        <p:spPr>
          <a:xfrm>
            <a:off x="5760584" y="276501"/>
            <a:ext cx="4316813" cy="2957149"/>
          </a:xfrm>
          <a:prstGeom prst="rect">
            <a:avLst/>
          </a:prstGeom>
        </p:spPr>
      </p:pic>
      <p:sp>
        <p:nvSpPr>
          <p:cNvPr id="5" name="Oval 4">
            <a:extLst>
              <a:ext uri="{FF2B5EF4-FFF2-40B4-BE49-F238E27FC236}">
                <a16:creationId xmlns:a16="http://schemas.microsoft.com/office/drawing/2014/main" id="{7777A2C3-80E5-48B9-98B7-8EBD434B1A60}"/>
              </a:ext>
            </a:extLst>
          </p:cNvPr>
          <p:cNvSpPr/>
          <p:nvPr/>
        </p:nvSpPr>
        <p:spPr>
          <a:xfrm>
            <a:off x="8016241" y="4033282"/>
            <a:ext cx="1387066" cy="914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5EEF4C5F-3A2F-4CF5-9962-EB3BDF55FB87}"/>
              </a:ext>
            </a:extLst>
          </p:cNvPr>
          <p:cNvSpPr/>
          <p:nvPr/>
        </p:nvSpPr>
        <p:spPr>
          <a:xfrm>
            <a:off x="10699844" y="4033283"/>
            <a:ext cx="600501" cy="66154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673B42B1-687C-4AB8-B973-42B5053CF50F}"/>
              </a:ext>
            </a:extLst>
          </p:cNvPr>
          <p:cNvSpPr/>
          <p:nvPr/>
        </p:nvSpPr>
        <p:spPr>
          <a:xfrm>
            <a:off x="11300345" y="4049207"/>
            <a:ext cx="600501" cy="66099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387047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62542EEC-4F7C-4AE2-933E-EAC8EB3FA3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52E4643-0766-4B2D-87E2-F9156AF9EFCF}"/>
              </a:ext>
            </a:extLst>
          </p:cNvPr>
          <p:cNvSpPr>
            <a:spLocks noGrp="1"/>
          </p:cNvSpPr>
          <p:nvPr>
            <p:ph type="title"/>
          </p:nvPr>
        </p:nvSpPr>
        <p:spPr>
          <a:xfrm>
            <a:off x="7041856" y="3113415"/>
            <a:ext cx="4036334" cy="2387600"/>
          </a:xfrm>
        </p:spPr>
        <p:txBody>
          <a:bodyPr vert="horz" lIns="91440" tIns="45720" rIns="91440" bIns="45720" rtlCol="0" anchor="t">
            <a:normAutofit/>
          </a:bodyPr>
          <a:lstStyle/>
          <a:p>
            <a:r>
              <a:rPr lang="en-US" sz="5400"/>
              <a:t>Summary</a:t>
            </a:r>
          </a:p>
        </p:txBody>
      </p:sp>
      <p:sp>
        <p:nvSpPr>
          <p:cNvPr id="12" name="Rectangle 11">
            <a:extLst>
              <a:ext uri="{FF2B5EF4-FFF2-40B4-BE49-F238E27FC236}">
                <a16:creationId xmlns:a16="http://schemas.microsoft.com/office/drawing/2014/main" id="{B81933D1-5615-42C7-9C0B-4EB7105CCE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6824" y="391886"/>
            <a:ext cx="6009366" cy="6017078"/>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a:extLst>
              <a:ext uri="{FF2B5EF4-FFF2-40B4-BE49-F238E27FC236}">
                <a16:creationId xmlns:a16="http://schemas.microsoft.com/office/drawing/2014/main" id="{538814ED-6FAA-466E-ACCD-EDBD2D1A1DA6}"/>
              </a:ext>
            </a:extLst>
          </p:cNvPr>
          <p:cNvPicPr>
            <a:picLocks noGrp="1" noChangeAspect="1"/>
          </p:cNvPicPr>
          <p:nvPr>
            <p:ph idx="1"/>
          </p:nvPr>
        </p:nvPicPr>
        <p:blipFill rotWithShape="1">
          <a:blip r:embed="rId3"/>
          <a:srcRect t="1515" r="2" b="2"/>
          <a:stretch/>
        </p:blipFill>
        <p:spPr>
          <a:xfrm>
            <a:off x="733507" y="666728"/>
            <a:ext cx="5536001" cy="5465791"/>
          </a:xfrm>
          <a:prstGeom prst="rect">
            <a:avLst/>
          </a:prstGeom>
        </p:spPr>
      </p:pic>
      <p:grpSp>
        <p:nvGrpSpPr>
          <p:cNvPr id="16" name="Group 15">
            <a:extLst>
              <a:ext uri="{FF2B5EF4-FFF2-40B4-BE49-F238E27FC236}">
                <a16:creationId xmlns:a16="http://schemas.microsoft.com/office/drawing/2014/main" id="{032D8612-31EB-44CF-A1D0-14FD4C70542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460480" y="3154317"/>
            <a:ext cx="731521" cy="673460"/>
            <a:chOff x="3940602" y="308034"/>
            <a:chExt cx="2116791" cy="3428999"/>
          </a:xfrm>
          <a:solidFill>
            <a:schemeClr val="accent4"/>
          </a:solidFill>
        </p:grpSpPr>
        <p:sp>
          <p:nvSpPr>
            <p:cNvPr id="17" name="Rectangle 16">
              <a:extLst>
                <a:ext uri="{FF2B5EF4-FFF2-40B4-BE49-F238E27FC236}">
                  <a16:creationId xmlns:a16="http://schemas.microsoft.com/office/drawing/2014/main" id="{F19A4A0F-1B59-4DB0-9764-D10936E987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2494388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643A7A40-1AE6-4218-A8E0-8248174A5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D8AB40A-4374-4897-B5EE-9F8913476E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6"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C9E5712-7EBD-457B-9E06-50F32F04695E}"/>
              </a:ext>
            </a:extLst>
          </p:cNvPr>
          <p:cNvSpPr>
            <a:spLocks noGrp="1"/>
          </p:cNvSpPr>
          <p:nvPr>
            <p:ph type="title"/>
          </p:nvPr>
        </p:nvSpPr>
        <p:spPr>
          <a:xfrm>
            <a:off x="8325852" y="1118937"/>
            <a:ext cx="3404937" cy="660581"/>
          </a:xfrm>
        </p:spPr>
        <p:txBody>
          <a:bodyPr vert="horz" lIns="91440" tIns="45720" rIns="91440" bIns="45720" rtlCol="0" anchor="b">
            <a:normAutofit/>
          </a:bodyPr>
          <a:lstStyle/>
          <a:p>
            <a:r>
              <a:rPr lang="en-US" sz="4000" b="0" kern="1200" dirty="0">
                <a:solidFill>
                  <a:schemeClr val="tx2"/>
                </a:solidFill>
                <a:effectLst/>
                <a:latin typeface="+mj-lt"/>
                <a:ea typeface="+mj-ea"/>
                <a:cs typeface="+mj-cs"/>
              </a:rPr>
              <a:t>Evaluating Risk</a:t>
            </a:r>
            <a:endParaRPr lang="en-US" sz="4000" kern="1200" dirty="0">
              <a:solidFill>
                <a:schemeClr val="tx2"/>
              </a:solidFill>
              <a:latin typeface="+mj-lt"/>
              <a:ea typeface="+mj-ea"/>
              <a:cs typeface="+mj-cs"/>
            </a:endParaRPr>
          </a:p>
        </p:txBody>
      </p:sp>
      <p:grpSp>
        <p:nvGrpSpPr>
          <p:cNvPr id="24" name="Group 23">
            <a:extLst>
              <a:ext uri="{FF2B5EF4-FFF2-40B4-BE49-F238E27FC236}">
                <a16:creationId xmlns:a16="http://schemas.microsoft.com/office/drawing/2014/main" id="{2783379C-045E-4010-ABDC-A270A0AA106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6200000" flipH="1">
            <a:off x="-176401" y="170308"/>
            <a:ext cx="2514948" cy="2174333"/>
            <a:chOff x="-305" y="-4155"/>
            <a:chExt cx="2514948" cy="2174333"/>
          </a:xfrm>
        </p:grpSpPr>
        <p:sp>
          <p:nvSpPr>
            <p:cNvPr id="25" name="Freeform: Shape 24">
              <a:extLst>
                <a:ext uri="{FF2B5EF4-FFF2-40B4-BE49-F238E27FC236}">
                  <a16:creationId xmlns:a16="http://schemas.microsoft.com/office/drawing/2014/main" id="{0B0AB1BF-11AE-4CFF-85EC-E51DBD316A0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14948" cy="2170178"/>
            </a:xfrm>
            <a:custGeom>
              <a:avLst/>
              <a:gdLst>
                <a:gd name="connsiteX0" fmla="*/ 2466091 w 2514948"/>
                <a:gd name="connsiteY0" fmla="*/ 0 h 2170178"/>
                <a:gd name="connsiteX1" fmla="*/ 2514948 w 2514948"/>
                <a:gd name="connsiteY1" fmla="*/ 0 h 2170178"/>
                <a:gd name="connsiteX2" fmla="*/ 2512286 w 2514948"/>
                <a:gd name="connsiteY2" fmla="*/ 12375 h 2170178"/>
                <a:gd name="connsiteX3" fmla="*/ 2394961 w 2514948"/>
                <a:gd name="connsiteY3" fmla="*/ 368660 h 2170178"/>
                <a:gd name="connsiteX4" fmla="*/ 2289734 w 2514948"/>
                <a:gd name="connsiteY4" fmla="*/ 598078 h 2170178"/>
                <a:gd name="connsiteX5" fmla="*/ 2163747 w 2514948"/>
                <a:gd name="connsiteY5" fmla="*/ 819078 h 2170178"/>
                <a:gd name="connsiteX6" fmla="*/ 1852241 w 2514948"/>
                <a:gd name="connsiteY6" fmla="*/ 1228932 h 2170178"/>
                <a:gd name="connsiteX7" fmla="*/ 1668235 w 2514948"/>
                <a:gd name="connsiteY7" fmla="*/ 1413844 h 2170178"/>
                <a:gd name="connsiteX8" fmla="*/ 1619510 w 2514948"/>
                <a:gd name="connsiteY8" fmla="*/ 1457722 h 2170178"/>
                <a:gd name="connsiteX9" fmla="*/ 1569835 w 2514948"/>
                <a:gd name="connsiteY9" fmla="*/ 1500704 h 2170178"/>
                <a:gd name="connsiteX10" fmla="*/ 1467169 w 2514948"/>
                <a:gd name="connsiteY10" fmla="*/ 1583266 h 2170178"/>
                <a:gd name="connsiteX11" fmla="*/ 1018393 w 2514948"/>
                <a:gd name="connsiteY11" fmla="*/ 1867576 h 2170178"/>
                <a:gd name="connsiteX12" fmla="*/ 255857 w 2514948"/>
                <a:gd name="connsiteY12" fmla="*/ 2133049 h 2170178"/>
                <a:gd name="connsiteX13" fmla="*/ 0 w 2514948"/>
                <a:gd name="connsiteY13" fmla="*/ 2170178 h 2170178"/>
                <a:gd name="connsiteX14" fmla="*/ 0 w 2514948"/>
                <a:gd name="connsiteY14" fmla="*/ 1940056 h 2170178"/>
                <a:gd name="connsiteX15" fmla="*/ 201609 w 2514948"/>
                <a:gd name="connsiteY15" fmla="*/ 1902856 h 2170178"/>
                <a:gd name="connsiteX16" fmla="*/ 440974 w 2514948"/>
                <a:gd name="connsiteY16" fmla="*/ 1838472 h 2170178"/>
                <a:gd name="connsiteX17" fmla="*/ 674558 w 2514948"/>
                <a:gd name="connsiteY17" fmla="*/ 1756359 h 2170178"/>
                <a:gd name="connsiteX18" fmla="*/ 901222 w 2514948"/>
                <a:gd name="connsiteY18" fmla="*/ 1657142 h 2170178"/>
                <a:gd name="connsiteX19" fmla="*/ 1330943 w 2514948"/>
                <a:gd name="connsiteY19" fmla="*/ 1413396 h 2170178"/>
                <a:gd name="connsiteX20" fmla="*/ 1432566 w 2514948"/>
                <a:gd name="connsiteY20" fmla="*/ 1343193 h 2170178"/>
                <a:gd name="connsiteX21" fmla="*/ 1482527 w 2514948"/>
                <a:gd name="connsiteY21" fmla="*/ 1306926 h 2170178"/>
                <a:gd name="connsiteX22" fmla="*/ 1531821 w 2514948"/>
                <a:gd name="connsiteY22" fmla="*/ 1269765 h 2170178"/>
                <a:gd name="connsiteX23" fmla="*/ 1721986 w 2514948"/>
                <a:gd name="connsiteY23" fmla="*/ 1112073 h 2170178"/>
                <a:gd name="connsiteX24" fmla="*/ 2061460 w 2514948"/>
                <a:gd name="connsiteY24" fmla="*/ 754336 h 2170178"/>
                <a:gd name="connsiteX25" fmla="*/ 2206218 w 2514948"/>
                <a:gd name="connsiteY25" fmla="*/ 554827 h 2170178"/>
                <a:gd name="connsiteX26" fmla="*/ 2329455 w 2514948"/>
                <a:gd name="connsiteY26" fmla="*/ 341886 h 2170178"/>
                <a:gd name="connsiteX27" fmla="*/ 2356757 w 2514948"/>
                <a:gd name="connsiteY27" fmla="*/ 286815 h 2170178"/>
                <a:gd name="connsiteX28" fmla="*/ 2370030 w 2514948"/>
                <a:gd name="connsiteY28" fmla="*/ 259056 h 2170178"/>
                <a:gd name="connsiteX29" fmla="*/ 2382637 w 2514948"/>
                <a:gd name="connsiteY29" fmla="*/ 231028 h 2170178"/>
                <a:gd name="connsiteX30" fmla="*/ 2406716 w 2514948"/>
                <a:gd name="connsiteY30" fmla="*/ 174525 h 2170178"/>
                <a:gd name="connsiteX31" fmla="*/ 2429278 w 2514948"/>
                <a:gd name="connsiteY31" fmla="*/ 117393 h 217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14948" h="2170178">
                  <a:moveTo>
                    <a:pt x="2466091" y="0"/>
                  </a:moveTo>
                  <a:lnTo>
                    <a:pt x="2514948" y="0"/>
                  </a:lnTo>
                  <a:lnTo>
                    <a:pt x="2512286" y="12375"/>
                  </a:lnTo>
                  <a:cubicBezTo>
                    <a:pt x="2481760" y="133161"/>
                    <a:pt x="2442526" y="252239"/>
                    <a:pt x="2394961" y="368660"/>
                  </a:cubicBezTo>
                  <a:cubicBezTo>
                    <a:pt x="2363109" y="446208"/>
                    <a:pt x="2328603" y="523039"/>
                    <a:pt x="2289734" y="598078"/>
                  </a:cubicBezTo>
                  <a:cubicBezTo>
                    <a:pt x="2251436" y="673387"/>
                    <a:pt x="2209251" y="747083"/>
                    <a:pt x="2163747" y="819078"/>
                  </a:cubicBezTo>
                  <a:cubicBezTo>
                    <a:pt x="2072646" y="962979"/>
                    <a:pt x="1968652" y="1100611"/>
                    <a:pt x="1852241" y="1228932"/>
                  </a:cubicBezTo>
                  <a:cubicBezTo>
                    <a:pt x="1793748" y="1292868"/>
                    <a:pt x="1732698" y="1354923"/>
                    <a:pt x="1668235" y="1413844"/>
                  </a:cubicBezTo>
                  <a:cubicBezTo>
                    <a:pt x="1652214" y="1428709"/>
                    <a:pt x="1636100" y="1443395"/>
                    <a:pt x="1619510" y="1457722"/>
                  </a:cubicBezTo>
                  <a:cubicBezTo>
                    <a:pt x="1603015" y="1472140"/>
                    <a:pt x="1586805" y="1486825"/>
                    <a:pt x="1569835" y="1500704"/>
                  </a:cubicBezTo>
                  <a:cubicBezTo>
                    <a:pt x="1536276" y="1528911"/>
                    <a:pt x="1501865" y="1556223"/>
                    <a:pt x="1467169" y="1583266"/>
                  </a:cubicBezTo>
                  <a:cubicBezTo>
                    <a:pt x="1327719" y="1690722"/>
                    <a:pt x="1177085" y="1785910"/>
                    <a:pt x="1018393" y="1867576"/>
                  </a:cubicBezTo>
                  <a:cubicBezTo>
                    <a:pt x="780425" y="1990142"/>
                    <a:pt x="522567" y="2080875"/>
                    <a:pt x="255857" y="2133049"/>
                  </a:cubicBezTo>
                  <a:lnTo>
                    <a:pt x="0" y="2170178"/>
                  </a:lnTo>
                  <a:lnTo>
                    <a:pt x="0" y="1940056"/>
                  </a:lnTo>
                  <a:lnTo>
                    <a:pt x="201609" y="1902856"/>
                  </a:lnTo>
                  <a:cubicBezTo>
                    <a:pt x="282186" y="1884231"/>
                    <a:pt x="362102" y="1863008"/>
                    <a:pt x="440974" y="1838472"/>
                  </a:cubicBezTo>
                  <a:cubicBezTo>
                    <a:pt x="519848" y="1814027"/>
                    <a:pt x="597771" y="1786627"/>
                    <a:pt x="674558" y="1756359"/>
                  </a:cubicBezTo>
                  <a:cubicBezTo>
                    <a:pt x="751250" y="1726003"/>
                    <a:pt x="826900" y="1692870"/>
                    <a:pt x="901222" y="1657142"/>
                  </a:cubicBezTo>
                  <a:cubicBezTo>
                    <a:pt x="1049865" y="1585774"/>
                    <a:pt x="1193581" y="1504376"/>
                    <a:pt x="1330943" y="1413396"/>
                  </a:cubicBezTo>
                  <a:cubicBezTo>
                    <a:pt x="1365165" y="1390563"/>
                    <a:pt x="1399293" y="1367370"/>
                    <a:pt x="1432566" y="1343193"/>
                  </a:cubicBezTo>
                  <a:cubicBezTo>
                    <a:pt x="1449441" y="1331373"/>
                    <a:pt x="1465936" y="1319104"/>
                    <a:pt x="1482527" y="1306926"/>
                  </a:cubicBezTo>
                  <a:cubicBezTo>
                    <a:pt x="1499210" y="1294837"/>
                    <a:pt x="1515611" y="1282391"/>
                    <a:pt x="1531821" y="1269765"/>
                  </a:cubicBezTo>
                  <a:cubicBezTo>
                    <a:pt x="1596947" y="1219350"/>
                    <a:pt x="1660652" y="1167055"/>
                    <a:pt x="1721986" y="1112073"/>
                  </a:cubicBezTo>
                  <a:cubicBezTo>
                    <a:pt x="1844940" y="1002469"/>
                    <a:pt x="1958983" y="882926"/>
                    <a:pt x="2061460" y="754336"/>
                  </a:cubicBezTo>
                  <a:cubicBezTo>
                    <a:pt x="2112652" y="690042"/>
                    <a:pt x="2161094" y="623510"/>
                    <a:pt x="2206218" y="554827"/>
                  </a:cubicBezTo>
                  <a:cubicBezTo>
                    <a:pt x="2250583" y="485787"/>
                    <a:pt x="2292484" y="415046"/>
                    <a:pt x="2329455" y="341886"/>
                  </a:cubicBezTo>
                  <a:cubicBezTo>
                    <a:pt x="2339030" y="323709"/>
                    <a:pt x="2347941" y="305261"/>
                    <a:pt x="2356757" y="286815"/>
                  </a:cubicBezTo>
                  <a:lnTo>
                    <a:pt x="2370030" y="259056"/>
                  </a:lnTo>
                  <a:lnTo>
                    <a:pt x="2382637" y="231028"/>
                  </a:lnTo>
                  <a:cubicBezTo>
                    <a:pt x="2390885" y="212312"/>
                    <a:pt x="2399227" y="193598"/>
                    <a:pt x="2406716" y="174525"/>
                  </a:cubicBezTo>
                  <a:cubicBezTo>
                    <a:pt x="2414206" y="155452"/>
                    <a:pt x="2422453" y="136646"/>
                    <a:pt x="2429278" y="11739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Shape 25">
              <a:extLst>
                <a:ext uri="{FF2B5EF4-FFF2-40B4-BE49-F238E27FC236}">
                  <a16:creationId xmlns:a16="http://schemas.microsoft.com/office/drawing/2014/main" id="{526548A0-953E-4FBA-97A5-592ACAF42A3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4155"/>
              <a:ext cx="2493062" cy="1947896"/>
            </a:xfrm>
            <a:custGeom>
              <a:avLst/>
              <a:gdLst>
                <a:gd name="connsiteX0" fmla="*/ 1896911 w 2493062"/>
                <a:gd name="connsiteY0" fmla="*/ 0 h 1947896"/>
                <a:gd name="connsiteX1" fmla="*/ 2493062 w 2493062"/>
                <a:gd name="connsiteY1" fmla="*/ 0 h 1947896"/>
                <a:gd name="connsiteX2" fmla="*/ 2435315 w 2493062"/>
                <a:gd name="connsiteY2" fmla="*/ 178165 h 1947896"/>
                <a:gd name="connsiteX3" fmla="*/ 93066 w 2493062"/>
                <a:gd name="connsiteY3" fmla="*/ 1935859 h 1947896"/>
                <a:gd name="connsiteX4" fmla="*/ 0 w 2493062"/>
                <a:gd name="connsiteY4" fmla="*/ 1947896 h 1947896"/>
                <a:gd name="connsiteX5" fmla="*/ 0 w 2493062"/>
                <a:gd name="connsiteY5" fmla="*/ 1404756 h 1947896"/>
                <a:gd name="connsiteX6" fmla="*/ 17392 w 2493062"/>
                <a:gd name="connsiteY6" fmla="*/ 1402364 h 1947896"/>
                <a:gd name="connsiteX7" fmla="*/ 464249 w 2493062"/>
                <a:gd name="connsiteY7" fmla="*/ 1281208 h 1947896"/>
                <a:gd name="connsiteX8" fmla="*/ 1260556 w 2493062"/>
                <a:gd name="connsiteY8" fmla="*/ 833835 h 1947896"/>
                <a:gd name="connsiteX9" fmla="*/ 1807924 w 2493062"/>
                <a:gd name="connsiteY9" fmla="*/ 193222 h 1947896"/>
                <a:gd name="connsiteX10" fmla="*/ 1874357 w 2493062"/>
                <a:gd name="connsiteY10" fmla="*/ 58333 h 194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3062" h="1947896">
                  <a:moveTo>
                    <a:pt x="1896911" y="0"/>
                  </a:moveTo>
                  <a:lnTo>
                    <a:pt x="2493062" y="0"/>
                  </a:lnTo>
                  <a:lnTo>
                    <a:pt x="2435315" y="178165"/>
                  </a:lnTo>
                  <a:cubicBezTo>
                    <a:pt x="2088122" y="1071812"/>
                    <a:pt x="1129732" y="1758033"/>
                    <a:pt x="93066" y="1935859"/>
                  </a:cubicBezTo>
                  <a:lnTo>
                    <a:pt x="0" y="1947896"/>
                  </a:lnTo>
                  <a:lnTo>
                    <a:pt x="0" y="1404756"/>
                  </a:lnTo>
                  <a:lnTo>
                    <a:pt x="17392" y="1402364"/>
                  </a:lnTo>
                  <a:cubicBezTo>
                    <a:pt x="167719" y="1375030"/>
                    <a:pt x="318070" y="1334398"/>
                    <a:pt x="464249" y="1281208"/>
                  </a:cubicBezTo>
                  <a:cubicBezTo>
                    <a:pt x="753480" y="1176081"/>
                    <a:pt x="1028869" y="1021346"/>
                    <a:pt x="1260556" y="833835"/>
                  </a:cubicBezTo>
                  <a:cubicBezTo>
                    <a:pt x="1491960" y="646594"/>
                    <a:pt x="1681177" y="425056"/>
                    <a:pt x="1807924" y="193222"/>
                  </a:cubicBezTo>
                  <a:cubicBezTo>
                    <a:pt x="1832328" y="148578"/>
                    <a:pt x="1854477" y="103599"/>
                    <a:pt x="1874357" y="5833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reeform: Shape 26">
              <a:extLst>
                <a:ext uri="{FF2B5EF4-FFF2-40B4-BE49-F238E27FC236}">
                  <a16:creationId xmlns:a16="http://schemas.microsoft.com/office/drawing/2014/main" id="{F84FA27B-CD1F-421B-BB4F-B141F02FF47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01089" cy="1972702"/>
            </a:xfrm>
            <a:custGeom>
              <a:avLst/>
              <a:gdLst>
                <a:gd name="connsiteX0" fmla="*/ 2318728 w 2501089"/>
                <a:gd name="connsiteY0" fmla="*/ 0 h 1972702"/>
                <a:gd name="connsiteX1" fmla="*/ 2501089 w 2501089"/>
                <a:gd name="connsiteY1" fmla="*/ 0 h 1972702"/>
                <a:gd name="connsiteX2" fmla="*/ 2453909 w 2501089"/>
                <a:gd name="connsiteY2" fmla="*/ 167837 h 1972702"/>
                <a:gd name="connsiteX3" fmla="*/ 2361125 w 2501089"/>
                <a:gd name="connsiteY3" fmla="*/ 392084 h 1972702"/>
                <a:gd name="connsiteX4" fmla="*/ 1768255 w 2501089"/>
                <a:gd name="connsiteY4" fmla="*/ 1167644 h 1972702"/>
                <a:gd name="connsiteX5" fmla="*/ 1375125 w 2501089"/>
                <a:gd name="connsiteY5" fmla="*/ 1471474 h 1972702"/>
                <a:gd name="connsiteX6" fmla="*/ 935735 w 2501089"/>
                <a:gd name="connsiteY6" fmla="*/ 1712713 h 1972702"/>
                <a:gd name="connsiteX7" fmla="*/ 212353 w 2501089"/>
                <a:gd name="connsiteY7" fmla="*/ 1940294 h 1972702"/>
                <a:gd name="connsiteX8" fmla="*/ 0 w 2501089"/>
                <a:gd name="connsiteY8" fmla="*/ 1972702 h 1972702"/>
                <a:gd name="connsiteX9" fmla="*/ 0 w 2501089"/>
                <a:gd name="connsiteY9" fmla="*/ 1732181 h 1972702"/>
                <a:gd name="connsiteX10" fmla="*/ 161195 w 2501089"/>
                <a:gd name="connsiteY10" fmla="*/ 1706590 h 1972702"/>
                <a:gd name="connsiteX11" fmla="*/ 388463 w 2501089"/>
                <a:gd name="connsiteY11" fmla="*/ 1652268 h 1972702"/>
                <a:gd name="connsiteX12" fmla="*/ 826716 w 2501089"/>
                <a:gd name="connsiteY12" fmla="*/ 1493950 h 1972702"/>
                <a:gd name="connsiteX13" fmla="*/ 1609847 w 2501089"/>
                <a:gd name="connsiteY13" fmla="*/ 1007535 h 1972702"/>
                <a:gd name="connsiteX14" fmla="*/ 1929982 w 2501089"/>
                <a:gd name="connsiteY14" fmla="*/ 682930 h 1972702"/>
                <a:gd name="connsiteX15" fmla="*/ 2183093 w 2501089"/>
                <a:gd name="connsiteY15" fmla="*/ 310149 h 1972702"/>
                <a:gd name="connsiteX16" fmla="*/ 2280286 w 2501089"/>
                <a:gd name="connsiteY16" fmla="*/ 108435 h 197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01089" h="1972702">
                  <a:moveTo>
                    <a:pt x="2318728" y="0"/>
                  </a:moveTo>
                  <a:lnTo>
                    <a:pt x="2501089" y="0"/>
                  </a:lnTo>
                  <a:lnTo>
                    <a:pt x="2453909" y="167837"/>
                  </a:lnTo>
                  <a:cubicBezTo>
                    <a:pt x="2427555" y="244153"/>
                    <a:pt x="2396627" y="319103"/>
                    <a:pt x="2361125" y="392084"/>
                  </a:cubicBezTo>
                  <a:cubicBezTo>
                    <a:pt x="2218453" y="684005"/>
                    <a:pt x="2011698" y="945211"/>
                    <a:pt x="1768255" y="1167644"/>
                  </a:cubicBezTo>
                  <a:cubicBezTo>
                    <a:pt x="1646250" y="1278860"/>
                    <a:pt x="1514385" y="1380316"/>
                    <a:pt x="1375125" y="1471474"/>
                  </a:cubicBezTo>
                  <a:cubicBezTo>
                    <a:pt x="1235677" y="1562542"/>
                    <a:pt x="1088928" y="1643672"/>
                    <a:pt x="935735" y="1712713"/>
                  </a:cubicBezTo>
                  <a:cubicBezTo>
                    <a:pt x="705659" y="1815533"/>
                    <a:pt x="462359" y="1892212"/>
                    <a:pt x="212353" y="1940294"/>
                  </a:cubicBezTo>
                  <a:lnTo>
                    <a:pt x="0" y="1972702"/>
                  </a:lnTo>
                  <a:lnTo>
                    <a:pt x="0" y="1732181"/>
                  </a:lnTo>
                  <a:lnTo>
                    <a:pt x="161195" y="1706590"/>
                  </a:lnTo>
                  <a:cubicBezTo>
                    <a:pt x="237638" y="1691378"/>
                    <a:pt x="313477" y="1673222"/>
                    <a:pt x="388463" y="1652268"/>
                  </a:cubicBezTo>
                  <a:cubicBezTo>
                    <a:pt x="538529" y="1610539"/>
                    <a:pt x="684898" y="1556543"/>
                    <a:pt x="826716" y="1493950"/>
                  </a:cubicBezTo>
                  <a:cubicBezTo>
                    <a:pt x="1111207" y="1370107"/>
                    <a:pt x="1376832" y="1205881"/>
                    <a:pt x="1609847" y="1007535"/>
                  </a:cubicBezTo>
                  <a:cubicBezTo>
                    <a:pt x="1725975" y="908049"/>
                    <a:pt x="1833571" y="799519"/>
                    <a:pt x="1929982" y="682930"/>
                  </a:cubicBezTo>
                  <a:cubicBezTo>
                    <a:pt x="2026581" y="566520"/>
                    <a:pt x="2111806" y="441692"/>
                    <a:pt x="2183093" y="310149"/>
                  </a:cubicBezTo>
                  <a:cubicBezTo>
                    <a:pt x="2218738" y="244422"/>
                    <a:pt x="2251396" y="177150"/>
                    <a:pt x="2280286" y="10843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800"/>
            </a:p>
          </p:txBody>
        </p:sp>
        <p:sp>
          <p:nvSpPr>
            <p:cNvPr id="28" name="Freeform: Shape 27">
              <a:extLst>
                <a:ext uri="{FF2B5EF4-FFF2-40B4-BE49-F238E27FC236}">
                  <a16:creationId xmlns:a16="http://schemas.microsoft.com/office/drawing/2014/main" id="{3CDBD6AB-1AC7-4807-9C34-01139BB7C2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2491105" cy="1943661"/>
            </a:xfrm>
            <a:custGeom>
              <a:avLst/>
              <a:gdLst>
                <a:gd name="connsiteX0" fmla="*/ 1995408 w 2491105"/>
                <a:gd name="connsiteY0" fmla="*/ 0 h 1943661"/>
                <a:gd name="connsiteX1" fmla="*/ 2491105 w 2491105"/>
                <a:gd name="connsiteY1" fmla="*/ 0 h 1943661"/>
                <a:gd name="connsiteX2" fmla="*/ 2434705 w 2491105"/>
                <a:gd name="connsiteY2" fmla="*/ 174009 h 1943661"/>
                <a:gd name="connsiteX3" fmla="*/ 92457 w 2491105"/>
                <a:gd name="connsiteY3" fmla="*/ 1931703 h 1943661"/>
                <a:gd name="connsiteX4" fmla="*/ 0 w 2491105"/>
                <a:gd name="connsiteY4" fmla="*/ 1943661 h 1943661"/>
                <a:gd name="connsiteX5" fmla="*/ 0 w 2491105"/>
                <a:gd name="connsiteY5" fmla="*/ 1491489 h 1943661"/>
                <a:gd name="connsiteX6" fmla="*/ 34107 w 2491105"/>
                <a:gd name="connsiteY6" fmla="*/ 1486836 h 1943661"/>
                <a:gd name="connsiteX7" fmla="*/ 497577 w 2491105"/>
                <a:gd name="connsiteY7" fmla="*/ 1360598 h 1943661"/>
                <a:gd name="connsiteX8" fmla="*/ 1321566 w 2491105"/>
                <a:gd name="connsiteY8" fmla="*/ 897645 h 1943661"/>
                <a:gd name="connsiteX9" fmla="*/ 1891495 w 2491105"/>
                <a:gd name="connsiteY9" fmla="*/ 230078 h 1943661"/>
                <a:gd name="connsiteX10" fmla="*/ 1961469 w 2491105"/>
                <a:gd name="connsiteY10" fmla="*/ 87885 h 1943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1105" h="1943661">
                  <a:moveTo>
                    <a:pt x="1995408" y="0"/>
                  </a:moveTo>
                  <a:lnTo>
                    <a:pt x="2491105" y="0"/>
                  </a:lnTo>
                  <a:lnTo>
                    <a:pt x="2434705" y="174009"/>
                  </a:lnTo>
                  <a:cubicBezTo>
                    <a:pt x="2087512" y="1067655"/>
                    <a:pt x="1129122" y="1753877"/>
                    <a:pt x="92457" y="1931703"/>
                  </a:cubicBezTo>
                  <a:lnTo>
                    <a:pt x="0" y="1943661"/>
                  </a:lnTo>
                  <a:lnTo>
                    <a:pt x="0" y="1491489"/>
                  </a:lnTo>
                  <a:lnTo>
                    <a:pt x="34107" y="1486836"/>
                  </a:lnTo>
                  <a:cubicBezTo>
                    <a:pt x="189055" y="1458696"/>
                    <a:pt x="343908" y="1416565"/>
                    <a:pt x="497577" y="1360598"/>
                  </a:cubicBezTo>
                  <a:cubicBezTo>
                    <a:pt x="796856" y="1251889"/>
                    <a:pt x="1081725" y="1091781"/>
                    <a:pt x="1321566" y="897645"/>
                  </a:cubicBezTo>
                  <a:cubicBezTo>
                    <a:pt x="1565577" y="700195"/>
                    <a:pt x="1757355" y="475523"/>
                    <a:pt x="1891495" y="230078"/>
                  </a:cubicBezTo>
                  <a:cubicBezTo>
                    <a:pt x="1917197" y="183033"/>
                    <a:pt x="1940526" y="135619"/>
                    <a:pt x="1961469" y="8788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5" name="Picture 4">
            <a:extLst>
              <a:ext uri="{FF2B5EF4-FFF2-40B4-BE49-F238E27FC236}">
                <a16:creationId xmlns:a16="http://schemas.microsoft.com/office/drawing/2014/main" id="{AD6EBA6D-DBC0-4C14-A6DD-AD744604E92B}"/>
              </a:ext>
            </a:extLst>
          </p:cNvPr>
          <p:cNvPicPr>
            <a:picLocks noChangeAspect="1"/>
          </p:cNvPicPr>
          <p:nvPr/>
        </p:nvPicPr>
        <p:blipFill>
          <a:blip r:embed="rId3"/>
          <a:stretch>
            <a:fillRect/>
          </a:stretch>
        </p:blipFill>
        <p:spPr>
          <a:xfrm>
            <a:off x="4739450" y="1832338"/>
            <a:ext cx="7172804" cy="4913372"/>
          </a:xfrm>
          <a:prstGeom prst="rect">
            <a:avLst/>
          </a:prstGeom>
        </p:spPr>
      </p:pic>
      <p:grpSp>
        <p:nvGrpSpPr>
          <p:cNvPr id="30" name="Group 29">
            <a:extLst>
              <a:ext uri="{FF2B5EF4-FFF2-40B4-BE49-F238E27FC236}">
                <a16:creationId xmlns:a16="http://schemas.microsoft.com/office/drawing/2014/main" id="{F5FDDF18-F156-4D2D-82C6-F55008E338B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0800000">
            <a:off x="9130553" y="4560734"/>
            <a:ext cx="3061446" cy="2297265"/>
            <a:chOff x="-305" y="-1"/>
            <a:chExt cx="3832880" cy="2876136"/>
          </a:xfrm>
        </p:grpSpPr>
        <p:sp>
          <p:nvSpPr>
            <p:cNvPr id="31" name="Freeform: Shape 30">
              <a:extLst>
                <a:ext uri="{FF2B5EF4-FFF2-40B4-BE49-F238E27FC236}">
                  <a16:creationId xmlns:a16="http://schemas.microsoft.com/office/drawing/2014/main" id="{3822C29E-FFDD-45BC-A286-9C00C8E2D2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59"/>
            </a:xfrm>
            <a:custGeom>
              <a:avLst/>
              <a:gdLst>
                <a:gd name="connsiteX0" fmla="*/ 3203055 w 3815424"/>
                <a:gd name="connsiteY0" fmla="*/ 0 h 2653659"/>
                <a:gd name="connsiteX1" fmla="*/ 3815424 w 3815424"/>
                <a:gd name="connsiteY1" fmla="*/ 0 h 2653659"/>
                <a:gd name="connsiteX2" fmla="*/ 3801025 w 3815424"/>
                <a:gd name="connsiteY2" fmla="*/ 214243 h 2653659"/>
                <a:gd name="connsiteX3" fmla="*/ 587142 w 3815424"/>
                <a:gd name="connsiteY3" fmla="*/ 2653659 h 2653659"/>
                <a:gd name="connsiteX4" fmla="*/ 53389 w 3815424"/>
                <a:gd name="connsiteY4" fmla="*/ 2605041 h 2653659"/>
                <a:gd name="connsiteX5" fmla="*/ 0 w 3815424"/>
                <a:gd name="connsiteY5" fmla="*/ 2593136 h 2653659"/>
                <a:gd name="connsiteX6" fmla="*/ 0 w 3815424"/>
                <a:gd name="connsiteY6" fmla="*/ 1994836 h 2653659"/>
                <a:gd name="connsiteX7" fmla="*/ 159710 w 3815424"/>
                <a:gd name="connsiteY7" fmla="*/ 2035054 h 2653659"/>
                <a:gd name="connsiteX8" fmla="*/ 587142 w 3815424"/>
                <a:gd name="connsiteY8" fmla="*/ 2075152 h 2653659"/>
                <a:gd name="connsiteX9" fmla="*/ 1549283 w 3815424"/>
                <a:gd name="connsiteY9" fmla="*/ 1900153 h 2653659"/>
                <a:gd name="connsiteX10" fmla="*/ 2406698 w 3815424"/>
                <a:gd name="connsiteY10" fmla="*/ 1418450 h 2653659"/>
                <a:gd name="connsiteX11" fmla="*/ 2996069 w 3815424"/>
                <a:gd name="connsiteY11" fmla="*/ 728678 h 2653659"/>
                <a:gd name="connsiteX12" fmla="*/ 3193967 w 3815424"/>
                <a:gd name="connsiteY12" fmla="*/ 137719 h 2653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59">
                  <a:moveTo>
                    <a:pt x="3203055" y="0"/>
                  </a:moveTo>
                  <a:lnTo>
                    <a:pt x="3815424" y="0"/>
                  </a:lnTo>
                  <a:lnTo>
                    <a:pt x="3801025" y="214243"/>
                  </a:lnTo>
                  <a:cubicBezTo>
                    <a:pt x="3616317" y="1584467"/>
                    <a:pt x="2091637" y="2653659"/>
                    <a:pt x="587142" y="2653659"/>
                  </a:cubicBezTo>
                  <a:cubicBezTo>
                    <a:pt x="400192" y="2653659"/>
                    <a:pt x="222112" y="2636953"/>
                    <a:pt x="53389" y="2605041"/>
                  </a:cubicBezTo>
                  <a:lnTo>
                    <a:pt x="0" y="2593136"/>
                  </a:lnTo>
                  <a:lnTo>
                    <a:pt x="0" y="1994836"/>
                  </a:lnTo>
                  <a:lnTo>
                    <a:pt x="159710" y="2035054"/>
                  </a:lnTo>
                  <a:cubicBezTo>
                    <a:pt x="295467" y="2061726"/>
                    <a:pt x="438268" y="2075152"/>
                    <a:pt x="587142" y="2075152"/>
                  </a:cubicBezTo>
                  <a:cubicBezTo>
                    <a:pt x="901731" y="2075152"/>
                    <a:pt x="1234490" y="2014697"/>
                    <a:pt x="1549283" y="1900153"/>
                  </a:cubicBezTo>
                  <a:cubicBezTo>
                    <a:pt x="1860709" y="1786959"/>
                    <a:pt x="2157231" y="1620350"/>
                    <a:pt x="2406698" y="1418450"/>
                  </a:cubicBezTo>
                  <a:cubicBezTo>
                    <a:pt x="2655859" y="1216840"/>
                    <a:pt x="2859596" y="978302"/>
                    <a:pt x="2996069" y="728678"/>
                  </a:cubicBezTo>
                  <a:cubicBezTo>
                    <a:pt x="3101178" y="536396"/>
                    <a:pt x="3167417" y="338366"/>
                    <a:pt x="3193967" y="13771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Freeform: Shape 31">
              <a:extLst>
                <a:ext uri="{FF2B5EF4-FFF2-40B4-BE49-F238E27FC236}">
                  <a16:creationId xmlns:a16="http://schemas.microsoft.com/office/drawing/2014/main" id="{C9E2381D-1763-4D42-A3A2-B2345DD35E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60"/>
            </a:xfrm>
            <a:custGeom>
              <a:avLst/>
              <a:gdLst>
                <a:gd name="connsiteX0" fmla="*/ 3305038 w 3815424"/>
                <a:gd name="connsiteY0" fmla="*/ 0 h 2653660"/>
                <a:gd name="connsiteX1" fmla="*/ 3815424 w 3815424"/>
                <a:gd name="connsiteY1" fmla="*/ 0 h 2653660"/>
                <a:gd name="connsiteX2" fmla="*/ 3801025 w 3815424"/>
                <a:gd name="connsiteY2" fmla="*/ 214244 h 2653660"/>
                <a:gd name="connsiteX3" fmla="*/ 587142 w 3815424"/>
                <a:gd name="connsiteY3" fmla="*/ 2653660 h 2653660"/>
                <a:gd name="connsiteX4" fmla="*/ 53389 w 3815424"/>
                <a:gd name="connsiteY4" fmla="*/ 2605042 h 2653660"/>
                <a:gd name="connsiteX5" fmla="*/ 0 w 3815424"/>
                <a:gd name="connsiteY5" fmla="*/ 2593137 h 2653660"/>
                <a:gd name="connsiteX6" fmla="*/ 0 w 3815424"/>
                <a:gd name="connsiteY6" fmla="*/ 2094444 h 2653660"/>
                <a:gd name="connsiteX7" fmla="*/ 137675 w 3815424"/>
                <a:gd name="connsiteY7" fmla="*/ 2129195 h 2653660"/>
                <a:gd name="connsiteX8" fmla="*/ 587142 w 3815424"/>
                <a:gd name="connsiteY8" fmla="*/ 2171571 h 2653660"/>
                <a:gd name="connsiteX9" fmla="*/ 1585826 w 3815424"/>
                <a:gd name="connsiteY9" fmla="*/ 1990112 h 2653660"/>
                <a:gd name="connsiteX10" fmla="*/ 2473046 w 3815424"/>
                <a:gd name="connsiteY10" fmla="*/ 1491633 h 2653660"/>
                <a:gd name="connsiteX11" fmla="*/ 3086710 w 3815424"/>
                <a:gd name="connsiteY11" fmla="*/ 772838 h 2653660"/>
                <a:gd name="connsiteX12" fmla="*/ 3295217 w 3815424"/>
                <a:gd name="connsiteY12" fmla="*/ 149229 h 265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60">
                  <a:moveTo>
                    <a:pt x="3305038" y="0"/>
                  </a:moveTo>
                  <a:lnTo>
                    <a:pt x="3815424" y="0"/>
                  </a:lnTo>
                  <a:lnTo>
                    <a:pt x="3801025" y="214244"/>
                  </a:lnTo>
                  <a:cubicBezTo>
                    <a:pt x="3616317" y="1584467"/>
                    <a:pt x="2091637" y="2653660"/>
                    <a:pt x="587142" y="2653660"/>
                  </a:cubicBezTo>
                  <a:cubicBezTo>
                    <a:pt x="400192" y="2653660"/>
                    <a:pt x="222112" y="2636954"/>
                    <a:pt x="53389" y="2605042"/>
                  </a:cubicBezTo>
                  <a:lnTo>
                    <a:pt x="0" y="2593137"/>
                  </a:lnTo>
                  <a:lnTo>
                    <a:pt x="0" y="2094444"/>
                  </a:lnTo>
                  <a:lnTo>
                    <a:pt x="137675" y="2129195"/>
                  </a:lnTo>
                  <a:cubicBezTo>
                    <a:pt x="280616" y="2157374"/>
                    <a:pt x="430766" y="2171571"/>
                    <a:pt x="587142" y="2171571"/>
                  </a:cubicBezTo>
                  <a:cubicBezTo>
                    <a:pt x="918879" y="2171571"/>
                    <a:pt x="1254904" y="2110634"/>
                    <a:pt x="1585826" y="1990112"/>
                  </a:cubicBezTo>
                  <a:cubicBezTo>
                    <a:pt x="1908071" y="1873061"/>
                    <a:pt x="2214800" y="1700666"/>
                    <a:pt x="2473046" y="1491633"/>
                  </a:cubicBezTo>
                  <a:cubicBezTo>
                    <a:pt x="2735782" y="1279031"/>
                    <a:pt x="2942276" y="1037118"/>
                    <a:pt x="3086710" y="772838"/>
                  </a:cubicBezTo>
                  <a:cubicBezTo>
                    <a:pt x="3197408" y="570216"/>
                    <a:pt x="3267226" y="361248"/>
                    <a:pt x="3295217" y="14922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Freeform: Shape 32">
              <a:extLst>
                <a:ext uri="{FF2B5EF4-FFF2-40B4-BE49-F238E27FC236}">
                  <a16:creationId xmlns:a16="http://schemas.microsoft.com/office/drawing/2014/main" id="{D2A622D5-9532-4E0C-B9A8-DAEDD46462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986" cy="2675935"/>
            </a:xfrm>
            <a:custGeom>
              <a:avLst/>
              <a:gdLst>
                <a:gd name="connsiteX0" fmla="*/ 3648768 w 3815986"/>
                <a:gd name="connsiteY0" fmla="*/ 0 h 2675935"/>
                <a:gd name="connsiteX1" fmla="*/ 3815986 w 3815986"/>
                <a:gd name="connsiteY1" fmla="*/ 0 h 2675935"/>
                <a:gd name="connsiteX2" fmla="*/ 3804695 w 3815986"/>
                <a:gd name="connsiteY2" fmla="*/ 200084 h 2675935"/>
                <a:gd name="connsiteX3" fmla="*/ 3762590 w 3815986"/>
                <a:gd name="connsiteY3" fmla="*/ 455543 h 2675935"/>
                <a:gd name="connsiteX4" fmla="*/ 3592332 w 3815986"/>
                <a:gd name="connsiteY4" fmla="*/ 947274 h 2675935"/>
                <a:gd name="connsiteX5" fmla="*/ 2953967 w 3815986"/>
                <a:gd name="connsiteY5" fmla="*/ 1782349 h 2675935"/>
                <a:gd name="connsiteX6" fmla="*/ 2530669 w 3815986"/>
                <a:gd name="connsiteY6" fmla="*/ 2109494 h 2675935"/>
                <a:gd name="connsiteX7" fmla="*/ 2057561 w 3815986"/>
                <a:gd name="connsiteY7" fmla="*/ 2369245 h 2675935"/>
                <a:gd name="connsiteX8" fmla="*/ 1007330 w 3815986"/>
                <a:gd name="connsiteY8" fmla="*/ 2655701 h 2675935"/>
                <a:gd name="connsiteX9" fmla="*/ 732765 w 3815986"/>
                <a:gd name="connsiteY9" fmla="*/ 2674696 h 2675935"/>
                <a:gd name="connsiteX10" fmla="*/ 457666 w 3815986"/>
                <a:gd name="connsiteY10" fmla="*/ 2670839 h 2675935"/>
                <a:gd name="connsiteX11" fmla="*/ 183574 w 3815986"/>
                <a:gd name="connsiteY11" fmla="*/ 2643312 h 2675935"/>
                <a:gd name="connsiteX12" fmla="*/ 0 w 3815986"/>
                <a:gd name="connsiteY12" fmla="*/ 2607798 h 2675935"/>
                <a:gd name="connsiteX13" fmla="*/ 0 w 3815986"/>
                <a:gd name="connsiteY13" fmla="*/ 2356652 h 2675935"/>
                <a:gd name="connsiteX14" fmla="*/ 222195 w 3815986"/>
                <a:gd name="connsiteY14" fmla="*/ 2396940 h 2675935"/>
                <a:gd name="connsiteX15" fmla="*/ 472364 w 3815986"/>
                <a:gd name="connsiteY15" fmla="*/ 2419092 h 2675935"/>
                <a:gd name="connsiteX16" fmla="*/ 974972 w 3815986"/>
                <a:gd name="connsiteY16" fmla="*/ 2402122 h 2675935"/>
                <a:gd name="connsiteX17" fmla="*/ 1468292 w 3815986"/>
                <a:gd name="connsiteY17" fmla="*/ 2304162 h 2675935"/>
                <a:gd name="connsiteX18" fmla="*/ 1940176 w 3815986"/>
                <a:gd name="connsiteY18" fmla="*/ 2133695 h 2675935"/>
                <a:gd name="connsiteX19" fmla="*/ 2783403 w 3815986"/>
                <a:gd name="connsiteY19" fmla="*/ 1609954 h 2675935"/>
                <a:gd name="connsiteX20" fmla="*/ 3128104 w 3815986"/>
                <a:gd name="connsiteY20" fmla="*/ 1260439 h 2675935"/>
                <a:gd name="connsiteX21" fmla="*/ 3400639 w 3815986"/>
                <a:gd name="connsiteY21" fmla="*/ 859052 h 2675935"/>
                <a:gd name="connsiteX22" fmla="*/ 3585595 w 3815986"/>
                <a:gd name="connsiteY22" fmla="*/ 415336 h 2675935"/>
                <a:gd name="connsiteX23" fmla="*/ 3635918 w 3815986"/>
                <a:gd name="connsiteY23" fmla="*/ 181137 h 267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986" h="2675935">
                  <a:moveTo>
                    <a:pt x="3648768" y="0"/>
                  </a:moveTo>
                  <a:lnTo>
                    <a:pt x="3815986" y="0"/>
                  </a:lnTo>
                  <a:lnTo>
                    <a:pt x="3804695" y="200084"/>
                  </a:lnTo>
                  <a:cubicBezTo>
                    <a:pt x="3795228" y="285751"/>
                    <a:pt x="3781167" y="371032"/>
                    <a:pt x="3762590" y="455543"/>
                  </a:cubicBezTo>
                  <a:cubicBezTo>
                    <a:pt x="3725537" y="624467"/>
                    <a:pt x="3668784" y="790112"/>
                    <a:pt x="3592332" y="947274"/>
                  </a:cubicBezTo>
                  <a:cubicBezTo>
                    <a:pt x="3438712" y="1261596"/>
                    <a:pt x="3216091" y="1542847"/>
                    <a:pt x="2953967" y="1782349"/>
                  </a:cubicBezTo>
                  <a:cubicBezTo>
                    <a:pt x="2822599" y="1902099"/>
                    <a:pt x="2680615" y="2011341"/>
                    <a:pt x="2530669" y="2109494"/>
                  </a:cubicBezTo>
                  <a:cubicBezTo>
                    <a:pt x="2380520" y="2207551"/>
                    <a:pt x="2222510" y="2294906"/>
                    <a:pt x="2057561" y="2369245"/>
                  </a:cubicBezTo>
                  <a:cubicBezTo>
                    <a:pt x="1727252" y="2516859"/>
                    <a:pt x="1371629" y="2614434"/>
                    <a:pt x="1007330" y="2655701"/>
                  </a:cubicBezTo>
                  <a:cubicBezTo>
                    <a:pt x="916281" y="2665873"/>
                    <a:pt x="824568" y="2672188"/>
                    <a:pt x="732765" y="2674696"/>
                  </a:cubicBezTo>
                  <a:cubicBezTo>
                    <a:pt x="640963" y="2677203"/>
                    <a:pt x="549072" y="2675901"/>
                    <a:pt x="457666" y="2670839"/>
                  </a:cubicBezTo>
                  <a:cubicBezTo>
                    <a:pt x="366106" y="2665584"/>
                    <a:pt x="274572" y="2656521"/>
                    <a:pt x="183574" y="2643312"/>
                  </a:cubicBezTo>
                  <a:lnTo>
                    <a:pt x="0" y="2607798"/>
                  </a:lnTo>
                  <a:lnTo>
                    <a:pt x="0" y="2356652"/>
                  </a:lnTo>
                  <a:lnTo>
                    <a:pt x="222195" y="2396940"/>
                  </a:lnTo>
                  <a:cubicBezTo>
                    <a:pt x="304990" y="2407980"/>
                    <a:pt x="388511" y="2415283"/>
                    <a:pt x="472364" y="2419092"/>
                  </a:cubicBezTo>
                  <a:cubicBezTo>
                    <a:pt x="640376" y="2427095"/>
                    <a:pt x="808184" y="2421791"/>
                    <a:pt x="974972" y="2402122"/>
                  </a:cubicBezTo>
                  <a:cubicBezTo>
                    <a:pt x="1141658" y="2382358"/>
                    <a:pt x="1306812" y="2349286"/>
                    <a:pt x="1468292" y="2304162"/>
                  </a:cubicBezTo>
                  <a:cubicBezTo>
                    <a:pt x="1629874" y="2259231"/>
                    <a:pt x="1787475" y="2201091"/>
                    <a:pt x="1940176" y="2133695"/>
                  </a:cubicBezTo>
                  <a:cubicBezTo>
                    <a:pt x="2246498" y="2000349"/>
                    <a:pt x="2532507" y="1823520"/>
                    <a:pt x="2783403" y="1609954"/>
                  </a:cubicBezTo>
                  <a:cubicBezTo>
                    <a:pt x="2908442" y="1502833"/>
                    <a:pt x="3024295" y="1385975"/>
                    <a:pt x="3128104" y="1260439"/>
                  </a:cubicBezTo>
                  <a:cubicBezTo>
                    <a:pt x="3232116" y="1135096"/>
                    <a:pt x="3323881" y="1000689"/>
                    <a:pt x="3400639" y="859052"/>
                  </a:cubicBezTo>
                  <a:cubicBezTo>
                    <a:pt x="3477399" y="717510"/>
                    <a:pt x="3541296" y="569316"/>
                    <a:pt x="3585595" y="415336"/>
                  </a:cubicBezTo>
                  <a:cubicBezTo>
                    <a:pt x="3607796" y="338540"/>
                    <a:pt x="3624638" y="260224"/>
                    <a:pt x="3635918" y="18113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Freeform: Shape 33">
              <a:extLst>
                <a:ext uri="{FF2B5EF4-FFF2-40B4-BE49-F238E27FC236}">
                  <a16:creationId xmlns:a16="http://schemas.microsoft.com/office/drawing/2014/main" id="{5C0ABE88-5ADF-4A31-8505-78968DBB5D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32270" cy="2876136"/>
            </a:xfrm>
            <a:custGeom>
              <a:avLst/>
              <a:gdLst>
                <a:gd name="connsiteX0" fmla="*/ 3800718 w 3832270"/>
                <a:gd name="connsiteY0" fmla="*/ 0 h 2876136"/>
                <a:gd name="connsiteX1" fmla="*/ 3832270 w 3832270"/>
                <a:gd name="connsiteY1" fmla="*/ 0 h 2876136"/>
                <a:gd name="connsiteX2" fmla="*/ 3824562 w 3832270"/>
                <a:gd name="connsiteY2" fmla="*/ 143769 h 2876136"/>
                <a:gd name="connsiteX3" fmla="*/ 3628155 w 3832270"/>
                <a:gd name="connsiteY3" fmla="*/ 922055 h 2876136"/>
                <a:gd name="connsiteX4" fmla="*/ 3514853 w 3832270"/>
                <a:gd name="connsiteY4" fmla="*/ 1169078 h 2876136"/>
                <a:gd name="connsiteX5" fmla="*/ 3379198 w 3832270"/>
                <a:gd name="connsiteY5" fmla="*/ 1407037 h 2876136"/>
                <a:gd name="connsiteX6" fmla="*/ 3043787 w 3832270"/>
                <a:gd name="connsiteY6" fmla="*/ 1848342 h 2876136"/>
                <a:gd name="connsiteX7" fmla="*/ 2845661 w 3832270"/>
                <a:gd name="connsiteY7" fmla="*/ 2047444 h 2876136"/>
                <a:gd name="connsiteX8" fmla="*/ 2793197 w 3832270"/>
                <a:gd name="connsiteY8" fmla="*/ 2094689 h 2876136"/>
                <a:gd name="connsiteX9" fmla="*/ 2739710 w 3832270"/>
                <a:gd name="connsiteY9" fmla="*/ 2140969 h 2876136"/>
                <a:gd name="connsiteX10" fmla="*/ 2629166 w 3832270"/>
                <a:gd name="connsiteY10" fmla="*/ 2229867 h 2876136"/>
                <a:gd name="connsiteX11" fmla="*/ 2145952 w 3832270"/>
                <a:gd name="connsiteY11" fmla="*/ 2535994 h 2876136"/>
                <a:gd name="connsiteX12" fmla="*/ 1034987 w 3832270"/>
                <a:gd name="connsiteY12" fmla="*/ 2863910 h 2876136"/>
                <a:gd name="connsiteX13" fmla="*/ 741909 w 3832270"/>
                <a:gd name="connsiteY13" fmla="*/ 2875939 h 2876136"/>
                <a:gd name="connsiteX14" fmla="*/ 450208 w 3832270"/>
                <a:gd name="connsiteY14" fmla="*/ 2857451 h 2876136"/>
                <a:gd name="connsiteX15" fmla="*/ 22215 w 3832270"/>
                <a:gd name="connsiteY15" fmla="*/ 2775923 h 2876136"/>
                <a:gd name="connsiteX16" fmla="*/ 0 w 3832270"/>
                <a:gd name="connsiteY16" fmla="*/ 2769256 h 2876136"/>
                <a:gd name="connsiteX17" fmla="*/ 0 w 3832270"/>
                <a:gd name="connsiteY17" fmla="*/ 2590612 h 2876136"/>
                <a:gd name="connsiteX18" fmla="*/ 199046 w 3832270"/>
                <a:gd name="connsiteY18" fmla="*/ 2627410 h 2876136"/>
                <a:gd name="connsiteX19" fmla="*/ 468174 w 3832270"/>
                <a:gd name="connsiteY19" fmla="*/ 2649670 h 2876136"/>
                <a:gd name="connsiteX20" fmla="*/ 1003650 w 3832270"/>
                <a:gd name="connsiteY20" fmla="*/ 2622480 h 2876136"/>
                <a:gd name="connsiteX21" fmla="*/ 1266489 w 3832270"/>
                <a:gd name="connsiteY21" fmla="*/ 2573982 h 2876136"/>
                <a:gd name="connsiteX22" fmla="*/ 1524223 w 3832270"/>
                <a:gd name="connsiteY22" fmla="*/ 2504657 h 2876136"/>
                <a:gd name="connsiteX23" fmla="*/ 1775731 w 3832270"/>
                <a:gd name="connsiteY23" fmla="*/ 2416243 h 2876136"/>
                <a:gd name="connsiteX24" fmla="*/ 2019789 w 3832270"/>
                <a:gd name="connsiteY24" fmla="*/ 2309412 h 2876136"/>
                <a:gd name="connsiteX25" fmla="*/ 2482486 w 3832270"/>
                <a:gd name="connsiteY25" fmla="*/ 2046962 h 2876136"/>
                <a:gd name="connsiteX26" fmla="*/ 2591908 w 3832270"/>
                <a:gd name="connsiteY26" fmla="*/ 1971371 h 2876136"/>
                <a:gd name="connsiteX27" fmla="*/ 2645702 w 3832270"/>
                <a:gd name="connsiteY27" fmla="*/ 1932321 h 2876136"/>
                <a:gd name="connsiteX28" fmla="*/ 2698779 w 3832270"/>
                <a:gd name="connsiteY28" fmla="*/ 1892309 h 2876136"/>
                <a:gd name="connsiteX29" fmla="*/ 2903537 w 3832270"/>
                <a:gd name="connsiteY29" fmla="*/ 1722516 h 2876136"/>
                <a:gd name="connsiteX30" fmla="*/ 3269061 w 3832270"/>
                <a:gd name="connsiteY30" fmla="*/ 1337327 h 2876136"/>
                <a:gd name="connsiteX31" fmla="*/ 3424928 w 3832270"/>
                <a:gd name="connsiteY31" fmla="*/ 1122508 h 2876136"/>
                <a:gd name="connsiteX32" fmla="*/ 3557622 w 3832270"/>
                <a:gd name="connsiteY32" fmla="*/ 893226 h 2876136"/>
                <a:gd name="connsiteX33" fmla="*/ 3587019 w 3832270"/>
                <a:gd name="connsiteY33" fmla="*/ 833929 h 2876136"/>
                <a:gd name="connsiteX34" fmla="*/ 3601310 w 3832270"/>
                <a:gd name="connsiteY34" fmla="*/ 804040 h 2876136"/>
                <a:gd name="connsiteX35" fmla="*/ 3614885 w 3832270"/>
                <a:gd name="connsiteY35" fmla="*/ 773861 h 2876136"/>
                <a:gd name="connsiteX36" fmla="*/ 3640812 w 3832270"/>
                <a:gd name="connsiteY36" fmla="*/ 713022 h 2876136"/>
                <a:gd name="connsiteX37" fmla="*/ 3665105 w 3832270"/>
                <a:gd name="connsiteY37" fmla="*/ 651506 h 2876136"/>
                <a:gd name="connsiteX38" fmla="*/ 3744110 w 3832270"/>
                <a:gd name="connsiteY38" fmla="*/ 399567 h 2876136"/>
                <a:gd name="connsiteX39" fmla="*/ 3792123 w 3832270"/>
                <a:gd name="connsiteY39" fmla="*/ 140444 h 287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832270" h="2876136">
                  <a:moveTo>
                    <a:pt x="3800718" y="0"/>
                  </a:moveTo>
                  <a:lnTo>
                    <a:pt x="3832270" y="0"/>
                  </a:lnTo>
                  <a:lnTo>
                    <a:pt x="3824562" y="143769"/>
                  </a:lnTo>
                  <a:cubicBezTo>
                    <a:pt x="3797131" y="409191"/>
                    <a:pt x="3730585" y="671345"/>
                    <a:pt x="3628155" y="922055"/>
                  </a:cubicBezTo>
                  <a:cubicBezTo>
                    <a:pt x="3593858" y="1005553"/>
                    <a:pt x="3556704" y="1088280"/>
                    <a:pt x="3514853" y="1169078"/>
                  </a:cubicBezTo>
                  <a:cubicBezTo>
                    <a:pt x="3473616" y="1250166"/>
                    <a:pt x="3428194" y="1329517"/>
                    <a:pt x="3379198" y="1407037"/>
                  </a:cubicBezTo>
                  <a:cubicBezTo>
                    <a:pt x="3281106" y="1561980"/>
                    <a:pt x="3169132" y="1710174"/>
                    <a:pt x="3043787" y="1848342"/>
                  </a:cubicBezTo>
                  <a:cubicBezTo>
                    <a:pt x="2980806" y="1917184"/>
                    <a:pt x="2915071" y="1984001"/>
                    <a:pt x="2845661" y="2047444"/>
                  </a:cubicBezTo>
                  <a:cubicBezTo>
                    <a:pt x="2828411" y="2063450"/>
                    <a:pt x="2811060" y="2079263"/>
                    <a:pt x="2793197" y="2094689"/>
                  </a:cubicBezTo>
                  <a:cubicBezTo>
                    <a:pt x="2775436" y="2110213"/>
                    <a:pt x="2757982" y="2126025"/>
                    <a:pt x="2739710" y="2140969"/>
                  </a:cubicBezTo>
                  <a:cubicBezTo>
                    <a:pt x="2703576" y="2171341"/>
                    <a:pt x="2666524" y="2200749"/>
                    <a:pt x="2629166" y="2229867"/>
                  </a:cubicBezTo>
                  <a:cubicBezTo>
                    <a:pt x="2479015" y="2345569"/>
                    <a:pt x="2316821" y="2448061"/>
                    <a:pt x="2145952" y="2535994"/>
                  </a:cubicBezTo>
                  <a:cubicBezTo>
                    <a:pt x="1804312" y="2711957"/>
                    <a:pt x="1424600" y="2826982"/>
                    <a:pt x="1034987" y="2863910"/>
                  </a:cubicBezTo>
                  <a:cubicBezTo>
                    <a:pt x="937762" y="2873167"/>
                    <a:pt x="839720" y="2877096"/>
                    <a:pt x="741909" y="2875939"/>
                  </a:cubicBezTo>
                  <a:cubicBezTo>
                    <a:pt x="644097" y="2874782"/>
                    <a:pt x="546515" y="2868539"/>
                    <a:pt x="450208" y="2857451"/>
                  </a:cubicBezTo>
                  <a:cubicBezTo>
                    <a:pt x="305520" y="2840674"/>
                    <a:pt x="162095" y="2813810"/>
                    <a:pt x="22215" y="2775923"/>
                  </a:cubicBezTo>
                  <a:lnTo>
                    <a:pt x="0" y="2769256"/>
                  </a:lnTo>
                  <a:lnTo>
                    <a:pt x="0" y="2590612"/>
                  </a:lnTo>
                  <a:lnTo>
                    <a:pt x="199046" y="2627410"/>
                  </a:lnTo>
                  <a:cubicBezTo>
                    <a:pt x="288321" y="2639209"/>
                    <a:pt x="378197" y="2646537"/>
                    <a:pt x="468174" y="2649670"/>
                  </a:cubicBezTo>
                  <a:cubicBezTo>
                    <a:pt x="648333" y="2656805"/>
                    <a:pt x="826655" y="2647163"/>
                    <a:pt x="1003650" y="2622480"/>
                  </a:cubicBezTo>
                  <a:cubicBezTo>
                    <a:pt x="1091943" y="2609658"/>
                    <a:pt x="1179725" y="2593747"/>
                    <a:pt x="1266489" y="2573982"/>
                  </a:cubicBezTo>
                  <a:cubicBezTo>
                    <a:pt x="1353250" y="2553927"/>
                    <a:pt x="1439298" y="2531076"/>
                    <a:pt x="1524223" y="2504657"/>
                  </a:cubicBezTo>
                  <a:cubicBezTo>
                    <a:pt x="1609149" y="2478336"/>
                    <a:pt x="1693052" y="2448833"/>
                    <a:pt x="1775731" y="2416243"/>
                  </a:cubicBezTo>
                  <a:cubicBezTo>
                    <a:pt x="1858309" y="2383557"/>
                    <a:pt x="1939764" y="2347882"/>
                    <a:pt x="2019789" y="2309412"/>
                  </a:cubicBezTo>
                  <a:cubicBezTo>
                    <a:pt x="2179839" y="2232567"/>
                    <a:pt x="2334583" y="2144923"/>
                    <a:pt x="2482486" y="2046962"/>
                  </a:cubicBezTo>
                  <a:cubicBezTo>
                    <a:pt x="2519334" y="2022376"/>
                    <a:pt x="2556081" y="1997403"/>
                    <a:pt x="2591908" y="1971371"/>
                  </a:cubicBezTo>
                  <a:cubicBezTo>
                    <a:pt x="2610077" y="1958644"/>
                    <a:pt x="2627838" y="1945434"/>
                    <a:pt x="2645702" y="1932321"/>
                  </a:cubicBezTo>
                  <a:cubicBezTo>
                    <a:pt x="2663666" y="1919305"/>
                    <a:pt x="2681325" y="1905903"/>
                    <a:pt x="2698779" y="1892309"/>
                  </a:cubicBezTo>
                  <a:cubicBezTo>
                    <a:pt x="2768903" y="1838025"/>
                    <a:pt x="2837496" y="1781717"/>
                    <a:pt x="2903537" y="1722516"/>
                  </a:cubicBezTo>
                  <a:cubicBezTo>
                    <a:pt x="3035926" y="1604501"/>
                    <a:pt x="3158720" y="1475784"/>
                    <a:pt x="3269061" y="1337327"/>
                  </a:cubicBezTo>
                  <a:cubicBezTo>
                    <a:pt x="3324182" y="1268099"/>
                    <a:pt x="3376341" y="1196461"/>
                    <a:pt x="3424928" y="1122508"/>
                  </a:cubicBezTo>
                  <a:cubicBezTo>
                    <a:pt x="3472697" y="1048170"/>
                    <a:pt x="3517814" y="972000"/>
                    <a:pt x="3557622" y="893226"/>
                  </a:cubicBezTo>
                  <a:cubicBezTo>
                    <a:pt x="3567931" y="873654"/>
                    <a:pt x="3577526" y="853791"/>
                    <a:pt x="3587019" y="833929"/>
                  </a:cubicBezTo>
                  <a:lnTo>
                    <a:pt x="3601310" y="804040"/>
                  </a:lnTo>
                  <a:lnTo>
                    <a:pt x="3614885" y="773861"/>
                  </a:lnTo>
                  <a:cubicBezTo>
                    <a:pt x="3623766" y="753709"/>
                    <a:pt x="3632748" y="733559"/>
                    <a:pt x="3640812" y="713022"/>
                  </a:cubicBezTo>
                  <a:cubicBezTo>
                    <a:pt x="3648876" y="692485"/>
                    <a:pt x="3657756" y="672236"/>
                    <a:pt x="3665105" y="651506"/>
                  </a:cubicBezTo>
                  <a:cubicBezTo>
                    <a:pt x="3696544" y="569166"/>
                    <a:pt x="3723185" y="485089"/>
                    <a:pt x="3744110" y="399567"/>
                  </a:cubicBezTo>
                  <a:cubicBezTo>
                    <a:pt x="3765341" y="314238"/>
                    <a:pt x="3781392" y="227654"/>
                    <a:pt x="3792123" y="140444"/>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2" name="Picture 11">
            <a:extLst>
              <a:ext uri="{FF2B5EF4-FFF2-40B4-BE49-F238E27FC236}">
                <a16:creationId xmlns:a16="http://schemas.microsoft.com/office/drawing/2014/main" id="{F66786C8-255B-4D26-ADAD-DDFC5A5A9226}"/>
              </a:ext>
            </a:extLst>
          </p:cNvPr>
          <p:cNvPicPr>
            <a:picLocks noChangeAspect="1"/>
          </p:cNvPicPr>
          <p:nvPr/>
        </p:nvPicPr>
        <p:blipFill>
          <a:blip r:embed="rId4"/>
          <a:stretch>
            <a:fillRect/>
          </a:stretch>
        </p:blipFill>
        <p:spPr>
          <a:xfrm>
            <a:off x="604720" y="489147"/>
            <a:ext cx="4382584" cy="2686383"/>
          </a:xfrm>
          <a:prstGeom prst="rect">
            <a:avLst/>
          </a:prstGeom>
        </p:spPr>
      </p:pic>
      <p:sp>
        <p:nvSpPr>
          <p:cNvPr id="14" name="Oval 13">
            <a:extLst>
              <a:ext uri="{FF2B5EF4-FFF2-40B4-BE49-F238E27FC236}">
                <a16:creationId xmlns:a16="http://schemas.microsoft.com/office/drawing/2014/main" id="{4B7C6E3A-B007-4ECA-A2D4-199D15D4ED5F}"/>
              </a:ext>
            </a:extLst>
          </p:cNvPr>
          <p:cNvSpPr/>
          <p:nvPr/>
        </p:nvSpPr>
        <p:spPr>
          <a:xfrm>
            <a:off x="9449738" y="3892269"/>
            <a:ext cx="914400" cy="9144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0C885A95-A26A-4350-BD1B-8088FCD793BF}"/>
              </a:ext>
            </a:extLst>
          </p:cNvPr>
          <p:cNvCxnSpPr>
            <a:cxnSpLocks/>
            <a:stCxn id="18" idx="6"/>
            <a:endCxn id="14" idx="1"/>
          </p:cNvCxnSpPr>
          <p:nvPr/>
        </p:nvCxnSpPr>
        <p:spPr>
          <a:xfrm>
            <a:off x="5247029" y="1449227"/>
            <a:ext cx="4336620" cy="2576953"/>
          </a:xfrm>
          <a:prstGeom prst="line">
            <a:avLst/>
          </a:prstGeom>
        </p:spPr>
        <p:style>
          <a:lnRef idx="1">
            <a:schemeClr val="dk1"/>
          </a:lnRef>
          <a:fillRef idx="0">
            <a:schemeClr val="dk1"/>
          </a:fillRef>
          <a:effectRef idx="0">
            <a:schemeClr val="dk1"/>
          </a:effectRef>
          <a:fontRef idx="minor">
            <a:schemeClr val="tx1"/>
          </a:fontRef>
        </p:style>
      </p:cxnSp>
      <p:sp>
        <p:nvSpPr>
          <p:cNvPr id="18" name="Oval 17">
            <a:extLst>
              <a:ext uri="{FF2B5EF4-FFF2-40B4-BE49-F238E27FC236}">
                <a16:creationId xmlns:a16="http://schemas.microsoft.com/office/drawing/2014/main" id="{6FD5F4F4-DC3B-4666-86C0-59074B40668E}"/>
              </a:ext>
            </a:extLst>
          </p:cNvPr>
          <p:cNvSpPr/>
          <p:nvPr/>
        </p:nvSpPr>
        <p:spPr>
          <a:xfrm>
            <a:off x="4332629" y="992027"/>
            <a:ext cx="914400" cy="914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6004812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99ED5833-B85B-4103-8A3B-CAB0308E6C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C9E5712-7EBD-457B-9E06-50F32F04695E}"/>
              </a:ext>
            </a:extLst>
          </p:cNvPr>
          <p:cNvSpPr>
            <a:spLocks noGrp="1"/>
          </p:cNvSpPr>
          <p:nvPr>
            <p:ph type="title"/>
          </p:nvPr>
        </p:nvSpPr>
        <p:spPr>
          <a:xfrm>
            <a:off x="1198181" y="560881"/>
            <a:ext cx="9795638" cy="1114380"/>
          </a:xfrm>
        </p:spPr>
        <p:txBody>
          <a:bodyPr vert="horz" lIns="91440" tIns="45720" rIns="91440" bIns="45720" rtlCol="0" anchor="b">
            <a:normAutofit/>
          </a:bodyPr>
          <a:lstStyle/>
          <a:p>
            <a:pPr algn="ctr"/>
            <a:r>
              <a:rPr lang="en-US" sz="5200" b="0" dirty="0">
                <a:effectLst/>
              </a:rPr>
              <a:t>Evaluating Risk</a:t>
            </a:r>
            <a:endParaRPr lang="en-US" sz="5200" dirty="0"/>
          </a:p>
        </p:txBody>
      </p:sp>
      <p:pic>
        <p:nvPicPr>
          <p:cNvPr id="4" name="Picture 3">
            <a:extLst>
              <a:ext uri="{FF2B5EF4-FFF2-40B4-BE49-F238E27FC236}">
                <a16:creationId xmlns:a16="http://schemas.microsoft.com/office/drawing/2014/main" id="{1D125E98-A91B-47CA-9EBE-7F4E8C0A3856}"/>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724244" y="2429301"/>
            <a:ext cx="5280076" cy="3874740"/>
          </a:xfrm>
          <a:prstGeom prst="rect">
            <a:avLst/>
          </a:prstGeom>
        </p:spPr>
      </p:pic>
      <p:pic>
        <p:nvPicPr>
          <p:cNvPr id="5" name="Picture 4">
            <a:extLst>
              <a:ext uri="{FF2B5EF4-FFF2-40B4-BE49-F238E27FC236}">
                <a16:creationId xmlns:a16="http://schemas.microsoft.com/office/drawing/2014/main" id="{B5EA8163-3321-4C13-BC14-21C82275E1F7}"/>
              </a:ext>
            </a:extLst>
          </p:cNvPr>
          <p:cNvPicPr>
            <a:picLocks noChangeAspect="1"/>
          </p:cNvPicPr>
          <p:nvPr/>
        </p:nvPicPr>
        <p:blipFill>
          <a:blip r:embed="rId4"/>
          <a:stretch>
            <a:fillRect/>
          </a:stretch>
        </p:blipFill>
        <p:spPr>
          <a:xfrm>
            <a:off x="6182505" y="3655697"/>
            <a:ext cx="5828261" cy="1950312"/>
          </a:xfrm>
          <a:prstGeom prst="rect">
            <a:avLst/>
          </a:prstGeom>
        </p:spPr>
      </p:pic>
    </p:spTree>
    <p:extLst>
      <p:ext uri="{BB962C8B-B14F-4D97-AF65-F5344CB8AC3E}">
        <p14:creationId xmlns:p14="http://schemas.microsoft.com/office/powerpoint/2010/main" val="8410034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6076B40-C9CB-42DC-B75C-07F4129A3E0D}"/>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b="0" kern="1200" dirty="0">
                <a:solidFill>
                  <a:schemeClr val="bg1"/>
                </a:solidFill>
                <a:effectLst/>
                <a:latin typeface="+mj-lt"/>
                <a:ea typeface="+mj-ea"/>
                <a:cs typeface="+mj-cs"/>
              </a:rPr>
              <a:t>Evaluating Risk</a:t>
            </a:r>
            <a:endParaRPr lang="en-US" sz="3200" kern="1200" dirty="0">
              <a:solidFill>
                <a:schemeClr val="bg1"/>
              </a:solidFill>
              <a:latin typeface="+mj-lt"/>
              <a:ea typeface="+mj-ea"/>
              <a:cs typeface="+mj-cs"/>
            </a:endParaRPr>
          </a:p>
        </p:txBody>
      </p:sp>
      <p:pic>
        <p:nvPicPr>
          <p:cNvPr id="3" name="Picture 2">
            <a:extLst>
              <a:ext uri="{FF2B5EF4-FFF2-40B4-BE49-F238E27FC236}">
                <a16:creationId xmlns:a16="http://schemas.microsoft.com/office/drawing/2014/main" id="{92544EC4-F326-4AC1-85E3-3124613BFA2D}"/>
              </a:ext>
            </a:extLst>
          </p:cNvPr>
          <p:cNvPicPr>
            <a:picLocks noChangeAspect="1"/>
          </p:cNvPicPr>
          <p:nvPr/>
        </p:nvPicPr>
        <p:blipFill>
          <a:blip r:embed="rId3"/>
          <a:stretch>
            <a:fillRect/>
          </a:stretch>
        </p:blipFill>
        <p:spPr>
          <a:xfrm>
            <a:off x="114300" y="1652058"/>
            <a:ext cx="11963400" cy="4562475"/>
          </a:xfrm>
          <a:prstGeom prst="rect">
            <a:avLst/>
          </a:prstGeom>
        </p:spPr>
      </p:pic>
      <p:sp>
        <p:nvSpPr>
          <p:cNvPr id="5" name="Oval 4">
            <a:extLst>
              <a:ext uri="{FF2B5EF4-FFF2-40B4-BE49-F238E27FC236}">
                <a16:creationId xmlns:a16="http://schemas.microsoft.com/office/drawing/2014/main" id="{6270850C-99F2-41A5-A07B-43B6B03AE724}"/>
              </a:ext>
            </a:extLst>
          </p:cNvPr>
          <p:cNvSpPr/>
          <p:nvPr/>
        </p:nvSpPr>
        <p:spPr>
          <a:xfrm>
            <a:off x="6933063" y="1396588"/>
            <a:ext cx="1378424" cy="511311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816419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79A7CF-01AF-4178-9369-94E0C90EB0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B36CA91-A9EB-4ED9-85D5-05FF0DDDB6CE}"/>
              </a:ext>
            </a:extLst>
          </p:cNvPr>
          <p:cNvSpPr>
            <a:spLocks noGrp="1"/>
          </p:cNvSpPr>
          <p:nvPr>
            <p:ph type="title"/>
          </p:nvPr>
        </p:nvSpPr>
        <p:spPr>
          <a:xfrm>
            <a:off x="9267909" y="2023110"/>
            <a:ext cx="2469624" cy="2846070"/>
          </a:xfrm>
        </p:spPr>
        <p:txBody>
          <a:bodyPr vert="horz" lIns="91440" tIns="45720" rIns="91440" bIns="45720" rtlCol="0" anchor="ctr">
            <a:normAutofit/>
          </a:bodyPr>
          <a:lstStyle/>
          <a:p>
            <a:r>
              <a:rPr lang="en-US" sz="3400" kern="1200" dirty="0">
                <a:solidFill>
                  <a:schemeClr val="tx1"/>
                </a:solidFill>
                <a:latin typeface="+mj-lt"/>
                <a:ea typeface="+mj-ea"/>
                <a:cs typeface="+mj-cs"/>
              </a:rPr>
              <a:t>Methods</a:t>
            </a:r>
          </a:p>
        </p:txBody>
      </p:sp>
      <p:sp>
        <p:nvSpPr>
          <p:cNvPr id="11" name="Rectangle 10">
            <a:extLst>
              <a:ext uri="{FF2B5EF4-FFF2-40B4-BE49-F238E27FC236}">
                <a16:creationId xmlns:a16="http://schemas.microsoft.com/office/drawing/2014/main" id="{99413ED5-9ED4-4772-BCE4-2BCAE6B12E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433973" y="-827233"/>
            <a:ext cx="1715478" cy="85834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04357C93-F0CB-4A1C-8F77-4E90637898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2085" y="664308"/>
            <a:ext cx="8082632" cy="5600340"/>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0410BC47-D55A-4F95-B895-EBADF28B4598}"/>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1554480" y="256032"/>
            <a:ext cx="5833872" cy="6008616"/>
          </a:xfrm>
          <a:prstGeom prst="rect">
            <a:avLst/>
          </a:prstGeom>
          <a:noFill/>
        </p:spPr>
      </p:pic>
      <p:sp>
        <p:nvSpPr>
          <p:cNvPr id="15" name="Rectangle 14">
            <a:extLst>
              <a:ext uri="{FF2B5EF4-FFF2-40B4-BE49-F238E27FC236}">
                <a16:creationId xmlns:a16="http://schemas.microsoft.com/office/drawing/2014/main" id="{90F533E9-6690-41A8-A372-4C6C622D02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950447" y="3392097"/>
            <a:ext cx="1719072"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306048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3B854194-185D-494D-905C-7C7CB2E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B4F5FA0D-0104-4987-8241-EFF7C85B88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a:extLst>
              <a:ext uri="{FF2B5EF4-FFF2-40B4-BE49-F238E27FC236}">
                <a16:creationId xmlns:a16="http://schemas.microsoft.com/office/drawing/2014/main" id="{2897127E-6CEF-446C-BE87-93B7C46E49D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51F94FE1-9868-4A34-9C15-3CA306CFB501}"/>
              </a:ext>
            </a:extLst>
          </p:cNvPr>
          <p:cNvSpPr>
            <a:spLocks noGrp="1"/>
          </p:cNvSpPr>
          <p:nvPr>
            <p:ph type="title"/>
          </p:nvPr>
        </p:nvSpPr>
        <p:spPr>
          <a:xfrm>
            <a:off x="640079" y="2053641"/>
            <a:ext cx="3669161" cy="2760098"/>
          </a:xfrm>
        </p:spPr>
        <p:txBody>
          <a:bodyPr>
            <a:normAutofit/>
          </a:bodyPr>
          <a:lstStyle/>
          <a:p>
            <a:r>
              <a:rPr lang="en-US" b="0">
                <a:solidFill>
                  <a:srgbClr val="FFFFFF"/>
                </a:solidFill>
                <a:effectLst/>
                <a:latin typeface="Calibri Light" panose="020F0302020204030204" pitchFamily="34" charset="0"/>
                <a:ea typeface="Times New Roman" panose="02020603050405020304" pitchFamily="18" charset="0"/>
              </a:rPr>
              <a:t>Establishing Context</a:t>
            </a:r>
            <a:endParaRPr lang="en-US">
              <a:solidFill>
                <a:srgbClr val="FFFFFF"/>
              </a:solidFill>
            </a:endParaRPr>
          </a:p>
        </p:txBody>
      </p:sp>
      <p:pic>
        <p:nvPicPr>
          <p:cNvPr id="10" name="Picture 9">
            <a:extLst>
              <a:ext uri="{FF2B5EF4-FFF2-40B4-BE49-F238E27FC236}">
                <a16:creationId xmlns:a16="http://schemas.microsoft.com/office/drawing/2014/main" id="{64380FCB-E397-4E44-BBCB-250EFA44B715}"/>
              </a:ext>
            </a:extLst>
          </p:cNvPr>
          <p:cNvPicPr>
            <a:picLocks noChangeAspect="1"/>
          </p:cNvPicPr>
          <p:nvPr/>
        </p:nvPicPr>
        <p:blipFill>
          <a:blip r:embed="rId4"/>
          <a:stretch>
            <a:fillRect/>
          </a:stretch>
        </p:blipFill>
        <p:spPr>
          <a:xfrm>
            <a:off x="5772182" y="525533"/>
            <a:ext cx="5779739" cy="5795009"/>
          </a:xfrm>
          <a:prstGeom prst="rect">
            <a:avLst/>
          </a:prstGeom>
        </p:spPr>
      </p:pic>
    </p:spTree>
    <p:extLst>
      <p:ext uri="{BB962C8B-B14F-4D97-AF65-F5344CB8AC3E}">
        <p14:creationId xmlns:p14="http://schemas.microsoft.com/office/powerpoint/2010/main" val="38584839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79A7CF-01AF-4178-9369-94E0C90EB0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41D82EA-3C9A-418B-8B34-6F9C64ADD68F}"/>
              </a:ext>
            </a:extLst>
          </p:cNvPr>
          <p:cNvSpPr>
            <a:spLocks noGrp="1"/>
          </p:cNvSpPr>
          <p:nvPr>
            <p:ph type="title"/>
          </p:nvPr>
        </p:nvSpPr>
        <p:spPr>
          <a:xfrm>
            <a:off x="9069202" y="2679194"/>
            <a:ext cx="2652653" cy="1570566"/>
          </a:xfrm>
        </p:spPr>
        <p:txBody>
          <a:bodyPr vert="horz" lIns="91440" tIns="45720" rIns="91440" bIns="45720" rtlCol="0" anchor="ctr">
            <a:normAutofit/>
          </a:bodyPr>
          <a:lstStyle/>
          <a:p>
            <a:r>
              <a:rPr lang="en-US" sz="3200" kern="1200" dirty="0">
                <a:solidFill>
                  <a:schemeClr val="tx1"/>
                </a:solidFill>
                <a:effectLst/>
                <a:latin typeface="+mj-lt"/>
                <a:ea typeface="+mj-ea"/>
                <a:cs typeface="+mj-cs"/>
              </a:rPr>
              <a:t>Pareto Analysis</a:t>
            </a:r>
            <a:endParaRPr lang="en-US" sz="3200" kern="1200" dirty="0">
              <a:solidFill>
                <a:schemeClr val="tx1"/>
              </a:solidFill>
              <a:latin typeface="+mj-lt"/>
              <a:ea typeface="+mj-ea"/>
              <a:cs typeface="+mj-cs"/>
            </a:endParaRPr>
          </a:p>
        </p:txBody>
      </p:sp>
      <p:sp>
        <p:nvSpPr>
          <p:cNvPr id="11" name="Rectangle 10">
            <a:extLst>
              <a:ext uri="{FF2B5EF4-FFF2-40B4-BE49-F238E27FC236}">
                <a16:creationId xmlns:a16="http://schemas.microsoft.com/office/drawing/2014/main" id="{99413ED5-9ED4-4772-BCE4-2BCAE6B12E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433973" y="-827233"/>
            <a:ext cx="1715478" cy="85834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04357C93-F0CB-4A1C-8F77-4E90637898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2085" y="664308"/>
            <a:ext cx="8082632" cy="5600340"/>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BFB571C1-97B5-4E97-82C2-BFF604E53B5A}"/>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545238" y="1522442"/>
            <a:ext cx="7608304" cy="3884071"/>
          </a:xfrm>
          <a:prstGeom prst="rect">
            <a:avLst/>
          </a:prstGeom>
          <a:noFill/>
        </p:spPr>
      </p:pic>
      <p:sp>
        <p:nvSpPr>
          <p:cNvPr id="15" name="Rectangle 14">
            <a:extLst>
              <a:ext uri="{FF2B5EF4-FFF2-40B4-BE49-F238E27FC236}">
                <a16:creationId xmlns:a16="http://schemas.microsoft.com/office/drawing/2014/main" id="{90F533E9-6690-41A8-A372-4C6C622D02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950447" y="3392097"/>
            <a:ext cx="1719072"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9C6EC02D-959E-48EF-970F-4CAD42B9DF95}"/>
              </a:ext>
            </a:extLst>
          </p:cNvPr>
          <p:cNvSpPr txBox="1">
            <a:spLocks/>
          </p:cNvSpPr>
          <p:nvPr/>
        </p:nvSpPr>
        <p:spPr>
          <a:xfrm>
            <a:off x="9053546" y="668882"/>
            <a:ext cx="2469624" cy="201488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700" b="1" dirty="0"/>
              <a:t>Establishing Context </a:t>
            </a:r>
            <a:endParaRPr lang="en-US" sz="3200" b="1" dirty="0"/>
          </a:p>
        </p:txBody>
      </p:sp>
    </p:spTree>
    <p:extLst>
      <p:ext uri="{BB962C8B-B14F-4D97-AF65-F5344CB8AC3E}">
        <p14:creationId xmlns:p14="http://schemas.microsoft.com/office/powerpoint/2010/main" val="451086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45B1D5C-0827-4AF0-8186-11FC5A8B8B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9413ED5-9ED4-4772-BCE4-2BCAE6B12E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433973" y="-827233"/>
            <a:ext cx="1715478" cy="85834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04357C93-F0CB-4A1C-8F77-4E90637898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2085" y="664308"/>
            <a:ext cx="8082632" cy="5600340"/>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screenshot of a cell phone&#10;&#10;Description automatically generated">
            <a:extLst>
              <a:ext uri="{FF2B5EF4-FFF2-40B4-BE49-F238E27FC236}">
                <a16:creationId xmlns:a16="http://schemas.microsoft.com/office/drawing/2014/main" id="{35F9B5FC-249E-41E4-962A-6302F5D82681}"/>
              </a:ext>
            </a:extLst>
          </p:cNvPr>
          <p:cNvPicPr/>
          <p:nvPr/>
        </p:nvPicPr>
        <p:blipFill rotWithShape="1">
          <a:blip r:embed="rId3">
            <a:extLst>
              <a:ext uri="{28A0092B-C50C-407E-A947-70E740481C1C}">
                <a14:useLocalDpi xmlns:a14="http://schemas.microsoft.com/office/drawing/2010/main" val="0"/>
              </a:ext>
            </a:extLst>
          </a:blip>
          <a:srcRect r="11683" b="1"/>
          <a:stretch/>
        </p:blipFill>
        <p:spPr bwMode="auto">
          <a:xfrm>
            <a:off x="545238" y="858525"/>
            <a:ext cx="7608304" cy="5211906"/>
          </a:xfrm>
          <a:prstGeom prst="rect">
            <a:avLst/>
          </a:prstGeom>
          <a:noFill/>
        </p:spPr>
      </p:pic>
      <p:sp>
        <p:nvSpPr>
          <p:cNvPr id="15" name="Rectangle 14">
            <a:extLst>
              <a:ext uri="{FF2B5EF4-FFF2-40B4-BE49-F238E27FC236}">
                <a16:creationId xmlns:a16="http://schemas.microsoft.com/office/drawing/2014/main" id="{90F533E9-6690-41A8-A372-4C6C622D02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950447" y="3392097"/>
            <a:ext cx="1719072"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64C8AB3F-1ED5-4A5F-B5DC-81B9E6238504}"/>
              </a:ext>
            </a:extLst>
          </p:cNvPr>
          <p:cNvSpPr txBox="1"/>
          <p:nvPr/>
        </p:nvSpPr>
        <p:spPr>
          <a:xfrm>
            <a:off x="545237" y="6093631"/>
            <a:ext cx="6099048" cy="567271"/>
          </a:xfrm>
          <a:prstGeom prst="rect">
            <a:avLst/>
          </a:prstGeom>
          <a:noFill/>
        </p:spPr>
        <p:txBody>
          <a:bodyPr wrap="square">
            <a:spAutoFit/>
          </a:bodyPr>
          <a:lstStyle/>
          <a:p>
            <a:pPr marL="800100" marR="0" algn="ctr">
              <a:lnSpc>
                <a:spcPct val="200000"/>
              </a:lnSpc>
              <a:spcBef>
                <a:spcPts val="0"/>
              </a:spcBef>
              <a:spcAft>
                <a:spcPts val="0"/>
              </a:spcAft>
            </a:pPr>
            <a:r>
              <a:rPr lang="en-US" sz="1800" dirty="0">
                <a:effectLst/>
                <a:latin typeface="Times New Roman" panose="02020603050405020304" pitchFamily="18" charset="0"/>
                <a:ea typeface="Times New Roman" panose="02020603050405020304" pitchFamily="18" charset="0"/>
              </a:rPr>
              <a:t>13.2, Pareto Chart Example</a:t>
            </a:r>
            <a:endParaRPr lang="en-US" sz="1600" dirty="0">
              <a:effectLst/>
              <a:latin typeface="Calibri" panose="020F0502020204030204" pitchFamily="34" charset="0"/>
              <a:ea typeface="Calibri" panose="020F0502020204030204" pitchFamily="34" charset="0"/>
            </a:endParaRPr>
          </a:p>
        </p:txBody>
      </p:sp>
      <p:sp>
        <p:nvSpPr>
          <p:cNvPr id="6" name="Title 1">
            <a:extLst>
              <a:ext uri="{FF2B5EF4-FFF2-40B4-BE49-F238E27FC236}">
                <a16:creationId xmlns:a16="http://schemas.microsoft.com/office/drawing/2014/main" id="{E9609093-2C30-424E-B988-3D237748A8E1}"/>
              </a:ext>
            </a:extLst>
          </p:cNvPr>
          <p:cNvSpPr txBox="1">
            <a:spLocks/>
          </p:cNvSpPr>
          <p:nvPr/>
        </p:nvSpPr>
        <p:spPr>
          <a:xfrm>
            <a:off x="9053546" y="668882"/>
            <a:ext cx="2469624" cy="201488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700" b="1" dirty="0"/>
              <a:t>Establishing Context </a:t>
            </a:r>
            <a:endParaRPr lang="en-US" sz="3200" b="1" dirty="0"/>
          </a:p>
        </p:txBody>
      </p:sp>
      <p:sp>
        <p:nvSpPr>
          <p:cNvPr id="14" name="Title 1">
            <a:extLst>
              <a:ext uri="{FF2B5EF4-FFF2-40B4-BE49-F238E27FC236}">
                <a16:creationId xmlns:a16="http://schemas.microsoft.com/office/drawing/2014/main" id="{23D41D65-5E24-4770-AA5F-A8B92C94B0E9}"/>
              </a:ext>
            </a:extLst>
          </p:cNvPr>
          <p:cNvSpPr>
            <a:spLocks noGrp="1"/>
          </p:cNvSpPr>
          <p:nvPr>
            <p:ph type="title"/>
          </p:nvPr>
        </p:nvSpPr>
        <p:spPr>
          <a:xfrm>
            <a:off x="9069202" y="2679194"/>
            <a:ext cx="2652653" cy="1570566"/>
          </a:xfrm>
        </p:spPr>
        <p:txBody>
          <a:bodyPr vert="horz" lIns="91440" tIns="45720" rIns="91440" bIns="45720" rtlCol="0" anchor="ctr">
            <a:normAutofit/>
          </a:bodyPr>
          <a:lstStyle/>
          <a:p>
            <a:r>
              <a:rPr lang="en-US" sz="3200" kern="1200" dirty="0">
                <a:solidFill>
                  <a:schemeClr val="tx1"/>
                </a:solidFill>
                <a:effectLst/>
                <a:latin typeface="+mj-lt"/>
                <a:ea typeface="+mj-ea"/>
                <a:cs typeface="+mj-cs"/>
              </a:rPr>
              <a:t>Pareto Analysis</a:t>
            </a:r>
            <a:endParaRPr lang="en-US" sz="3200" kern="1200" dirty="0">
              <a:solidFill>
                <a:schemeClr val="tx1"/>
              </a:solidFill>
              <a:latin typeface="+mj-lt"/>
              <a:ea typeface="+mj-ea"/>
              <a:cs typeface="+mj-cs"/>
            </a:endParaRPr>
          </a:p>
        </p:txBody>
      </p:sp>
    </p:spTree>
    <p:extLst>
      <p:ext uri="{BB962C8B-B14F-4D97-AF65-F5344CB8AC3E}">
        <p14:creationId xmlns:p14="http://schemas.microsoft.com/office/powerpoint/2010/main" val="16508847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79A7CF-01AF-4178-9369-94E0C90EB0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9413ED5-9ED4-4772-BCE4-2BCAE6B12E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433973" y="-827233"/>
            <a:ext cx="1715478" cy="85834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04357C93-F0CB-4A1C-8F77-4E90637898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2085" y="664308"/>
            <a:ext cx="8082632" cy="5600340"/>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5C3A26F3-E9EA-474A-A58D-6EE5C9FA8FE1}"/>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1059908" y="858525"/>
            <a:ext cx="6578963" cy="5211906"/>
          </a:xfrm>
          <a:prstGeom prst="rect">
            <a:avLst/>
          </a:prstGeom>
        </p:spPr>
      </p:pic>
      <p:sp>
        <p:nvSpPr>
          <p:cNvPr id="15" name="Rectangle 14">
            <a:extLst>
              <a:ext uri="{FF2B5EF4-FFF2-40B4-BE49-F238E27FC236}">
                <a16:creationId xmlns:a16="http://schemas.microsoft.com/office/drawing/2014/main" id="{90F533E9-6690-41A8-A372-4C6C622D02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950447" y="3392097"/>
            <a:ext cx="1719072"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E4F0C556-2D55-4966-B2A0-C5E9681E9DF0}"/>
              </a:ext>
            </a:extLst>
          </p:cNvPr>
          <p:cNvSpPr txBox="1">
            <a:spLocks/>
          </p:cNvSpPr>
          <p:nvPr/>
        </p:nvSpPr>
        <p:spPr>
          <a:xfrm>
            <a:off x="9053546" y="668882"/>
            <a:ext cx="2469624" cy="201488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700" b="1" dirty="0"/>
              <a:t>Establishing Context </a:t>
            </a:r>
            <a:endParaRPr lang="en-US" sz="3200" b="1" dirty="0"/>
          </a:p>
        </p:txBody>
      </p:sp>
      <p:sp>
        <p:nvSpPr>
          <p:cNvPr id="12" name="Title 1">
            <a:extLst>
              <a:ext uri="{FF2B5EF4-FFF2-40B4-BE49-F238E27FC236}">
                <a16:creationId xmlns:a16="http://schemas.microsoft.com/office/drawing/2014/main" id="{3D6BBFCF-90DF-48D3-A84B-6B3CF96CDFF2}"/>
              </a:ext>
            </a:extLst>
          </p:cNvPr>
          <p:cNvSpPr>
            <a:spLocks noGrp="1"/>
          </p:cNvSpPr>
          <p:nvPr>
            <p:ph type="title"/>
          </p:nvPr>
        </p:nvSpPr>
        <p:spPr>
          <a:xfrm>
            <a:off x="9069202" y="2679194"/>
            <a:ext cx="2652653" cy="1570566"/>
          </a:xfrm>
        </p:spPr>
        <p:txBody>
          <a:bodyPr vert="horz" lIns="91440" tIns="45720" rIns="91440" bIns="45720" rtlCol="0" anchor="ctr">
            <a:normAutofit/>
          </a:bodyPr>
          <a:lstStyle/>
          <a:p>
            <a:r>
              <a:rPr lang="en-US" sz="3200" kern="1200" dirty="0">
                <a:solidFill>
                  <a:schemeClr val="tx1"/>
                </a:solidFill>
                <a:effectLst/>
                <a:latin typeface="+mj-lt"/>
                <a:ea typeface="+mj-ea"/>
                <a:cs typeface="+mj-cs"/>
              </a:rPr>
              <a:t>Radar Chart</a:t>
            </a:r>
            <a:endParaRPr lang="en-US" sz="3200" kern="1200" dirty="0">
              <a:solidFill>
                <a:schemeClr val="tx1"/>
              </a:solidFill>
              <a:latin typeface="+mj-lt"/>
              <a:ea typeface="+mj-ea"/>
              <a:cs typeface="+mj-cs"/>
            </a:endParaRPr>
          </a:p>
        </p:txBody>
      </p:sp>
    </p:spTree>
    <p:extLst>
      <p:ext uri="{BB962C8B-B14F-4D97-AF65-F5344CB8AC3E}">
        <p14:creationId xmlns:p14="http://schemas.microsoft.com/office/powerpoint/2010/main" val="23771285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12">
            <a:extLst>
              <a:ext uri="{FF2B5EF4-FFF2-40B4-BE49-F238E27FC236}">
                <a16:creationId xmlns:a16="http://schemas.microsoft.com/office/drawing/2014/main" id="{E45B1D5C-0827-4AF0-8186-11FC5A8B8B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14">
            <a:extLst>
              <a:ext uri="{FF2B5EF4-FFF2-40B4-BE49-F238E27FC236}">
                <a16:creationId xmlns:a16="http://schemas.microsoft.com/office/drawing/2014/main" id="{99413ED5-9ED4-4772-BCE4-2BCAE6B12E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433973" y="-827233"/>
            <a:ext cx="1715478" cy="85834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16">
            <a:extLst>
              <a:ext uri="{FF2B5EF4-FFF2-40B4-BE49-F238E27FC236}">
                <a16:creationId xmlns:a16="http://schemas.microsoft.com/office/drawing/2014/main" id="{04357C93-F0CB-4A1C-8F77-4E90637898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2085" y="664308"/>
            <a:ext cx="8082632" cy="5600340"/>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34D51CD-3741-43D1-AA00-D3389119B3D1}"/>
              </a:ext>
            </a:extLst>
          </p:cNvPr>
          <p:cNvPicPr/>
          <p:nvPr/>
        </p:nvPicPr>
        <p:blipFill rotWithShape="1">
          <a:blip r:embed="rId3">
            <a:extLst>
              <a:ext uri="{28A0092B-C50C-407E-A947-70E740481C1C}">
                <a14:useLocalDpi xmlns:a14="http://schemas.microsoft.com/office/drawing/2010/main" val="0"/>
              </a:ext>
            </a:extLst>
          </a:blip>
          <a:srcRect t="3029" r="1" b="4087"/>
          <a:stretch/>
        </p:blipFill>
        <p:spPr bwMode="auto">
          <a:xfrm>
            <a:off x="545238" y="858525"/>
            <a:ext cx="7608304" cy="5211906"/>
          </a:xfrm>
          <a:prstGeom prst="rect">
            <a:avLst/>
          </a:prstGeom>
        </p:spPr>
      </p:pic>
      <p:sp>
        <p:nvSpPr>
          <p:cNvPr id="27" name="Rectangle 18">
            <a:extLst>
              <a:ext uri="{FF2B5EF4-FFF2-40B4-BE49-F238E27FC236}">
                <a16:creationId xmlns:a16="http://schemas.microsoft.com/office/drawing/2014/main" id="{90F533E9-6690-41A8-A372-4C6C622D02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950447" y="3392097"/>
            <a:ext cx="1719072"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3FF56064-C159-4314-9D8B-D6ED8988BF36}"/>
              </a:ext>
            </a:extLst>
          </p:cNvPr>
          <p:cNvSpPr txBox="1"/>
          <p:nvPr/>
        </p:nvSpPr>
        <p:spPr>
          <a:xfrm>
            <a:off x="1623060" y="6070430"/>
            <a:ext cx="6099048" cy="561949"/>
          </a:xfrm>
          <a:prstGeom prst="rect">
            <a:avLst/>
          </a:prstGeom>
          <a:noFill/>
        </p:spPr>
        <p:txBody>
          <a:bodyPr wrap="square">
            <a:spAutoFit/>
          </a:bodyPr>
          <a:lstStyle/>
          <a:p>
            <a:pPr marL="0" marR="0" algn="ctr">
              <a:lnSpc>
                <a:spcPct val="200000"/>
              </a:lnSpc>
              <a:spcBef>
                <a:spcPts val="0"/>
              </a:spcBef>
              <a:spcAft>
                <a:spcPts val="0"/>
              </a:spcAft>
            </a:pPr>
            <a:r>
              <a:rPr lang="en-US" sz="1800" dirty="0">
                <a:effectLst/>
                <a:latin typeface="Times New Roman" panose="02020603050405020304" pitchFamily="18" charset="0"/>
                <a:ea typeface="Times New Roman" panose="02020603050405020304" pitchFamily="18" charset="0"/>
              </a:rPr>
              <a:t>Figure 13.4, Risk Management Radar Chart Example</a:t>
            </a:r>
          </a:p>
        </p:txBody>
      </p:sp>
      <p:sp>
        <p:nvSpPr>
          <p:cNvPr id="5" name="Title 1">
            <a:extLst>
              <a:ext uri="{FF2B5EF4-FFF2-40B4-BE49-F238E27FC236}">
                <a16:creationId xmlns:a16="http://schemas.microsoft.com/office/drawing/2014/main" id="{166454CA-60AB-4C25-9084-80A00FD4AB66}"/>
              </a:ext>
            </a:extLst>
          </p:cNvPr>
          <p:cNvSpPr txBox="1">
            <a:spLocks/>
          </p:cNvSpPr>
          <p:nvPr/>
        </p:nvSpPr>
        <p:spPr>
          <a:xfrm>
            <a:off x="9053546" y="668882"/>
            <a:ext cx="2469624" cy="201488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700" b="1" dirty="0"/>
              <a:t>Establishing Context </a:t>
            </a:r>
            <a:endParaRPr lang="en-US" sz="3200" b="1" dirty="0"/>
          </a:p>
        </p:txBody>
      </p:sp>
      <p:sp>
        <p:nvSpPr>
          <p:cNvPr id="13" name="Title 1">
            <a:extLst>
              <a:ext uri="{FF2B5EF4-FFF2-40B4-BE49-F238E27FC236}">
                <a16:creationId xmlns:a16="http://schemas.microsoft.com/office/drawing/2014/main" id="{51DE5204-6022-4FDB-B796-EBF12B77DBE9}"/>
              </a:ext>
            </a:extLst>
          </p:cNvPr>
          <p:cNvSpPr>
            <a:spLocks noGrp="1"/>
          </p:cNvSpPr>
          <p:nvPr>
            <p:ph type="title"/>
          </p:nvPr>
        </p:nvSpPr>
        <p:spPr>
          <a:xfrm>
            <a:off x="9069202" y="2679194"/>
            <a:ext cx="2652653" cy="1570566"/>
          </a:xfrm>
        </p:spPr>
        <p:txBody>
          <a:bodyPr vert="horz" lIns="91440" tIns="45720" rIns="91440" bIns="45720" rtlCol="0" anchor="ctr">
            <a:normAutofit/>
          </a:bodyPr>
          <a:lstStyle/>
          <a:p>
            <a:r>
              <a:rPr lang="en-US" sz="3200" kern="1200" dirty="0">
                <a:solidFill>
                  <a:schemeClr val="tx1"/>
                </a:solidFill>
                <a:effectLst/>
                <a:latin typeface="+mj-lt"/>
                <a:ea typeface="+mj-ea"/>
                <a:cs typeface="+mj-cs"/>
              </a:rPr>
              <a:t>Radar Chart</a:t>
            </a:r>
            <a:endParaRPr lang="en-US" sz="3200" kern="1200" dirty="0">
              <a:solidFill>
                <a:schemeClr val="tx1"/>
              </a:solidFill>
              <a:latin typeface="+mj-lt"/>
              <a:ea typeface="+mj-ea"/>
              <a:cs typeface="+mj-cs"/>
            </a:endParaRPr>
          </a:p>
        </p:txBody>
      </p:sp>
    </p:spTree>
    <p:extLst>
      <p:ext uri="{BB962C8B-B14F-4D97-AF65-F5344CB8AC3E}">
        <p14:creationId xmlns:p14="http://schemas.microsoft.com/office/powerpoint/2010/main" val="282828397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TotalTime>
  <Words>5523</Words>
  <Application>Microsoft Office PowerPoint</Application>
  <PresentationFormat>Widescreen</PresentationFormat>
  <Paragraphs>301</Paragraphs>
  <Slides>39</Slides>
  <Notes>39</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39</vt:i4>
      </vt:variant>
    </vt:vector>
  </HeadingPairs>
  <TitlesOfParts>
    <vt:vector size="48" baseType="lpstr">
      <vt:lpstr>Arial</vt:lpstr>
      <vt:lpstr>AvenirNextCondensed-Regular</vt:lpstr>
      <vt:lpstr>Calibri</vt:lpstr>
      <vt:lpstr>Calibri Light</vt:lpstr>
      <vt:lpstr>Courier New</vt:lpstr>
      <vt:lpstr>Symbol</vt:lpstr>
      <vt:lpstr>Times New Roman</vt:lpstr>
      <vt:lpstr>Office Theme</vt:lpstr>
      <vt:lpstr>1_Office Theme</vt:lpstr>
      <vt:lpstr>Assessing and Managing Risk:  An ERM Perspective</vt:lpstr>
      <vt:lpstr>Part 1 – Applying Methods for Establishing Context and Assessing Risk</vt:lpstr>
      <vt:lpstr>Establishing Context and Assessing Risk</vt:lpstr>
      <vt:lpstr>Methods</vt:lpstr>
      <vt:lpstr>Establishing Context</vt:lpstr>
      <vt:lpstr>Pareto Analysis</vt:lpstr>
      <vt:lpstr>Pareto Analysis</vt:lpstr>
      <vt:lpstr>Radar Chart</vt:lpstr>
      <vt:lpstr>Radar Chart</vt:lpstr>
      <vt:lpstr>SWOT Analysis</vt:lpstr>
      <vt:lpstr>SWOT Analysis</vt:lpstr>
      <vt:lpstr>SWOT Analysis</vt:lpstr>
      <vt:lpstr>SWOT Analysis</vt:lpstr>
      <vt:lpstr>Identifying Risk </vt:lpstr>
      <vt:lpstr>PowerPoint Presentation</vt:lpstr>
      <vt:lpstr>Identifying Risk - Case Study </vt:lpstr>
      <vt:lpstr>Identifying Risk - Case Study </vt:lpstr>
      <vt:lpstr>Identifying Risk – Incident Map</vt:lpstr>
      <vt:lpstr>Identifying Risk – Incident Map and Barrier Analysis</vt:lpstr>
      <vt:lpstr>Identifying Risk  Change Analysis</vt:lpstr>
      <vt:lpstr>Identifying Risk  Multiple Path 5 Why Analysis</vt:lpstr>
      <vt:lpstr>Identifying Risk  Causal Factor Tree</vt:lpstr>
      <vt:lpstr>Analyzing Risk </vt:lpstr>
      <vt:lpstr>Analyzing Risk</vt:lpstr>
      <vt:lpstr>Hazard Analysis Case Study</vt:lpstr>
      <vt:lpstr>Case Study</vt:lpstr>
      <vt:lpstr>Case Study</vt:lpstr>
      <vt:lpstr>Case Study – Risk Pathway </vt:lpstr>
      <vt:lpstr>Case Study – What If</vt:lpstr>
      <vt:lpstr>Case Study – What If</vt:lpstr>
      <vt:lpstr>Case Study – What-If Risk Analysis </vt:lpstr>
      <vt:lpstr>Case Study – Matrix, Risk Factor Levels and Actions</vt:lpstr>
      <vt:lpstr>PowerPoint Presentation</vt:lpstr>
      <vt:lpstr>Evaluating Risk </vt:lpstr>
      <vt:lpstr>Evaluating Risk</vt:lpstr>
      <vt:lpstr>Summary</vt:lpstr>
      <vt:lpstr>Evaluating Risk</vt:lpstr>
      <vt:lpstr>Evaluating Risk</vt:lpstr>
      <vt:lpstr>Evaluating Risk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Risk-Based Thinking and Decision-Making</dc:title>
  <dc:creator>Jan Lyon</dc:creator>
  <cp:lastModifiedBy>Georgi Popov</cp:lastModifiedBy>
  <cp:revision>2</cp:revision>
  <dcterms:created xsi:type="dcterms:W3CDTF">2020-09-06T17:30:08Z</dcterms:created>
  <dcterms:modified xsi:type="dcterms:W3CDTF">2021-01-24T02:19:57Z</dcterms:modified>
</cp:coreProperties>
</file>