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5"/>
  </p:notesMasterIdLst>
  <p:sldIdLst>
    <p:sldId id="307" r:id="rId3"/>
    <p:sldId id="308" r:id="rId4"/>
    <p:sldId id="258" r:id="rId5"/>
    <p:sldId id="647" r:id="rId6"/>
    <p:sldId id="265" r:id="rId7"/>
    <p:sldId id="266" r:id="rId8"/>
    <p:sldId id="641" r:id="rId9"/>
    <p:sldId id="260" r:id="rId10"/>
    <p:sldId id="259" r:id="rId11"/>
    <p:sldId id="262" r:id="rId12"/>
    <p:sldId id="643" r:id="rId13"/>
    <p:sldId id="644" r:id="rId14"/>
    <p:sldId id="614" r:id="rId15"/>
    <p:sldId id="649" r:id="rId16"/>
    <p:sldId id="621" r:id="rId17"/>
    <p:sldId id="648" r:id="rId18"/>
    <p:sldId id="642" r:id="rId19"/>
    <p:sldId id="615" r:id="rId20"/>
    <p:sldId id="618" r:id="rId21"/>
    <p:sldId id="650" r:id="rId22"/>
    <p:sldId id="619" r:id="rId23"/>
    <p:sldId id="652" r:id="rId24"/>
    <p:sldId id="623" r:id="rId25"/>
    <p:sldId id="653" r:id="rId26"/>
    <p:sldId id="624" r:id="rId27"/>
    <p:sldId id="625" r:id="rId28"/>
    <p:sldId id="626" r:id="rId29"/>
    <p:sldId id="627" r:id="rId30"/>
    <p:sldId id="628" r:id="rId31"/>
    <p:sldId id="629" r:id="rId32"/>
    <p:sldId id="630" r:id="rId33"/>
    <p:sldId id="631" r:id="rId34"/>
    <p:sldId id="632" r:id="rId35"/>
    <p:sldId id="633" r:id="rId36"/>
    <p:sldId id="634" r:id="rId37"/>
    <p:sldId id="654" r:id="rId38"/>
    <p:sldId id="636" r:id="rId39"/>
    <p:sldId id="656" r:id="rId40"/>
    <p:sldId id="655" r:id="rId41"/>
    <p:sldId id="638" r:id="rId42"/>
    <p:sldId id="639" r:id="rId43"/>
    <p:sldId id="640"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6457" autoAdjust="0"/>
  </p:normalViewPr>
  <p:slideViewPr>
    <p:cSldViewPr snapToGrid="0">
      <p:cViewPr varScale="1">
        <p:scale>
          <a:sx n="73" d="100"/>
          <a:sy n="73" d="100"/>
        </p:scale>
        <p:origin x="618" y="72"/>
      </p:cViewPr>
      <p:guideLst/>
    </p:cSldViewPr>
  </p:slideViewPr>
  <p:notesTextViewPr>
    <p:cViewPr>
      <p:scale>
        <a:sx n="1" d="1"/>
        <a:sy n="1" d="1"/>
      </p:scale>
      <p:origin x="0" y="0"/>
    </p:cViewPr>
  </p:notesTextViewPr>
  <p:sorterViewPr>
    <p:cViewPr>
      <p:scale>
        <a:sx n="100" d="100"/>
        <a:sy n="100" d="100"/>
      </p:scale>
      <p:origin x="0" y="-1165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diagrams/_rels/data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8A6FD0-90E6-4F0C-82A4-229E630FD0F1}"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0849BD32-DF63-4E1C-BD8C-A01F74098878}">
      <dgm:prSet/>
      <dgm:spPr/>
      <dgm:t>
        <a:bodyPr/>
        <a:lstStyle/>
        <a:p>
          <a:r>
            <a:rPr lang="en-US" dirty="0"/>
            <a:t>test and validate outputs </a:t>
          </a:r>
        </a:p>
      </dgm:t>
    </dgm:pt>
    <dgm:pt modelId="{C7F9F6CC-5C40-458A-A92C-EDEFA2DA6045}" type="parTrans" cxnId="{5E549219-6AB2-422E-B40B-974B79205708}">
      <dgm:prSet/>
      <dgm:spPr/>
      <dgm:t>
        <a:bodyPr/>
        <a:lstStyle/>
        <a:p>
          <a:endParaRPr lang="en-US"/>
        </a:p>
      </dgm:t>
    </dgm:pt>
    <dgm:pt modelId="{F6D0FDDA-ABA6-4723-A94A-0600B157BE11}" type="sibTrans" cxnId="{5E549219-6AB2-422E-B40B-974B79205708}">
      <dgm:prSet/>
      <dgm:spPr/>
      <dgm:t>
        <a:bodyPr/>
        <a:lstStyle/>
        <a:p>
          <a:endParaRPr lang="en-US"/>
        </a:p>
      </dgm:t>
    </dgm:pt>
    <dgm:pt modelId="{64A85CEE-4712-42F2-8132-CB5E2563C7F0}">
      <dgm:prSet/>
      <dgm:spPr/>
      <dgm:t>
        <a:bodyPr/>
        <a:lstStyle/>
        <a:p>
          <a:r>
            <a:rPr lang="en-US" dirty="0"/>
            <a:t>reduce uncertainty and improve risk</a:t>
          </a:r>
        </a:p>
      </dgm:t>
    </dgm:pt>
    <dgm:pt modelId="{CEB4A353-895A-4E95-93C5-4A41FAF485EC}" type="parTrans" cxnId="{8F113A08-E5B9-47F6-86A4-E0FECA3BB46C}">
      <dgm:prSet/>
      <dgm:spPr/>
      <dgm:t>
        <a:bodyPr/>
        <a:lstStyle/>
        <a:p>
          <a:endParaRPr lang="en-US"/>
        </a:p>
      </dgm:t>
    </dgm:pt>
    <dgm:pt modelId="{478C560E-7C08-4C46-A1D6-9C040E62F708}" type="sibTrans" cxnId="{8F113A08-E5B9-47F6-86A4-E0FECA3BB46C}">
      <dgm:prSet/>
      <dgm:spPr/>
      <dgm:t>
        <a:bodyPr/>
        <a:lstStyle/>
        <a:p>
          <a:endParaRPr lang="en-US"/>
        </a:p>
      </dgm:t>
    </dgm:pt>
    <dgm:pt modelId="{D63FE19B-F2D7-4AF4-B98D-BBF76B169D67}">
      <dgm:prSet/>
      <dgm:spPr/>
      <dgm:t>
        <a:bodyPr/>
        <a:lstStyle/>
        <a:p>
          <a:r>
            <a:rPr lang="en-US" dirty="0"/>
            <a:t>Verify results</a:t>
          </a:r>
        </a:p>
      </dgm:t>
    </dgm:pt>
    <dgm:pt modelId="{9E7E9022-4376-4768-A3CA-40139308B712}" type="parTrans" cxnId="{D47BF26A-ACA3-4C17-A523-2C32C6BCE772}">
      <dgm:prSet/>
      <dgm:spPr/>
      <dgm:t>
        <a:bodyPr/>
        <a:lstStyle/>
        <a:p>
          <a:endParaRPr lang="en-US"/>
        </a:p>
      </dgm:t>
    </dgm:pt>
    <dgm:pt modelId="{EF833016-F135-4109-8886-73B92DF8757E}" type="sibTrans" cxnId="{D47BF26A-ACA3-4C17-A523-2C32C6BCE772}">
      <dgm:prSet/>
      <dgm:spPr/>
      <dgm:t>
        <a:bodyPr/>
        <a:lstStyle/>
        <a:p>
          <a:endParaRPr lang="en-US"/>
        </a:p>
      </dgm:t>
    </dgm:pt>
    <dgm:pt modelId="{C7A8529B-4EAC-4D37-AC12-2722E80FA740}" type="pres">
      <dgm:prSet presAssocID="{FD8A6FD0-90E6-4F0C-82A4-229E630FD0F1}" presName="root" presStyleCnt="0">
        <dgm:presLayoutVars>
          <dgm:dir/>
          <dgm:resizeHandles val="exact"/>
        </dgm:presLayoutVars>
      </dgm:prSet>
      <dgm:spPr/>
    </dgm:pt>
    <dgm:pt modelId="{86DA9237-E17A-4D9C-ACCA-D2000349DFB2}" type="pres">
      <dgm:prSet presAssocID="{0849BD32-DF63-4E1C-BD8C-A01F74098878}" presName="compNode" presStyleCnt="0"/>
      <dgm:spPr/>
    </dgm:pt>
    <dgm:pt modelId="{E5B26B2C-001E-44E6-A621-C46B8364B3F7}" type="pres">
      <dgm:prSet presAssocID="{0849BD32-DF63-4E1C-BD8C-A01F74098878}" presName="bgRect" presStyleLbl="bgShp" presStyleIdx="0" presStyleCnt="3"/>
      <dgm:spPr/>
    </dgm:pt>
    <dgm:pt modelId="{55482467-1121-42F8-A6AC-1A7CDCFB90C7}" type="pres">
      <dgm:prSet presAssocID="{0849BD32-DF63-4E1C-BD8C-A01F7409887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C4A03B6B-1023-4017-B409-6A965EDE1984}" type="pres">
      <dgm:prSet presAssocID="{0849BD32-DF63-4E1C-BD8C-A01F74098878}" presName="spaceRect" presStyleCnt="0"/>
      <dgm:spPr/>
    </dgm:pt>
    <dgm:pt modelId="{8EE6EF01-0D9A-4AAB-970E-4804800941C2}" type="pres">
      <dgm:prSet presAssocID="{0849BD32-DF63-4E1C-BD8C-A01F74098878}" presName="parTx" presStyleLbl="revTx" presStyleIdx="0" presStyleCnt="3">
        <dgm:presLayoutVars>
          <dgm:chMax val="0"/>
          <dgm:chPref val="0"/>
        </dgm:presLayoutVars>
      </dgm:prSet>
      <dgm:spPr/>
    </dgm:pt>
    <dgm:pt modelId="{32BC0FFF-4EAB-4609-91AE-531C8D22B6C5}" type="pres">
      <dgm:prSet presAssocID="{F6D0FDDA-ABA6-4723-A94A-0600B157BE11}" presName="sibTrans" presStyleCnt="0"/>
      <dgm:spPr/>
    </dgm:pt>
    <dgm:pt modelId="{562BF23B-5611-4F69-B14A-A69206DA0B6A}" type="pres">
      <dgm:prSet presAssocID="{64A85CEE-4712-42F2-8132-CB5E2563C7F0}" presName="compNode" presStyleCnt="0"/>
      <dgm:spPr/>
    </dgm:pt>
    <dgm:pt modelId="{DF4F9781-89A5-4D7A-9567-A511DF1F0950}" type="pres">
      <dgm:prSet presAssocID="{64A85CEE-4712-42F2-8132-CB5E2563C7F0}" presName="bgRect" presStyleLbl="bgShp" presStyleIdx="1" presStyleCnt="3"/>
      <dgm:spPr/>
    </dgm:pt>
    <dgm:pt modelId="{3DC69C07-925C-4A73-97B2-8FD5BE34E254}" type="pres">
      <dgm:prSet presAssocID="{64A85CEE-4712-42F2-8132-CB5E2563C7F0}"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estions"/>
        </a:ext>
      </dgm:extLst>
    </dgm:pt>
    <dgm:pt modelId="{581C8989-7491-43E1-B6E7-39AB8B9355A4}" type="pres">
      <dgm:prSet presAssocID="{64A85CEE-4712-42F2-8132-CB5E2563C7F0}" presName="spaceRect" presStyleCnt="0"/>
      <dgm:spPr/>
    </dgm:pt>
    <dgm:pt modelId="{159DFEE3-194A-4295-9ECD-B0FF4A1F3F12}" type="pres">
      <dgm:prSet presAssocID="{64A85CEE-4712-42F2-8132-CB5E2563C7F0}" presName="parTx" presStyleLbl="revTx" presStyleIdx="1" presStyleCnt="3">
        <dgm:presLayoutVars>
          <dgm:chMax val="0"/>
          <dgm:chPref val="0"/>
        </dgm:presLayoutVars>
      </dgm:prSet>
      <dgm:spPr/>
    </dgm:pt>
    <dgm:pt modelId="{0E7355E9-27E1-4153-820C-366E6ADCA494}" type="pres">
      <dgm:prSet presAssocID="{478C560E-7C08-4C46-A1D6-9C040E62F708}" presName="sibTrans" presStyleCnt="0"/>
      <dgm:spPr/>
    </dgm:pt>
    <dgm:pt modelId="{44576F3D-3169-43C0-941F-E6F75D34BD54}" type="pres">
      <dgm:prSet presAssocID="{D63FE19B-F2D7-4AF4-B98D-BBF76B169D67}" presName="compNode" presStyleCnt="0"/>
      <dgm:spPr/>
    </dgm:pt>
    <dgm:pt modelId="{A6B61985-601B-4D05-BD85-53A69EEBDCBC}" type="pres">
      <dgm:prSet presAssocID="{D63FE19B-F2D7-4AF4-B98D-BBF76B169D67}" presName="bgRect" presStyleLbl="bgShp" presStyleIdx="2" presStyleCnt="3"/>
      <dgm:spPr/>
    </dgm:pt>
    <dgm:pt modelId="{A6B1D412-34D9-44A6-A506-EE906C6FE8AC}" type="pres">
      <dgm:prSet presAssocID="{D63FE19B-F2D7-4AF4-B98D-BBF76B169D6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esentation with Checklist"/>
        </a:ext>
      </dgm:extLst>
    </dgm:pt>
    <dgm:pt modelId="{D3EC8865-3407-4EA3-B62B-9782534500CA}" type="pres">
      <dgm:prSet presAssocID="{D63FE19B-F2D7-4AF4-B98D-BBF76B169D67}" presName="spaceRect" presStyleCnt="0"/>
      <dgm:spPr/>
    </dgm:pt>
    <dgm:pt modelId="{EF2B99B2-30B3-42BD-AE4E-85023B2F482D}" type="pres">
      <dgm:prSet presAssocID="{D63FE19B-F2D7-4AF4-B98D-BBF76B169D67}" presName="parTx" presStyleLbl="revTx" presStyleIdx="2" presStyleCnt="3">
        <dgm:presLayoutVars>
          <dgm:chMax val="0"/>
          <dgm:chPref val="0"/>
        </dgm:presLayoutVars>
      </dgm:prSet>
      <dgm:spPr/>
    </dgm:pt>
  </dgm:ptLst>
  <dgm:cxnLst>
    <dgm:cxn modelId="{8F113A08-E5B9-47F6-86A4-E0FECA3BB46C}" srcId="{FD8A6FD0-90E6-4F0C-82A4-229E630FD0F1}" destId="{64A85CEE-4712-42F2-8132-CB5E2563C7F0}" srcOrd="1" destOrd="0" parTransId="{CEB4A353-895A-4E95-93C5-4A41FAF485EC}" sibTransId="{478C560E-7C08-4C46-A1D6-9C040E62F708}"/>
    <dgm:cxn modelId="{5E549219-6AB2-422E-B40B-974B79205708}" srcId="{FD8A6FD0-90E6-4F0C-82A4-229E630FD0F1}" destId="{0849BD32-DF63-4E1C-BD8C-A01F74098878}" srcOrd="0" destOrd="0" parTransId="{C7F9F6CC-5C40-458A-A92C-EDEFA2DA6045}" sibTransId="{F6D0FDDA-ABA6-4723-A94A-0600B157BE11}"/>
    <dgm:cxn modelId="{18ADFE29-07A7-406F-864C-71A871F4B15E}" type="presOf" srcId="{D63FE19B-F2D7-4AF4-B98D-BBF76B169D67}" destId="{EF2B99B2-30B3-42BD-AE4E-85023B2F482D}" srcOrd="0" destOrd="0" presId="urn:microsoft.com/office/officeart/2018/2/layout/IconVerticalSolidList"/>
    <dgm:cxn modelId="{C9324037-CC0B-483E-92CE-A4FA86E9AC92}" type="presOf" srcId="{0849BD32-DF63-4E1C-BD8C-A01F74098878}" destId="{8EE6EF01-0D9A-4AAB-970E-4804800941C2}" srcOrd="0" destOrd="0" presId="urn:microsoft.com/office/officeart/2018/2/layout/IconVerticalSolidList"/>
    <dgm:cxn modelId="{D47BF26A-ACA3-4C17-A523-2C32C6BCE772}" srcId="{FD8A6FD0-90E6-4F0C-82A4-229E630FD0F1}" destId="{D63FE19B-F2D7-4AF4-B98D-BBF76B169D67}" srcOrd="2" destOrd="0" parTransId="{9E7E9022-4376-4768-A3CA-40139308B712}" sibTransId="{EF833016-F135-4109-8886-73B92DF8757E}"/>
    <dgm:cxn modelId="{865842EF-DDCE-4AC8-A0A5-9B8BCB4DE931}" type="presOf" srcId="{64A85CEE-4712-42F2-8132-CB5E2563C7F0}" destId="{159DFEE3-194A-4295-9ECD-B0FF4A1F3F12}" srcOrd="0" destOrd="0" presId="urn:microsoft.com/office/officeart/2018/2/layout/IconVerticalSolidList"/>
    <dgm:cxn modelId="{7598D7FF-4FC7-4CD8-9276-9FEBFF5EAAA6}" type="presOf" srcId="{FD8A6FD0-90E6-4F0C-82A4-229E630FD0F1}" destId="{C7A8529B-4EAC-4D37-AC12-2722E80FA740}" srcOrd="0" destOrd="0" presId="urn:microsoft.com/office/officeart/2018/2/layout/IconVerticalSolidList"/>
    <dgm:cxn modelId="{4E532F5C-0187-4476-BAAB-B522DA42AE78}" type="presParOf" srcId="{C7A8529B-4EAC-4D37-AC12-2722E80FA740}" destId="{86DA9237-E17A-4D9C-ACCA-D2000349DFB2}" srcOrd="0" destOrd="0" presId="urn:microsoft.com/office/officeart/2018/2/layout/IconVerticalSolidList"/>
    <dgm:cxn modelId="{8726A607-7395-4D92-92DF-D6BB0EB8334C}" type="presParOf" srcId="{86DA9237-E17A-4D9C-ACCA-D2000349DFB2}" destId="{E5B26B2C-001E-44E6-A621-C46B8364B3F7}" srcOrd="0" destOrd="0" presId="urn:microsoft.com/office/officeart/2018/2/layout/IconVerticalSolidList"/>
    <dgm:cxn modelId="{131D6522-47C0-44DD-9E23-20386022D168}" type="presParOf" srcId="{86DA9237-E17A-4D9C-ACCA-D2000349DFB2}" destId="{55482467-1121-42F8-A6AC-1A7CDCFB90C7}" srcOrd="1" destOrd="0" presId="urn:microsoft.com/office/officeart/2018/2/layout/IconVerticalSolidList"/>
    <dgm:cxn modelId="{773FF637-A879-41A8-B119-FC7B83248096}" type="presParOf" srcId="{86DA9237-E17A-4D9C-ACCA-D2000349DFB2}" destId="{C4A03B6B-1023-4017-B409-6A965EDE1984}" srcOrd="2" destOrd="0" presId="urn:microsoft.com/office/officeart/2018/2/layout/IconVerticalSolidList"/>
    <dgm:cxn modelId="{51B49E26-52A8-4372-8D3E-C7EF11EF5374}" type="presParOf" srcId="{86DA9237-E17A-4D9C-ACCA-D2000349DFB2}" destId="{8EE6EF01-0D9A-4AAB-970E-4804800941C2}" srcOrd="3" destOrd="0" presId="urn:microsoft.com/office/officeart/2018/2/layout/IconVerticalSolidList"/>
    <dgm:cxn modelId="{45618791-C8D9-43EB-BA31-D894570B964E}" type="presParOf" srcId="{C7A8529B-4EAC-4D37-AC12-2722E80FA740}" destId="{32BC0FFF-4EAB-4609-91AE-531C8D22B6C5}" srcOrd="1" destOrd="0" presId="urn:microsoft.com/office/officeart/2018/2/layout/IconVerticalSolidList"/>
    <dgm:cxn modelId="{2BC3F4F7-688D-4A58-9543-60A6DB74C48C}" type="presParOf" srcId="{C7A8529B-4EAC-4D37-AC12-2722E80FA740}" destId="{562BF23B-5611-4F69-B14A-A69206DA0B6A}" srcOrd="2" destOrd="0" presId="urn:microsoft.com/office/officeart/2018/2/layout/IconVerticalSolidList"/>
    <dgm:cxn modelId="{D5903A3C-DB19-4AFE-8515-5C440259E2A5}" type="presParOf" srcId="{562BF23B-5611-4F69-B14A-A69206DA0B6A}" destId="{DF4F9781-89A5-4D7A-9567-A511DF1F0950}" srcOrd="0" destOrd="0" presId="urn:microsoft.com/office/officeart/2018/2/layout/IconVerticalSolidList"/>
    <dgm:cxn modelId="{E0881EC6-D12C-43E4-91D0-AB6D273DDE46}" type="presParOf" srcId="{562BF23B-5611-4F69-B14A-A69206DA0B6A}" destId="{3DC69C07-925C-4A73-97B2-8FD5BE34E254}" srcOrd="1" destOrd="0" presId="urn:microsoft.com/office/officeart/2018/2/layout/IconVerticalSolidList"/>
    <dgm:cxn modelId="{9492B48E-6ED8-471E-B236-E8D4A0D71055}" type="presParOf" srcId="{562BF23B-5611-4F69-B14A-A69206DA0B6A}" destId="{581C8989-7491-43E1-B6E7-39AB8B9355A4}" srcOrd="2" destOrd="0" presId="urn:microsoft.com/office/officeart/2018/2/layout/IconVerticalSolidList"/>
    <dgm:cxn modelId="{F159DE9F-E0F3-48BD-8A61-42108A85ACB9}" type="presParOf" srcId="{562BF23B-5611-4F69-B14A-A69206DA0B6A}" destId="{159DFEE3-194A-4295-9ECD-B0FF4A1F3F12}" srcOrd="3" destOrd="0" presId="urn:microsoft.com/office/officeart/2018/2/layout/IconVerticalSolidList"/>
    <dgm:cxn modelId="{B46C87C7-DE27-44F1-A2C4-4C7CB7567030}" type="presParOf" srcId="{C7A8529B-4EAC-4D37-AC12-2722E80FA740}" destId="{0E7355E9-27E1-4153-820C-366E6ADCA494}" srcOrd="3" destOrd="0" presId="urn:microsoft.com/office/officeart/2018/2/layout/IconVerticalSolidList"/>
    <dgm:cxn modelId="{F58E25B2-4C2F-4E61-B02D-19E049DB85B5}" type="presParOf" srcId="{C7A8529B-4EAC-4D37-AC12-2722E80FA740}" destId="{44576F3D-3169-43C0-941F-E6F75D34BD54}" srcOrd="4" destOrd="0" presId="urn:microsoft.com/office/officeart/2018/2/layout/IconVerticalSolidList"/>
    <dgm:cxn modelId="{BE5DCF5A-EE99-4389-A77C-93C00BFAA733}" type="presParOf" srcId="{44576F3D-3169-43C0-941F-E6F75D34BD54}" destId="{A6B61985-601B-4D05-BD85-53A69EEBDCBC}" srcOrd="0" destOrd="0" presId="urn:microsoft.com/office/officeart/2018/2/layout/IconVerticalSolidList"/>
    <dgm:cxn modelId="{5A43F82E-7E14-48A8-A882-272CD292612F}" type="presParOf" srcId="{44576F3D-3169-43C0-941F-E6F75D34BD54}" destId="{A6B1D412-34D9-44A6-A506-EE906C6FE8AC}" srcOrd="1" destOrd="0" presId="urn:microsoft.com/office/officeart/2018/2/layout/IconVerticalSolidList"/>
    <dgm:cxn modelId="{C6E396A7-3692-4C46-B4C2-6CB1269CA6C6}" type="presParOf" srcId="{44576F3D-3169-43C0-941F-E6F75D34BD54}" destId="{D3EC8865-3407-4EA3-B62B-9782534500CA}" srcOrd="2" destOrd="0" presId="urn:microsoft.com/office/officeart/2018/2/layout/IconVerticalSolidList"/>
    <dgm:cxn modelId="{53895E92-1DD1-4EF1-9EE6-4EA0FBFB6F4E}" type="presParOf" srcId="{44576F3D-3169-43C0-941F-E6F75D34BD54}" destId="{EF2B99B2-30B3-42BD-AE4E-85023B2F482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EBD24C-4A20-44C8-BA98-05EDA9FF5920}" type="doc">
      <dgm:prSet loTypeId="urn:microsoft.com/office/officeart/2005/8/layout/hList7" loCatId="list" qsTypeId="urn:microsoft.com/office/officeart/2005/8/quickstyle/simple1" qsCatId="simple" csTypeId="urn:microsoft.com/office/officeart/2005/8/colors/accent1_2" csCatId="accent1" phldr="1"/>
      <dgm:spPr/>
      <dgm:t>
        <a:bodyPr/>
        <a:lstStyle/>
        <a:p>
          <a:endParaRPr lang="en-US"/>
        </a:p>
      </dgm:t>
    </dgm:pt>
    <dgm:pt modelId="{F94EC543-BE8D-44F3-B213-BA9AD20A8C46}">
      <dgm:prSet/>
      <dgm:spPr/>
      <dgm:t>
        <a:bodyPr/>
        <a:lstStyle/>
        <a:p>
          <a:r>
            <a:rPr lang="en-US" dirty="0"/>
            <a:t>Risk Registers</a:t>
          </a:r>
        </a:p>
      </dgm:t>
    </dgm:pt>
    <dgm:pt modelId="{A0A21A80-AA12-4703-87C2-8337DA291146}" type="parTrans" cxnId="{DD1D3073-B244-4B18-9799-E36DF49B96DB}">
      <dgm:prSet/>
      <dgm:spPr/>
      <dgm:t>
        <a:bodyPr/>
        <a:lstStyle/>
        <a:p>
          <a:endParaRPr lang="en-US"/>
        </a:p>
      </dgm:t>
    </dgm:pt>
    <dgm:pt modelId="{78AFED0E-27D1-4D25-B87F-E048E83A1EA9}" type="sibTrans" cxnId="{DD1D3073-B244-4B18-9799-E36DF49B96DB}">
      <dgm:prSet/>
      <dgm:spPr/>
      <dgm:t>
        <a:bodyPr/>
        <a:lstStyle/>
        <a:p>
          <a:endParaRPr lang="en-US"/>
        </a:p>
      </dgm:t>
    </dgm:pt>
    <dgm:pt modelId="{F3EC1809-BC76-4337-8675-003C618A7981}">
      <dgm:prSet/>
      <dgm:spPr/>
      <dgm:t>
        <a:bodyPr/>
        <a:lstStyle/>
        <a:p>
          <a:r>
            <a:rPr lang="en-US" dirty="0"/>
            <a:t>Risk Hierarchies</a:t>
          </a:r>
        </a:p>
      </dgm:t>
    </dgm:pt>
    <dgm:pt modelId="{EE8DFF5E-ABC1-4E1F-9C2C-BC97B669FC9E}" type="parTrans" cxnId="{88592705-1EA2-4DE1-9149-0DC8242925C4}">
      <dgm:prSet/>
      <dgm:spPr/>
      <dgm:t>
        <a:bodyPr/>
        <a:lstStyle/>
        <a:p>
          <a:endParaRPr lang="en-US"/>
        </a:p>
      </dgm:t>
    </dgm:pt>
    <dgm:pt modelId="{B43F6D0C-95B9-42E5-BF25-4B58A9BB0BC8}" type="sibTrans" cxnId="{88592705-1EA2-4DE1-9149-0DC8242925C4}">
      <dgm:prSet/>
      <dgm:spPr/>
      <dgm:t>
        <a:bodyPr/>
        <a:lstStyle/>
        <a:p>
          <a:endParaRPr lang="en-US"/>
        </a:p>
      </dgm:t>
    </dgm:pt>
    <dgm:pt modelId="{9E9EF1F2-590F-43A3-B9EC-8740AD48729F}">
      <dgm:prSet/>
      <dgm:spPr/>
      <dgm:t>
        <a:bodyPr/>
        <a:lstStyle/>
        <a:p>
          <a:r>
            <a:rPr lang="en-US" dirty="0"/>
            <a:t>Risk Performance Measurement</a:t>
          </a:r>
        </a:p>
      </dgm:t>
    </dgm:pt>
    <dgm:pt modelId="{1B04EFC1-0B4B-43A9-AC73-FA6F814F5C0E}" type="parTrans" cxnId="{F800445E-96E1-43DC-A58D-E275E5DB8C17}">
      <dgm:prSet/>
      <dgm:spPr/>
      <dgm:t>
        <a:bodyPr/>
        <a:lstStyle/>
        <a:p>
          <a:endParaRPr lang="en-US"/>
        </a:p>
      </dgm:t>
    </dgm:pt>
    <dgm:pt modelId="{03353E0F-A4CB-4DE2-A8DA-E016EA4B0B55}" type="sibTrans" cxnId="{F800445E-96E1-43DC-A58D-E275E5DB8C17}">
      <dgm:prSet/>
      <dgm:spPr/>
      <dgm:t>
        <a:bodyPr/>
        <a:lstStyle/>
        <a:p>
          <a:endParaRPr lang="en-US"/>
        </a:p>
      </dgm:t>
    </dgm:pt>
    <dgm:pt modelId="{873C702F-51A0-4FC8-9725-0717CC5BBB44}" type="pres">
      <dgm:prSet presAssocID="{17EBD24C-4A20-44C8-BA98-05EDA9FF5920}" presName="Name0" presStyleCnt="0">
        <dgm:presLayoutVars>
          <dgm:dir/>
          <dgm:resizeHandles val="exact"/>
        </dgm:presLayoutVars>
      </dgm:prSet>
      <dgm:spPr/>
    </dgm:pt>
    <dgm:pt modelId="{D8B7937A-411A-4EE1-8883-8975C6EDAF69}" type="pres">
      <dgm:prSet presAssocID="{17EBD24C-4A20-44C8-BA98-05EDA9FF5920}" presName="fgShape" presStyleLbl="fgShp" presStyleIdx="0" presStyleCnt="1"/>
      <dgm:spPr/>
    </dgm:pt>
    <dgm:pt modelId="{6FCFCE20-26FF-43BC-8C47-F6F8CFEA3ADF}" type="pres">
      <dgm:prSet presAssocID="{17EBD24C-4A20-44C8-BA98-05EDA9FF5920}" presName="linComp" presStyleCnt="0"/>
      <dgm:spPr/>
    </dgm:pt>
    <dgm:pt modelId="{8E0D7D92-DFE8-43E0-9DC2-16E4ACACB79E}" type="pres">
      <dgm:prSet presAssocID="{F94EC543-BE8D-44F3-B213-BA9AD20A8C46}" presName="compNode" presStyleCnt="0"/>
      <dgm:spPr/>
    </dgm:pt>
    <dgm:pt modelId="{6FA53EC1-4F85-4289-8C34-2B03FDA87C75}" type="pres">
      <dgm:prSet presAssocID="{F94EC543-BE8D-44F3-B213-BA9AD20A8C46}" presName="bkgdShape" presStyleLbl="node1" presStyleIdx="0" presStyleCnt="3"/>
      <dgm:spPr/>
    </dgm:pt>
    <dgm:pt modelId="{C892F54F-C8A4-4E55-8B71-BBF9FC4DF6DB}" type="pres">
      <dgm:prSet presAssocID="{F94EC543-BE8D-44F3-B213-BA9AD20A8C46}" presName="nodeTx" presStyleLbl="node1" presStyleIdx="0" presStyleCnt="3">
        <dgm:presLayoutVars>
          <dgm:bulletEnabled val="1"/>
        </dgm:presLayoutVars>
      </dgm:prSet>
      <dgm:spPr/>
    </dgm:pt>
    <dgm:pt modelId="{012A9546-57C5-49FD-A24A-762AB87A1328}" type="pres">
      <dgm:prSet presAssocID="{F94EC543-BE8D-44F3-B213-BA9AD20A8C46}" presName="invisiNode" presStyleLbl="node1" presStyleIdx="0" presStyleCnt="3"/>
      <dgm:spPr/>
    </dgm:pt>
    <dgm:pt modelId="{E775C32E-C24C-4491-A2A8-ED1E4B436794}" type="pres">
      <dgm:prSet presAssocID="{F94EC543-BE8D-44F3-B213-BA9AD20A8C46}" presName="imagNode" presStyleLbl="fgImgPlace1" presStyleIdx="0" presStyleCnt="3"/>
      <dgm:spPr/>
    </dgm:pt>
    <dgm:pt modelId="{ACB4A56D-6346-4222-9E22-29D2DDBFF489}" type="pres">
      <dgm:prSet presAssocID="{78AFED0E-27D1-4D25-B87F-E048E83A1EA9}" presName="sibTrans" presStyleLbl="sibTrans2D1" presStyleIdx="0" presStyleCnt="0"/>
      <dgm:spPr/>
    </dgm:pt>
    <dgm:pt modelId="{C1221F84-341F-4E87-A723-66DAD256CAEA}" type="pres">
      <dgm:prSet presAssocID="{F3EC1809-BC76-4337-8675-003C618A7981}" presName="compNode" presStyleCnt="0"/>
      <dgm:spPr/>
    </dgm:pt>
    <dgm:pt modelId="{A08357EF-48CC-45E2-A6CD-02C792EE5ADB}" type="pres">
      <dgm:prSet presAssocID="{F3EC1809-BC76-4337-8675-003C618A7981}" presName="bkgdShape" presStyleLbl="node1" presStyleIdx="1" presStyleCnt="3"/>
      <dgm:spPr/>
    </dgm:pt>
    <dgm:pt modelId="{7EF04E6F-B691-4369-A1CE-671645AA33AB}" type="pres">
      <dgm:prSet presAssocID="{F3EC1809-BC76-4337-8675-003C618A7981}" presName="nodeTx" presStyleLbl="node1" presStyleIdx="1" presStyleCnt="3">
        <dgm:presLayoutVars>
          <dgm:bulletEnabled val="1"/>
        </dgm:presLayoutVars>
      </dgm:prSet>
      <dgm:spPr/>
    </dgm:pt>
    <dgm:pt modelId="{C5930D93-A011-46C0-A482-92FEA9BE56AE}" type="pres">
      <dgm:prSet presAssocID="{F3EC1809-BC76-4337-8675-003C618A7981}" presName="invisiNode" presStyleLbl="node1" presStyleIdx="1" presStyleCnt="3"/>
      <dgm:spPr/>
    </dgm:pt>
    <dgm:pt modelId="{C418EEEA-D2FC-474C-BB26-73EF9809F420}" type="pres">
      <dgm:prSet presAssocID="{F3EC1809-BC76-4337-8675-003C618A7981}" presName="imagNode" presStyleLbl="fgImgPlace1" presStyleIdx="1" presStyleCnt="3"/>
      <dgm:spPr/>
    </dgm:pt>
    <dgm:pt modelId="{6508E8B0-DD3C-4721-83DE-4977257A9051}" type="pres">
      <dgm:prSet presAssocID="{B43F6D0C-95B9-42E5-BF25-4B58A9BB0BC8}" presName="sibTrans" presStyleLbl="sibTrans2D1" presStyleIdx="0" presStyleCnt="0"/>
      <dgm:spPr/>
    </dgm:pt>
    <dgm:pt modelId="{3D2C56F1-9E66-4DC7-9783-C6C9F102C625}" type="pres">
      <dgm:prSet presAssocID="{9E9EF1F2-590F-43A3-B9EC-8740AD48729F}" presName="compNode" presStyleCnt="0"/>
      <dgm:spPr/>
    </dgm:pt>
    <dgm:pt modelId="{DE11DD5A-0D02-422E-B3A4-138A7DAF1BC6}" type="pres">
      <dgm:prSet presAssocID="{9E9EF1F2-590F-43A3-B9EC-8740AD48729F}" presName="bkgdShape" presStyleLbl="node1" presStyleIdx="2" presStyleCnt="3"/>
      <dgm:spPr/>
    </dgm:pt>
    <dgm:pt modelId="{43EB89E8-F609-49AB-8CD0-6EC6444DD342}" type="pres">
      <dgm:prSet presAssocID="{9E9EF1F2-590F-43A3-B9EC-8740AD48729F}" presName="nodeTx" presStyleLbl="node1" presStyleIdx="2" presStyleCnt="3">
        <dgm:presLayoutVars>
          <dgm:bulletEnabled val="1"/>
        </dgm:presLayoutVars>
      </dgm:prSet>
      <dgm:spPr/>
    </dgm:pt>
    <dgm:pt modelId="{8BC6D2FA-92F0-4852-A61D-6D1A5621EF28}" type="pres">
      <dgm:prSet presAssocID="{9E9EF1F2-590F-43A3-B9EC-8740AD48729F}" presName="invisiNode" presStyleLbl="node1" presStyleIdx="2" presStyleCnt="3"/>
      <dgm:spPr/>
    </dgm:pt>
    <dgm:pt modelId="{C41B108A-472C-492D-9C57-5FA3EC0B13AC}" type="pres">
      <dgm:prSet presAssocID="{9E9EF1F2-590F-43A3-B9EC-8740AD48729F}" presName="imagNode" presStyleLbl="fgImgPlace1" presStyleIdx="2" presStyleCnt="3"/>
      <dgm:spPr/>
    </dgm:pt>
  </dgm:ptLst>
  <dgm:cxnLst>
    <dgm:cxn modelId="{88592705-1EA2-4DE1-9149-0DC8242925C4}" srcId="{17EBD24C-4A20-44C8-BA98-05EDA9FF5920}" destId="{F3EC1809-BC76-4337-8675-003C618A7981}" srcOrd="1" destOrd="0" parTransId="{EE8DFF5E-ABC1-4E1F-9C2C-BC97B669FC9E}" sibTransId="{B43F6D0C-95B9-42E5-BF25-4B58A9BB0BC8}"/>
    <dgm:cxn modelId="{5A160435-F5B6-40CF-99D6-0421AEF3BE45}" type="presOf" srcId="{F3EC1809-BC76-4337-8675-003C618A7981}" destId="{7EF04E6F-B691-4369-A1CE-671645AA33AB}" srcOrd="1" destOrd="0" presId="urn:microsoft.com/office/officeart/2005/8/layout/hList7"/>
    <dgm:cxn modelId="{F800445E-96E1-43DC-A58D-E275E5DB8C17}" srcId="{17EBD24C-4A20-44C8-BA98-05EDA9FF5920}" destId="{9E9EF1F2-590F-43A3-B9EC-8740AD48729F}" srcOrd="2" destOrd="0" parTransId="{1B04EFC1-0B4B-43A9-AC73-FA6F814F5C0E}" sibTransId="{03353E0F-A4CB-4DE2-A8DA-E016EA4B0B55}"/>
    <dgm:cxn modelId="{2A9C4F41-5292-4BD8-ABE8-8526DCA9E487}" type="presOf" srcId="{F94EC543-BE8D-44F3-B213-BA9AD20A8C46}" destId="{6FA53EC1-4F85-4289-8C34-2B03FDA87C75}" srcOrd="0" destOrd="0" presId="urn:microsoft.com/office/officeart/2005/8/layout/hList7"/>
    <dgm:cxn modelId="{9382A341-008C-4C4D-B031-B51C48C80153}" type="presOf" srcId="{9E9EF1F2-590F-43A3-B9EC-8740AD48729F}" destId="{DE11DD5A-0D02-422E-B3A4-138A7DAF1BC6}" srcOrd="0" destOrd="0" presId="urn:microsoft.com/office/officeart/2005/8/layout/hList7"/>
    <dgm:cxn modelId="{8E232847-C343-49BF-95C5-A80080378A42}" type="presOf" srcId="{17EBD24C-4A20-44C8-BA98-05EDA9FF5920}" destId="{873C702F-51A0-4FC8-9725-0717CC5BBB44}" srcOrd="0" destOrd="0" presId="urn:microsoft.com/office/officeart/2005/8/layout/hList7"/>
    <dgm:cxn modelId="{DD1D3073-B244-4B18-9799-E36DF49B96DB}" srcId="{17EBD24C-4A20-44C8-BA98-05EDA9FF5920}" destId="{F94EC543-BE8D-44F3-B213-BA9AD20A8C46}" srcOrd="0" destOrd="0" parTransId="{A0A21A80-AA12-4703-87C2-8337DA291146}" sibTransId="{78AFED0E-27D1-4D25-B87F-E048E83A1EA9}"/>
    <dgm:cxn modelId="{D6797294-8CF1-435A-B982-C40F1C7A49B4}" type="presOf" srcId="{F3EC1809-BC76-4337-8675-003C618A7981}" destId="{A08357EF-48CC-45E2-A6CD-02C792EE5ADB}" srcOrd="0" destOrd="0" presId="urn:microsoft.com/office/officeart/2005/8/layout/hList7"/>
    <dgm:cxn modelId="{ECB2DFC6-AE99-47BF-96F6-DC23448F1C94}" type="presOf" srcId="{B43F6D0C-95B9-42E5-BF25-4B58A9BB0BC8}" destId="{6508E8B0-DD3C-4721-83DE-4977257A9051}" srcOrd="0" destOrd="0" presId="urn:microsoft.com/office/officeart/2005/8/layout/hList7"/>
    <dgm:cxn modelId="{C3CB72D8-F40D-4DC3-BEEB-20D49E92364E}" type="presOf" srcId="{F94EC543-BE8D-44F3-B213-BA9AD20A8C46}" destId="{C892F54F-C8A4-4E55-8B71-BBF9FC4DF6DB}" srcOrd="1" destOrd="0" presId="urn:microsoft.com/office/officeart/2005/8/layout/hList7"/>
    <dgm:cxn modelId="{088D7DDF-9BAE-436A-BED6-C1A11B130A62}" type="presOf" srcId="{78AFED0E-27D1-4D25-B87F-E048E83A1EA9}" destId="{ACB4A56D-6346-4222-9E22-29D2DDBFF489}" srcOrd="0" destOrd="0" presId="urn:microsoft.com/office/officeart/2005/8/layout/hList7"/>
    <dgm:cxn modelId="{781C18E8-AF2F-4E07-B009-3C1096B82CDF}" type="presOf" srcId="{9E9EF1F2-590F-43A3-B9EC-8740AD48729F}" destId="{43EB89E8-F609-49AB-8CD0-6EC6444DD342}" srcOrd="1" destOrd="0" presId="urn:microsoft.com/office/officeart/2005/8/layout/hList7"/>
    <dgm:cxn modelId="{CCEA6D4A-34F1-4103-8577-C7DEBF94433E}" type="presParOf" srcId="{873C702F-51A0-4FC8-9725-0717CC5BBB44}" destId="{D8B7937A-411A-4EE1-8883-8975C6EDAF69}" srcOrd="0" destOrd="0" presId="urn:microsoft.com/office/officeart/2005/8/layout/hList7"/>
    <dgm:cxn modelId="{8ABEBEEB-414A-4F0C-B278-EA68D15446CC}" type="presParOf" srcId="{873C702F-51A0-4FC8-9725-0717CC5BBB44}" destId="{6FCFCE20-26FF-43BC-8C47-F6F8CFEA3ADF}" srcOrd="1" destOrd="0" presId="urn:microsoft.com/office/officeart/2005/8/layout/hList7"/>
    <dgm:cxn modelId="{AF174B19-4A26-4CCD-82EE-6B9231A024D4}" type="presParOf" srcId="{6FCFCE20-26FF-43BC-8C47-F6F8CFEA3ADF}" destId="{8E0D7D92-DFE8-43E0-9DC2-16E4ACACB79E}" srcOrd="0" destOrd="0" presId="urn:microsoft.com/office/officeart/2005/8/layout/hList7"/>
    <dgm:cxn modelId="{43D238D8-5585-4491-A746-C41A7E28A38C}" type="presParOf" srcId="{8E0D7D92-DFE8-43E0-9DC2-16E4ACACB79E}" destId="{6FA53EC1-4F85-4289-8C34-2B03FDA87C75}" srcOrd="0" destOrd="0" presId="urn:microsoft.com/office/officeart/2005/8/layout/hList7"/>
    <dgm:cxn modelId="{B49889C4-9CC3-447C-B06B-E1250C26B8AF}" type="presParOf" srcId="{8E0D7D92-DFE8-43E0-9DC2-16E4ACACB79E}" destId="{C892F54F-C8A4-4E55-8B71-BBF9FC4DF6DB}" srcOrd="1" destOrd="0" presId="urn:microsoft.com/office/officeart/2005/8/layout/hList7"/>
    <dgm:cxn modelId="{2480D44C-E285-44AE-897C-A3CDC43AE6B8}" type="presParOf" srcId="{8E0D7D92-DFE8-43E0-9DC2-16E4ACACB79E}" destId="{012A9546-57C5-49FD-A24A-762AB87A1328}" srcOrd="2" destOrd="0" presId="urn:microsoft.com/office/officeart/2005/8/layout/hList7"/>
    <dgm:cxn modelId="{9EFB19EF-A698-43A5-8E03-985E36D9E720}" type="presParOf" srcId="{8E0D7D92-DFE8-43E0-9DC2-16E4ACACB79E}" destId="{E775C32E-C24C-4491-A2A8-ED1E4B436794}" srcOrd="3" destOrd="0" presId="urn:microsoft.com/office/officeart/2005/8/layout/hList7"/>
    <dgm:cxn modelId="{7D64467F-8662-41B5-BBBC-6C65A0BB3C0D}" type="presParOf" srcId="{6FCFCE20-26FF-43BC-8C47-F6F8CFEA3ADF}" destId="{ACB4A56D-6346-4222-9E22-29D2DDBFF489}" srcOrd="1" destOrd="0" presId="urn:microsoft.com/office/officeart/2005/8/layout/hList7"/>
    <dgm:cxn modelId="{E26519B0-4F8C-45CC-86C7-26AC326DC2B0}" type="presParOf" srcId="{6FCFCE20-26FF-43BC-8C47-F6F8CFEA3ADF}" destId="{C1221F84-341F-4E87-A723-66DAD256CAEA}" srcOrd="2" destOrd="0" presId="urn:microsoft.com/office/officeart/2005/8/layout/hList7"/>
    <dgm:cxn modelId="{1AB4AB1B-417B-42A4-847B-4E941A178CDE}" type="presParOf" srcId="{C1221F84-341F-4E87-A723-66DAD256CAEA}" destId="{A08357EF-48CC-45E2-A6CD-02C792EE5ADB}" srcOrd="0" destOrd="0" presId="urn:microsoft.com/office/officeart/2005/8/layout/hList7"/>
    <dgm:cxn modelId="{9C60499C-D5D6-441A-AE20-67E3CC78B44A}" type="presParOf" srcId="{C1221F84-341F-4E87-A723-66DAD256CAEA}" destId="{7EF04E6F-B691-4369-A1CE-671645AA33AB}" srcOrd="1" destOrd="0" presId="urn:microsoft.com/office/officeart/2005/8/layout/hList7"/>
    <dgm:cxn modelId="{2A15DA70-9370-45E0-A453-234A94591A82}" type="presParOf" srcId="{C1221F84-341F-4E87-A723-66DAD256CAEA}" destId="{C5930D93-A011-46C0-A482-92FEA9BE56AE}" srcOrd="2" destOrd="0" presId="urn:microsoft.com/office/officeart/2005/8/layout/hList7"/>
    <dgm:cxn modelId="{8343A557-D312-4D32-9722-749D9B367C22}" type="presParOf" srcId="{C1221F84-341F-4E87-A723-66DAD256CAEA}" destId="{C418EEEA-D2FC-474C-BB26-73EF9809F420}" srcOrd="3" destOrd="0" presId="urn:microsoft.com/office/officeart/2005/8/layout/hList7"/>
    <dgm:cxn modelId="{050A331F-BC53-486D-9A22-1ECCB5D09A96}" type="presParOf" srcId="{6FCFCE20-26FF-43BC-8C47-F6F8CFEA3ADF}" destId="{6508E8B0-DD3C-4721-83DE-4977257A9051}" srcOrd="3" destOrd="0" presId="urn:microsoft.com/office/officeart/2005/8/layout/hList7"/>
    <dgm:cxn modelId="{734077F4-EFF3-446B-81A8-F455F6D6E6B0}" type="presParOf" srcId="{6FCFCE20-26FF-43BC-8C47-F6F8CFEA3ADF}" destId="{3D2C56F1-9E66-4DC7-9783-C6C9F102C625}" srcOrd="4" destOrd="0" presId="urn:microsoft.com/office/officeart/2005/8/layout/hList7"/>
    <dgm:cxn modelId="{CAA10A88-2479-43CA-B488-1C32BFDE47DD}" type="presParOf" srcId="{3D2C56F1-9E66-4DC7-9783-C6C9F102C625}" destId="{DE11DD5A-0D02-422E-B3A4-138A7DAF1BC6}" srcOrd="0" destOrd="0" presId="urn:microsoft.com/office/officeart/2005/8/layout/hList7"/>
    <dgm:cxn modelId="{FC9B5EAE-3D70-4EC9-9FD6-78369E7C1F87}" type="presParOf" srcId="{3D2C56F1-9E66-4DC7-9783-C6C9F102C625}" destId="{43EB89E8-F609-49AB-8CD0-6EC6444DD342}" srcOrd="1" destOrd="0" presId="urn:microsoft.com/office/officeart/2005/8/layout/hList7"/>
    <dgm:cxn modelId="{153ECFE4-8BCE-4DA8-8E0F-98E5209621E2}" type="presParOf" srcId="{3D2C56F1-9E66-4DC7-9783-C6C9F102C625}" destId="{8BC6D2FA-92F0-4852-A61D-6D1A5621EF28}" srcOrd="2" destOrd="0" presId="urn:microsoft.com/office/officeart/2005/8/layout/hList7"/>
    <dgm:cxn modelId="{B0CEB515-9429-4024-8416-ED8A4FEB8D0D}" type="presParOf" srcId="{3D2C56F1-9E66-4DC7-9783-C6C9F102C625}" destId="{C41B108A-472C-492D-9C57-5FA3EC0B13AC}"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FE1A8DE-0404-4275-B1EB-146A40C6B437}" type="doc">
      <dgm:prSet loTypeId="urn:microsoft.com/office/officeart/2016/7/layout/RepeatingBendingProcessNew" loCatId="process" qsTypeId="urn:microsoft.com/office/officeart/2005/8/quickstyle/simple1" qsCatId="simple" csTypeId="urn:microsoft.com/office/officeart/2005/8/colors/accent1_2" csCatId="accent1"/>
      <dgm:spPr/>
      <dgm:t>
        <a:bodyPr/>
        <a:lstStyle/>
        <a:p>
          <a:endParaRPr lang="en-US"/>
        </a:p>
      </dgm:t>
    </dgm:pt>
    <dgm:pt modelId="{101C012F-4820-4636-B787-A067641BE336}">
      <dgm:prSet/>
      <dgm:spPr/>
      <dgm:t>
        <a:bodyPr/>
        <a:lstStyle/>
        <a:p>
          <a:r>
            <a:rPr lang="en-US"/>
            <a:t>Prepare for plausible scenarios and crises;</a:t>
          </a:r>
        </a:p>
      </dgm:t>
    </dgm:pt>
    <dgm:pt modelId="{9B65F2CF-4E21-4014-9A63-451D537440C5}" type="parTrans" cxnId="{7F735B31-937D-4913-95B5-26DA6DEF7836}">
      <dgm:prSet/>
      <dgm:spPr/>
      <dgm:t>
        <a:bodyPr/>
        <a:lstStyle/>
        <a:p>
          <a:endParaRPr lang="en-US"/>
        </a:p>
      </dgm:t>
    </dgm:pt>
    <dgm:pt modelId="{7F642E7C-C8C8-4B48-8141-F30FFA9857C1}" type="sibTrans" cxnId="{7F735B31-937D-4913-95B5-26DA6DEF7836}">
      <dgm:prSet/>
      <dgm:spPr/>
      <dgm:t>
        <a:bodyPr/>
        <a:lstStyle/>
        <a:p>
          <a:endParaRPr lang="en-US"/>
        </a:p>
      </dgm:t>
    </dgm:pt>
    <dgm:pt modelId="{665D590A-990A-4FE8-AE33-BC4B4DFDB312}">
      <dgm:prSet/>
      <dgm:spPr/>
      <dgm:t>
        <a:bodyPr/>
        <a:lstStyle/>
        <a:p>
          <a:r>
            <a:rPr lang="en-US"/>
            <a:t>perform formal assessments;</a:t>
          </a:r>
        </a:p>
      </dgm:t>
    </dgm:pt>
    <dgm:pt modelId="{498483D1-7900-4AB8-857B-460385556702}" type="parTrans" cxnId="{041EB268-3A33-4F32-A9F9-57936576291C}">
      <dgm:prSet/>
      <dgm:spPr/>
      <dgm:t>
        <a:bodyPr/>
        <a:lstStyle/>
        <a:p>
          <a:endParaRPr lang="en-US"/>
        </a:p>
      </dgm:t>
    </dgm:pt>
    <dgm:pt modelId="{EDC39AD4-9002-48F9-A04D-11A7CC41E862}" type="sibTrans" cxnId="{041EB268-3A33-4F32-A9F9-57936576291C}">
      <dgm:prSet/>
      <dgm:spPr/>
      <dgm:t>
        <a:bodyPr/>
        <a:lstStyle/>
        <a:p>
          <a:endParaRPr lang="en-US"/>
        </a:p>
      </dgm:t>
    </dgm:pt>
    <dgm:pt modelId="{063FF4BA-23CD-4A2A-85B3-83C0E08E2151}">
      <dgm:prSet/>
      <dgm:spPr/>
      <dgm:t>
        <a:bodyPr/>
        <a:lstStyle/>
        <a:p>
          <a:r>
            <a:rPr lang="en-US"/>
            <a:t>define the context and objective of each assessment;</a:t>
          </a:r>
        </a:p>
      </dgm:t>
    </dgm:pt>
    <dgm:pt modelId="{C86A3814-6FF3-4EBC-BCDB-A4E295546D0F}" type="parTrans" cxnId="{91A8FB86-6475-4838-B6B5-4DB35D6DED9C}">
      <dgm:prSet/>
      <dgm:spPr/>
      <dgm:t>
        <a:bodyPr/>
        <a:lstStyle/>
        <a:p>
          <a:endParaRPr lang="en-US"/>
        </a:p>
      </dgm:t>
    </dgm:pt>
    <dgm:pt modelId="{D0990589-F4B1-4D83-9524-17BA5BFEE181}" type="sibTrans" cxnId="{91A8FB86-6475-4838-B6B5-4DB35D6DED9C}">
      <dgm:prSet/>
      <dgm:spPr/>
      <dgm:t>
        <a:bodyPr/>
        <a:lstStyle/>
        <a:p>
          <a:endParaRPr lang="en-US"/>
        </a:p>
      </dgm:t>
    </dgm:pt>
    <dgm:pt modelId="{F610D65B-16E0-44A6-A9E6-2AA6DE8CB8E1}">
      <dgm:prSet/>
      <dgm:spPr/>
      <dgm:t>
        <a:bodyPr/>
        <a:lstStyle/>
        <a:p>
          <a:r>
            <a:rPr lang="en-US"/>
            <a:t>understand the organization’s acceptable risk level;</a:t>
          </a:r>
        </a:p>
      </dgm:t>
    </dgm:pt>
    <dgm:pt modelId="{26057D3B-2AEC-419F-8CA8-E2CFF6F9001C}" type="parTrans" cxnId="{160DB37E-3860-43C1-B5CB-89D52ADD4293}">
      <dgm:prSet/>
      <dgm:spPr/>
      <dgm:t>
        <a:bodyPr/>
        <a:lstStyle/>
        <a:p>
          <a:endParaRPr lang="en-US"/>
        </a:p>
      </dgm:t>
    </dgm:pt>
    <dgm:pt modelId="{DF472952-781D-4459-A4BC-17F6A71A644B}" type="sibTrans" cxnId="{160DB37E-3860-43C1-B5CB-89D52ADD4293}">
      <dgm:prSet/>
      <dgm:spPr/>
      <dgm:t>
        <a:bodyPr/>
        <a:lstStyle/>
        <a:p>
          <a:endParaRPr lang="en-US"/>
        </a:p>
      </dgm:t>
    </dgm:pt>
    <dgm:pt modelId="{D4D868E2-1B4D-4079-BBD6-6CA58FF70EBD}">
      <dgm:prSet/>
      <dgm:spPr/>
      <dgm:t>
        <a:bodyPr/>
        <a:lstStyle/>
        <a:p>
          <a:r>
            <a:rPr lang="en-US"/>
            <a:t>assemble the best team to perform the assessment;</a:t>
          </a:r>
        </a:p>
      </dgm:t>
    </dgm:pt>
    <dgm:pt modelId="{B545BE5D-ED67-4A31-9170-53EEFA87D54E}" type="parTrans" cxnId="{0A98DA9C-6712-43BD-9865-866787646A2F}">
      <dgm:prSet/>
      <dgm:spPr/>
      <dgm:t>
        <a:bodyPr/>
        <a:lstStyle/>
        <a:p>
          <a:endParaRPr lang="en-US"/>
        </a:p>
      </dgm:t>
    </dgm:pt>
    <dgm:pt modelId="{15886589-C5C6-4A91-AF28-1533BF4D84B2}" type="sibTrans" cxnId="{0A98DA9C-6712-43BD-9865-866787646A2F}">
      <dgm:prSet/>
      <dgm:spPr/>
      <dgm:t>
        <a:bodyPr/>
        <a:lstStyle/>
        <a:p>
          <a:endParaRPr lang="en-US"/>
        </a:p>
      </dgm:t>
    </dgm:pt>
    <dgm:pt modelId="{8DA48467-8555-4F34-89DB-A6B9592539C9}">
      <dgm:prSet/>
      <dgm:spPr/>
      <dgm:t>
        <a:bodyPr/>
        <a:lstStyle/>
        <a:p>
          <a:r>
            <a:rPr lang="en-US"/>
            <a:t>use the most appropriate assessment techniques;</a:t>
          </a:r>
        </a:p>
      </dgm:t>
    </dgm:pt>
    <dgm:pt modelId="{B2356ADF-26D6-4839-A32A-2EB840EBB766}" type="parTrans" cxnId="{84F89EA0-449D-4D53-88AD-A09140301597}">
      <dgm:prSet/>
      <dgm:spPr/>
      <dgm:t>
        <a:bodyPr/>
        <a:lstStyle/>
        <a:p>
          <a:endParaRPr lang="en-US"/>
        </a:p>
      </dgm:t>
    </dgm:pt>
    <dgm:pt modelId="{6C9C6D5D-BDF8-43DC-89AE-2AE2D0DFF3FB}" type="sibTrans" cxnId="{84F89EA0-449D-4D53-88AD-A09140301597}">
      <dgm:prSet/>
      <dgm:spPr/>
      <dgm:t>
        <a:bodyPr/>
        <a:lstStyle/>
        <a:p>
          <a:endParaRPr lang="en-US"/>
        </a:p>
      </dgm:t>
    </dgm:pt>
    <dgm:pt modelId="{007907E4-C70B-4A26-B140-D08422CBCDCF}">
      <dgm:prSet/>
      <dgm:spPr/>
      <dgm:t>
        <a:bodyPr/>
        <a:lstStyle/>
        <a:p>
          <a:r>
            <a:rPr lang="en-US"/>
            <a:t>be objective and unemotional in the assessment process;</a:t>
          </a:r>
        </a:p>
      </dgm:t>
    </dgm:pt>
    <dgm:pt modelId="{C83A86D2-9B5D-4B7C-9F82-B8F38F99C290}" type="parTrans" cxnId="{DC72D134-000B-47C7-9901-4F7EF862BBA8}">
      <dgm:prSet/>
      <dgm:spPr/>
      <dgm:t>
        <a:bodyPr/>
        <a:lstStyle/>
        <a:p>
          <a:endParaRPr lang="en-US"/>
        </a:p>
      </dgm:t>
    </dgm:pt>
    <dgm:pt modelId="{85B76245-0067-4808-A162-56FFCC02C720}" type="sibTrans" cxnId="{DC72D134-000B-47C7-9901-4F7EF862BBA8}">
      <dgm:prSet/>
      <dgm:spPr/>
      <dgm:t>
        <a:bodyPr/>
        <a:lstStyle/>
        <a:p>
          <a:endParaRPr lang="en-US"/>
        </a:p>
      </dgm:t>
    </dgm:pt>
    <dgm:pt modelId="{0C629CF3-D900-435F-B6AC-7DFCC0D6CF08}">
      <dgm:prSet/>
      <dgm:spPr/>
      <dgm:t>
        <a:bodyPr/>
        <a:lstStyle/>
        <a:p>
          <a:r>
            <a:rPr lang="en-US"/>
            <a:t>identify risk sources that create risks and consider the whole-system risk;</a:t>
          </a:r>
        </a:p>
      </dgm:t>
    </dgm:pt>
    <dgm:pt modelId="{84820FC8-BE75-4863-B706-77B489F81C1F}" type="parTrans" cxnId="{183A3C2A-C4E0-4B53-A1B2-83042D213304}">
      <dgm:prSet/>
      <dgm:spPr/>
      <dgm:t>
        <a:bodyPr/>
        <a:lstStyle/>
        <a:p>
          <a:endParaRPr lang="en-US"/>
        </a:p>
      </dgm:t>
    </dgm:pt>
    <dgm:pt modelId="{7CAC9C6E-58CC-4520-AC0F-9C4B259CD55D}" type="sibTrans" cxnId="{183A3C2A-C4E0-4B53-A1B2-83042D213304}">
      <dgm:prSet/>
      <dgm:spPr/>
      <dgm:t>
        <a:bodyPr/>
        <a:lstStyle/>
        <a:p>
          <a:endParaRPr lang="en-US"/>
        </a:p>
      </dgm:t>
    </dgm:pt>
    <dgm:pt modelId="{8AF8874F-2405-453F-85B3-C26C21E8C389}">
      <dgm:prSet/>
      <dgm:spPr/>
      <dgm:t>
        <a:bodyPr/>
        <a:lstStyle/>
        <a:p>
          <a:r>
            <a:rPr lang="en-US"/>
            <a:t>consider the hierarchy of controls and failure to prioritize based on risk;</a:t>
          </a:r>
        </a:p>
      </dgm:t>
    </dgm:pt>
    <dgm:pt modelId="{133FC148-0ABC-4B43-B0A6-0F034E49B958}" type="parTrans" cxnId="{F684C4AE-1D11-4DE0-A8D8-17062D4DFB8B}">
      <dgm:prSet/>
      <dgm:spPr/>
      <dgm:t>
        <a:bodyPr/>
        <a:lstStyle/>
        <a:p>
          <a:endParaRPr lang="en-US"/>
        </a:p>
      </dgm:t>
    </dgm:pt>
    <dgm:pt modelId="{F1C8EE24-6321-477A-BD13-1630BFADDCCF}" type="sibTrans" cxnId="{F684C4AE-1D11-4DE0-A8D8-17062D4DFB8B}">
      <dgm:prSet/>
      <dgm:spPr/>
      <dgm:t>
        <a:bodyPr/>
        <a:lstStyle/>
        <a:p>
          <a:endParaRPr lang="en-US"/>
        </a:p>
      </dgm:t>
    </dgm:pt>
    <dgm:pt modelId="{074421E8-22FE-4E15-994C-5FE278B1052C}">
      <dgm:prSet/>
      <dgm:spPr/>
      <dgm:t>
        <a:bodyPr/>
        <a:lstStyle/>
        <a:p>
          <a:r>
            <a:rPr lang="en-US"/>
            <a:t>perform assessment during the design/redesign phases;</a:t>
          </a:r>
        </a:p>
      </dgm:t>
    </dgm:pt>
    <dgm:pt modelId="{5282C49B-95DA-4D9D-984C-2DF37BE8F5EE}" type="parTrans" cxnId="{09CDFADE-4788-44E1-BA36-8AB372D7BFBA}">
      <dgm:prSet/>
      <dgm:spPr/>
      <dgm:t>
        <a:bodyPr/>
        <a:lstStyle/>
        <a:p>
          <a:endParaRPr lang="en-US"/>
        </a:p>
      </dgm:t>
    </dgm:pt>
    <dgm:pt modelId="{57F94B54-7C2F-4E17-B773-6091DB583C3E}" type="sibTrans" cxnId="{09CDFADE-4788-44E1-BA36-8AB372D7BFBA}">
      <dgm:prSet/>
      <dgm:spPr/>
      <dgm:t>
        <a:bodyPr/>
        <a:lstStyle/>
        <a:p>
          <a:endParaRPr lang="en-US"/>
        </a:p>
      </dgm:t>
    </dgm:pt>
    <dgm:pt modelId="{27826F6D-8E73-4128-AB31-B0D248ED3592}">
      <dgm:prSet/>
      <dgm:spPr/>
      <dgm:t>
        <a:bodyPr/>
        <a:lstStyle/>
        <a:p>
          <a:r>
            <a:rPr lang="en-US"/>
            <a:t>communicate before, during and after the assessment with affected stakeholders;</a:t>
          </a:r>
        </a:p>
      </dgm:t>
    </dgm:pt>
    <dgm:pt modelId="{EDA22503-39FF-4A44-B4A5-39E04A3365A1}" type="parTrans" cxnId="{94C5057A-B2E2-41F5-8BBD-EF39299C050B}">
      <dgm:prSet/>
      <dgm:spPr/>
      <dgm:t>
        <a:bodyPr/>
        <a:lstStyle/>
        <a:p>
          <a:endParaRPr lang="en-US"/>
        </a:p>
      </dgm:t>
    </dgm:pt>
    <dgm:pt modelId="{34FD8DCC-D8A9-4DC0-9F99-4486A8E02E5E}" type="sibTrans" cxnId="{94C5057A-B2E2-41F5-8BBD-EF39299C050B}">
      <dgm:prSet/>
      <dgm:spPr/>
      <dgm:t>
        <a:bodyPr/>
        <a:lstStyle/>
        <a:p>
          <a:endParaRPr lang="en-US"/>
        </a:p>
      </dgm:t>
    </dgm:pt>
    <dgm:pt modelId="{DEAE661B-9B5F-4539-B636-7D6CF3C8BCDB}">
      <dgm:prSet/>
      <dgm:spPr/>
      <dgm:t>
        <a:bodyPr/>
        <a:lstStyle/>
        <a:p>
          <a:r>
            <a:rPr lang="en-US"/>
            <a:t>be timely and measured in the message; and</a:t>
          </a:r>
        </a:p>
      </dgm:t>
    </dgm:pt>
    <dgm:pt modelId="{51A5FCB7-FA21-46BE-AA4C-CCD7DC9BB9EE}" type="parTrans" cxnId="{270C2E39-7DA9-48F3-9D46-EAA8D64E7BB6}">
      <dgm:prSet/>
      <dgm:spPr/>
      <dgm:t>
        <a:bodyPr/>
        <a:lstStyle/>
        <a:p>
          <a:endParaRPr lang="en-US"/>
        </a:p>
      </dgm:t>
    </dgm:pt>
    <dgm:pt modelId="{2CE77C9D-6051-4D8A-BB8A-2F35B5B68A67}" type="sibTrans" cxnId="{270C2E39-7DA9-48F3-9D46-EAA8D64E7BB6}">
      <dgm:prSet/>
      <dgm:spPr/>
      <dgm:t>
        <a:bodyPr/>
        <a:lstStyle/>
        <a:p>
          <a:endParaRPr lang="en-US"/>
        </a:p>
      </dgm:t>
    </dgm:pt>
    <dgm:pt modelId="{74DD224C-CAE1-4FBC-A590-487EDCDC8F2D}">
      <dgm:prSet/>
      <dgm:spPr/>
      <dgm:t>
        <a:bodyPr/>
        <a:lstStyle/>
        <a:p>
          <a:r>
            <a:rPr lang="en-US"/>
            <a:t>learn and improve.</a:t>
          </a:r>
        </a:p>
      </dgm:t>
    </dgm:pt>
    <dgm:pt modelId="{BD167E9B-C469-4310-883D-3BE97B8C311E}" type="parTrans" cxnId="{0D3C2D6F-904E-4D5E-83D9-81C8516B9084}">
      <dgm:prSet/>
      <dgm:spPr/>
      <dgm:t>
        <a:bodyPr/>
        <a:lstStyle/>
        <a:p>
          <a:endParaRPr lang="en-US"/>
        </a:p>
      </dgm:t>
    </dgm:pt>
    <dgm:pt modelId="{006AE049-0EFF-4F1B-93D7-9AED5F34A86C}" type="sibTrans" cxnId="{0D3C2D6F-904E-4D5E-83D9-81C8516B9084}">
      <dgm:prSet/>
      <dgm:spPr/>
      <dgm:t>
        <a:bodyPr/>
        <a:lstStyle/>
        <a:p>
          <a:endParaRPr lang="en-US"/>
        </a:p>
      </dgm:t>
    </dgm:pt>
    <dgm:pt modelId="{B6B2E29D-0937-42AC-9F59-926481F12406}" type="pres">
      <dgm:prSet presAssocID="{1FE1A8DE-0404-4275-B1EB-146A40C6B437}" presName="Name0" presStyleCnt="0">
        <dgm:presLayoutVars>
          <dgm:dir/>
          <dgm:resizeHandles val="exact"/>
        </dgm:presLayoutVars>
      </dgm:prSet>
      <dgm:spPr/>
    </dgm:pt>
    <dgm:pt modelId="{980ED514-8B54-4F40-A636-A4256A37C13B}" type="pres">
      <dgm:prSet presAssocID="{101C012F-4820-4636-B787-A067641BE336}" presName="node" presStyleLbl="node1" presStyleIdx="0" presStyleCnt="13">
        <dgm:presLayoutVars>
          <dgm:bulletEnabled val="1"/>
        </dgm:presLayoutVars>
      </dgm:prSet>
      <dgm:spPr/>
    </dgm:pt>
    <dgm:pt modelId="{83E906F3-6A1B-4EDB-BB3E-63E8A85CE078}" type="pres">
      <dgm:prSet presAssocID="{7F642E7C-C8C8-4B48-8141-F30FFA9857C1}" presName="sibTrans" presStyleLbl="sibTrans1D1" presStyleIdx="0" presStyleCnt="12"/>
      <dgm:spPr/>
    </dgm:pt>
    <dgm:pt modelId="{F36717C2-BF71-4B32-93BF-6586AC4A64AA}" type="pres">
      <dgm:prSet presAssocID="{7F642E7C-C8C8-4B48-8141-F30FFA9857C1}" presName="connectorText" presStyleLbl="sibTrans1D1" presStyleIdx="0" presStyleCnt="12"/>
      <dgm:spPr/>
    </dgm:pt>
    <dgm:pt modelId="{0E1A5566-3C78-462D-8F47-7F8DA9A3A2B2}" type="pres">
      <dgm:prSet presAssocID="{665D590A-990A-4FE8-AE33-BC4B4DFDB312}" presName="node" presStyleLbl="node1" presStyleIdx="1" presStyleCnt="13">
        <dgm:presLayoutVars>
          <dgm:bulletEnabled val="1"/>
        </dgm:presLayoutVars>
      </dgm:prSet>
      <dgm:spPr/>
    </dgm:pt>
    <dgm:pt modelId="{8B8E54A4-4EB0-4CEC-A3EE-7DA25D9E7BF2}" type="pres">
      <dgm:prSet presAssocID="{EDC39AD4-9002-48F9-A04D-11A7CC41E862}" presName="sibTrans" presStyleLbl="sibTrans1D1" presStyleIdx="1" presStyleCnt="12"/>
      <dgm:spPr/>
    </dgm:pt>
    <dgm:pt modelId="{3ABA9E68-EFDA-40F5-A3D3-2EEEF7685D15}" type="pres">
      <dgm:prSet presAssocID="{EDC39AD4-9002-48F9-A04D-11A7CC41E862}" presName="connectorText" presStyleLbl="sibTrans1D1" presStyleIdx="1" presStyleCnt="12"/>
      <dgm:spPr/>
    </dgm:pt>
    <dgm:pt modelId="{86011F37-DFBF-4CF8-A2C8-1738A65F50FC}" type="pres">
      <dgm:prSet presAssocID="{063FF4BA-23CD-4A2A-85B3-83C0E08E2151}" presName="node" presStyleLbl="node1" presStyleIdx="2" presStyleCnt="13">
        <dgm:presLayoutVars>
          <dgm:bulletEnabled val="1"/>
        </dgm:presLayoutVars>
      </dgm:prSet>
      <dgm:spPr/>
    </dgm:pt>
    <dgm:pt modelId="{77DF4D9A-8E35-4CC5-9267-D488D83DF3D5}" type="pres">
      <dgm:prSet presAssocID="{D0990589-F4B1-4D83-9524-17BA5BFEE181}" presName="sibTrans" presStyleLbl="sibTrans1D1" presStyleIdx="2" presStyleCnt="12"/>
      <dgm:spPr/>
    </dgm:pt>
    <dgm:pt modelId="{4B03D05F-A749-46D7-8C17-50F96C729C3D}" type="pres">
      <dgm:prSet presAssocID="{D0990589-F4B1-4D83-9524-17BA5BFEE181}" presName="connectorText" presStyleLbl="sibTrans1D1" presStyleIdx="2" presStyleCnt="12"/>
      <dgm:spPr/>
    </dgm:pt>
    <dgm:pt modelId="{63072670-8659-4D83-BA34-11A4B3629087}" type="pres">
      <dgm:prSet presAssocID="{F610D65B-16E0-44A6-A9E6-2AA6DE8CB8E1}" presName="node" presStyleLbl="node1" presStyleIdx="3" presStyleCnt="13">
        <dgm:presLayoutVars>
          <dgm:bulletEnabled val="1"/>
        </dgm:presLayoutVars>
      </dgm:prSet>
      <dgm:spPr/>
    </dgm:pt>
    <dgm:pt modelId="{F55BD768-B844-438A-B2AE-84F42E288963}" type="pres">
      <dgm:prSet presAssocID="{DF472952-781D-4459-A4BC-17F6A71A644B}" presName="sibTrans" presStyleLbl="sibTrans1D1" presStyleIdx="3" presStyleCnt="12"/>
      <dgm:spPr/>
    </dgm:pt>
    <dgm:pt modelId="{64280694-9BE6-4549-AFD1-0F4CE18F6C2B}" type="pres">
      <dgm:prSet presAssocID="{DF472952-781D-4459-A4BC-17F6A71A644B}" presName="connectorText" presStyleLbl="sibTrans1D1" presStyleIdx="3" presStyleCnt="12"/>
      <dgm:spPr/>
    </dgm:pt>
    <dgm:pt modelId="{A71B0405-ADDE-4291-9A3C-73A1429FB80C}" type="pres">
      <dgm:prSet presAssocID="{D4D868E2-1B4D-4079-BBD6-6CA58FF70EBD}" presName="node" presStyleLbl="node1" presStyleIdx="4" presStyleCnt="13">
        <dgm:presLayoutVars>
          <dgm:bulletEnabled val="1"/>
        </dgm:presLayoutVars>
      </dgm:prSet>
      <dgm:spPr/>
    </dgm:pt>
    <dgm:pt modelId="{C5D0471D-659D-452C-8BA2-14F7170FA55A}" type="pres">
      <dgm:prSet presAssocID="{15886589-C5C6-4A91-AF28-1533BF4D84B2}" presName="sibTrans" presStyleLbl="sibTrans1D1" presStyleIdx="4" presStyleCnt="12"/>
      <dgm:spPr/>
    </dgm:pt>
    <dgm:pt modelId="{9F511ADC-D831-4220-B326-181CFD13FDB2}" type="pres">
      <dgm:prSet presAssocID="{15886589-C5C6-4A91-AF28-1533BF4D84B2}" presName="connectorText" presStyleLbl="sibTrans1D1" presStyleIdx="4" presStyleCnt="12"/>
      <dgm:spPr/>
    </dgm:pt>
    <dgm:pt modelId="{4AEE599A-E94F-417A-85E3-B89C6F757193}" type="pres">
      <dgm:prSet presAssocID="{8DA48467-8555-4F34-89DB-A6B9592539C9}" presName="node" presStyleLbl="node1" presStyleIdx="5" presStyleCnt="13">
        <dgm:presLayoutVars>
          <dgm:bulletEnabled val="1"/>
        </dgm:presLayoutVars>
      </dgm:prSet>
      <dgm:spPr/>
    </dgm:pt>
    <dgm:pt modelId="{7B6292D2-4E9E-4153-9D1E-378DDBFF1743}" type="pres">
      <dgm:prSet presAssocID="{6C9C6D5D-BDF8-43DC-89AE-2AE2D0DFF3FB}" presName="sibTrans" presStyleLbl="sibTrans1D1" presStyleIdx="5" presStyleCnt="12"/>
      <dgm:spPr/>
    </dgm:pt>
    <dgm:pt modelId="{EDE48093-359D-4AA8-AE51-82E0DE1D5908}" type="pres">
      <dgm:prSet presAssocID="{6C9C6D5D-BDF8-43DC-89AE-2AE2D0DFF3FB}" presName="connectorText" presStyleLbl="sibTrans1D1" presStyleIdx="5" presStyleCnt="12"/>
      <dgm:spPr/>
    </dgm:pt>
    <dgm:pt modelId="{05CDBD84-C40A-4B9F-8742-B0F1162C58C9}" type="pres">
      <dgm:prSet presAssocID="{007907E4-C70B-4A26-B140-D08422CBCDCF}" presName="node" presStyleLbl="node1" presStyleIdx="6" presStyleCnt="13">
        <dgm:presLayoutVars>
          <dgm:bulletEnabled val="1"/>
        </dgm:presLayoutVars>
      </dgm:prSet>
      <dgm:spPr/>
    </dgm:pt>
    <dgm:pt modelId="{3F74D115-AAAE-477D-8CEF-68BA2EBF5042}" type="pres">
      <dgm:prSet presAssocID="{85B76245-0067-4808-A162-56FFCC02C720}" presName="sibTrans" presStyleLbl="sibTrans1D1" presStyleIdx="6" presStyleCnt="12"/>
      <dgm:spPr/>
    </dgm:pt>
    <dgm:pt modelId="{42D9DCB3-0C5D-4C3F-BBAC-835E80941C22}" type="pres">
      <dgm:prSet presAssocID="{85B76245-0067-4808-A162-56FFCC02C720}" presName="connectorText" presStyleLbl="sibTrans1D1" presStyleIdx="6" presStyleCnt="12"/>
      <dgm:spPr/>
    </dgm:pt>
    <dgm:pt modelId="{2A0607A3-0012-4F72-A269-A89CA38BBDCD}" type="pres">
      <dgm:prSet presAssocID="{0C629CF3-D900-435F-B6AC-7DFCC0D6CF08}" presName="node" presStyleLbl="node1" presStyleIdx="7" presStyleCnt="13">
        <dgm:presLayoutVars>
          <dgm:bulletEnabled val="1"/>
        </dgm:presLayoutVars>
      </dgm:prSet>
      <dgm:spPr/>
    </dgm:pt>
    <dgm:pt modelId="{7A3197B3-7FCE-4187-8218-382B43891D2B}" type="pres">
      <dgm:prSet presAssocID="{7CAC9C6E-58CC-4520-AC0F-9C4B259CD55D}" presName="sibTrans" presStyleLbl="sibTrans1D1" presStyleIdx="7" presStyleCnt="12"/>
      <dgm:spPr/>
    </dgm:pt>
    <dgm:pt modelId="{F2636AC6-2709-404B-BC31-8E6CE539A0DC}" type="pres">
      <dgm:prSet presAssocID="{7CAC9C6E-58CC-4520-AC0F-9C4B259CD55D}" presName="connectorText" presStyleLbl="sibTrans1D1" presStyleIdx="7" presStyleCnt="12"/>
      <dgm:spPr/>
    </dgm:pt>
    <dgm:pt modelId="{9CD7E2F6-648E-4D75-862A-1AF9B2D197C2}" type="pres">
      <dgm:prSet presAssocID="{8AF8874F-2405-453F-85B3-C26C21E8C389}" presName="node" presStyleLbl="node1" presStyleIdx="8" presStyleCnt="13">
        <dgm:presLayoutVars>
          <dgm:bulletEnabled val="1"/>
        </dgm:presLayoutVars>
      </dgm:prSet>
      <dgm:spPr/>
    </dgm:pt>
    <dgm:pt modelId="{F8D4F552-667B-4FBA-A333-C7ED2A802C54}" type="pres">
      <dgm:prSet presAssocID="{F1C8EE24-6321-477A-BD13-1630BFADDCCF}" presName="sibTrans" presStyleLbl="sibTrans1D1" presStyleIdx="8" presStyleCnt="12"/>
      <dgm:spPr/>
    </dgm:pt>
    <dgm:pt modelId="{8EA1510C-2BE2-43D0-A3AA-27C63F4596FA}" type="pres">
      <dgm:prSet presAssocID="{F1C8EE24-6321-477A-BD13-1630BFADDCCF}" presName="connectorText" presStyleLbl="sibTrans1D1" presStyleIdx="8" presStyleCnt="12"/>
      <dgm:spPr/>
    </dgm:pt>
    <dgm:pt modelId="{F9787A18-0F3E-4659-85F7-8D9CD24D9071}" type="pres">
      <dgm:prSet presAssocID="{074421E8-22FE-4E15-994C-5FE278B1052C}" presName="node" presStyleLbl="node1" presStyleIdx="9" presStyleCnt="13">
        <dgm:presLayoutVars>
          <dgm:bulletEnabled val="1"/>
        </dgm:presLayoutVars>
      </dgm:prSet>
      <dgm:spPr/>
    </dgm:pt>
    <dgm:pt modelId="{D9316911-00AD-415F-96C6-111713AAD88C}" type="pres">
      <dgm:prSet presAssocID="{57F94B54-7C2F-4E17-B773-6091DB583C3E}" presName="sibTrans" presStyleLbl="sibTrans1D1" presStyleIdx="9" presStyleCnt="12"/>
      <dgm:spPr/>
    </dgm:pt>
    <dgm:pt modelId="{D051AA56-62CA-4449-B186-5E6A2CAC498C}" type="pres">
      <dgm:prSet presAssocID="{57F94B54-7C2F-4E17-B773-6091DB583C3E}" presName="connectorText" presStyleLbl="sibTrans1D1" presStyleIdx="9" presStyleCnt="12"/>
      <dgm:spPr/>
    </dgm:pt>
    <dgm:pt modelId="{ACB1447B-08E7-47EA-BB6B-794B868C7911}" type="pres">
      <dgm:prSet presAssocID="{27826F6D-8E73-4128-AB31-B0D248ED3592}" presName="node" presStyleLbl="node1" presStyleIdx="10" presStyleCnt="13">
        <dgm:presLayoutVars>
          <dgm:bulletEnabled val="1"/>
        </dgm:presLayoutVars>
      </dgm:prSet>
      <dgm:spPr/>
    </dgm:pt>
    <dgm:pt modelId="{446BE896-B546-4B2F-BEF0-B7B06FC6B3F4}" type="pres">
      <dgm:prSet presAssocID="{34FD8DCC-D8A9-4DC0-9F99-4486A8E02E5E}" presName="sibTrans" presStyleLbl="sibTrans1D1" presStyleIdx="10" presStyleCnt="12"/>
      <dgm:spPr/>
    </dgm:pt>
    <dgm:pt modelId="{EBF1B7AD-D27C-40D8-BE9C-9A13F38E7D1E}" type="pres">
      <dgm:prSet presAssocID="{34FD8DCC-D8A9-4DC0-9F99-4486A8E02E5E}" presName="connectorText" presStyleLbl="sibTrans1D1" presStyleIdx="10" presStyleCnt="12"/>
      <dgm:spPr/>
    </dgm:pt>
    <dgm:pt modelId="{149AAE57-BE0C-486D-B8AA-F7927A4F73B2}" type="pres">
      <dgm:prSet presAssocID="{DEAE661B-9B5F-4539-B636-7D6CF3C8BCDB}" presName="node" presStyleLbl="node1" presStyleIdx="11" presStyleCnt="13">
        <dgm:presLayoutVars>
          <dgm:bulletEnabled val="1"/>
        </dgm:presLayoutVars>
      </dgm:prSet>
      <dgm:spPr/>
    </dgm:pt>
    <dgm:pt modelId="{7E7A9D6F-561F-4394-9988-F9008FBF3088}" type="pres">
      <dgm:prSet presAssocID="{2CE77C9D-6051-4D8A-BB8A-2F35B5B68A67}" presName="sibTrans" presStyleLbl="sibTrans1D1" presStyleIdx="11" presStyleCnt="12"/>
      <dgm:spPr/>
    </dgm:pt>
    <dgm:pt modelId="{9B25727F-3D08-4749-B222-AA778E745763}" type="pres">
      <dgm:prSet presAssocID="{2CE77C9D-6051-4D8A-BB8A-2F35B5B68A67}" presName="connectorText" presStyleLbl="sibTrans1D1" presStyleIdx="11" presStyleCnt="12"/>
      <dgm:spPr/>
    </dgm:pt>
    <dgm:pt modelId="{AAA611EA-68AD-42D7-BDF1-E7DD203B1705}" type="pres">
      <dgm:prSet presAssocID="{74DD224C-CAE1-4FBC-A590-487EDCDC8F2D}" presName="node" presStyleLbl="node1" presStyleIdx="12" presStyleCnt="13">
        <dgm:presLayoutVars>
          <dgm:bulletEnabled val="1"/>
        </dgm:presLayoutVars>
      </dgm:prSet>
      <dgm:spPr/>
    </dgm:pt>
  </dgm:ptLst>
  <dgm:cxnLst>
    <dgm:cxn modelId="{A5D38800-7A76-440C-8130-BF8AF3198849}" type="presOf" srcId="{2CE77C9D-6051-4D8A-BB8A-2F35B5B68A67}" destId="{9B25727F-3D08-4749-B222-AA778E745763}" srcOrd="1" destOrd="0" presId="urn:microsoft.com/office/officeart/2016/7/layout/RepeatingBendingProcessNew"/>
    <dgm:cxn modelId="{444C7501-8164-43FE-9DBF-AB549B8BFA90}" type="presOf" srcId="{DEAE661B-9B5F-4539-B636-7D6CF3C8BCDB}" destId="{149AAE57-BE0C-486D-B8AA-F7927A4F73B2}" srcOrd="0" destOrd="0" presId="urn:microsoft.com/office/officeart/2016/7/layout/RepeatingBendingProcessNew"/>
    <dgm:cxn modelId="{50015F02-FCF0-46EB-8617-85414C68FFD3}" type="presOf" srcId="{F610D65B-16E0-44A6-A9E6-2AA6DE8CB8E1}" destId="{63072670-8659-4D83-BA34-11A4B3629087}" srcOrd="0" destOrd="0" presId="urn:microsoft.com/office/officeart/2016/7/layout/RepeatingBendingProcessNew"/>
    <dgm:cxn modelId="{AD820003-992B-4305-8D7F-1B1191A12B66}" type="presOf" srcId="{34FD8DCC-D8A9-4DC0-9F99-4486A8E02E5E}" destId="{EBF1B7AD-D27C-40D8-BE9C-9A13F38E7D1E}" srcOrd="1" destOrd="0" presId="urn:microsoft.com/office/officeart/2016/7/layout/RepeatingBendingProcessNew"/>
    <dgm:cxn modelId="{DC74E10F-DFFF-4777-BDA8-E4F411C53260}" type="presOf" srcId="{6C9C6D5D-BDF8-43DC-89AE-2AE2D0DFF3FB}" destId="{7B6292D2-4E9E-4153-9D1E-378DDBFF1743}" srcOrd="0" destOrd="0" presId="urn:microsoft.com/office/officeart/2016/7/layout/RepeatingBendingProcessNew"/>
    <dgm:cxn modelId="{B3104515-C0AF-40D6-B4A0-7309EC9A6BA2}" type="presOf" srcId="{D0990589-F4B1-4D83-9524-17BA5BFEE181}" destId="{77DF4D9A-8E35-4CC5-9267-D488D83DF3D5}" srcOrd="0" destOrd="0" presId="urn:microsoft.com/office/officeart/2016/7/layout/RepeatingBendingProcessNew"/>
    <dgm:cxn modelId="{BC703B19-15E5-446F-A2BE-139D7229289C}" type="presOf" srcId="{007907E4-C70B-4A26-B140-D08422CBCDCF}" destId="{05CDBD84-C40A-4B9F-8742-B0F1162C58C9}" srcOrd="0" destOrd="0" presId="urn:microsoft.com/office/officeart/2016/7/layout/RepeatingBendingProcessNew"/>
    <dgm:cxn modelId="{564D8A1D-77C6-4044-BC7E-75F697BF8C57}" type="presOf" srcId="{85B76245-0067-4808-A162-56FFCC02C720}" destId="{42D9DCB3-0C5D-4C3F-BBAC-835E80941C22}" srcOrd="1" destOrd="0" presId="urn:microsoft.com/office/officeart/2016/7/layout/RepeatingBendingProcessNew"/>
    <dgm:cxn modelId="{88F02724-1D75-4C5D-B9F9-9EF8170655E6}" type="presOf" srcId="{34FD8DCC-D8A9-4DC0-9F99-4486A8E02E5E}" destId="{446BE896-B546-4B2F-BEF0-B7B06FC6B3F4}" srcOrd="0" destOrd="0" presId="urn:microsoft.com/office/officeart/2016/7/layout/RepeatingBendingProcessNew"/>
    <dgm:cxn modelId="{3CAE382A-87EB-45BC-B06A-403B97367D7C}" type="presOf" srcId="{74DD224C-CAE1-4FBC-A590-487EDCDC8F2D}" destId="{AAA611EA-68AD-42D7-BDF1-E7DD203B1705}" srcOrd="0" destOrd="0" presId="urn:microsoft.com/office/officeart/2016/7/layout/RepeatingBendingProcessNew"/>
    <dgm:cxn modelId="{183A3C2A-C4E0-4B53-A1B2-83042D213304}" srcId="{1FE1A8DE-0404-4275-B1EB-146A40C6B437}" destId="{0C629CF3-D900-435F-B6AC-7DFCC0D6CF08}" srcOrd="7" destOrd="0" parTransId="{84820FC8-BE75-4863-B706-77B489F81C1F}" sibTransId="{7CAC9C6E-58CC-4520-AC0F-9C4B259CD55D}"/>
    <dgm:cxn modelId="{9F12FF2B-8186-4983-B1A8-EEACFD0B0EA8}" type="presOf" srcId="{7CAC9C6E-58CC-4520-AC0F-9C4B259CD55D}" destId="{F2636AC6-2709-404B-BC31-8E6CE539A0DC}" srcOrd="1" destOrd="0" presId="urn:microsoft.com/office/officeart/2016/7/layout/RepeatingBendingProcessNew"/>
    <dgm:cxn modelId="{E580912D-26D9-4C9F-8389-89CC6C7186FA}" type="presOf" srcId="{57F94B54-7C2F-4E17-B773-6091DB583C3E}" destId="{D051AA56-62CA-4449-B186-5E6A2CAC498C}" srcOrd="1" destOrd="0" presId="urn:microsoft.com/office/officeart/2016/7/layout/RepeatingBendingProcessNew"/>
    <dgm:cxn modelId="{07B1042E-F7C8-433D-8CA4-017BA0BC1BA7}" type="presOf" srcId="{DF472952-781D-4459-A4BC-17F6A71A644B}" destId="{64280694-9BE6-4549-AFD1-0F4CE18F6C2B}" srcOrd="1" destOrd="0" presId="urn:microsoft.com/office/officeart/2016/7/layout/RepeatingBendingProcessNew"/>
    <dgm:cxn modelId="{7F735B31-937D-4913-95B5-26DA6DEF7836}" srcId="{1FE1A8DE-0404-4275-B1EB-146A40C6B437}" destId="{101C012F-4820-4636-B787-A067641BE336}" srcOrd="0" destOrd="0" parTransId="{9B65F2CF-4E21-4014-9A63-451D537440C5}" sibTransId="{7F642E7C-C8C8-4B48-8141-F30FFA9857C1}"/>
    <dgm:cxn modelId="{DC72D134-000B-47C7-9901-4F7EF862BBA8}" srcId="{1FE1A8DE-0404-4275-B1EB-146A40C6B437}" destId="{007907E4-C70B-4A26-B140-D08422CBCDCF}" srcOrd="6" destOrd="0" parTransId="{C83A86D2-9B5D-4B7C-9F82-B8F38F99C290}" sibTransId="{85B76245-0067-4808-A162-56FFCC02C720}"/>
    <dgm:cxn modelId="{270C2E39-7DA9-48F3-9D46-EAA8D64E7BB6}" srcId="{1FE1A8DE-0404-4275-B1EB-146A40C6B437}" destId="{DEAE661B-9B5F-4539-B636-7D6CF3C8BCDB}" srcOrd="11" destOrd="0" parTransId="{51A5FCB7-FA21-46BE-AA4C-CCD7DC9BB9EE}" sibTransId="{2CE77C9D-6051-4D8A-BB8A-2F35B5B68A67}"/>
    <dgm:cxn modelId="{1A1EC439-C768-4C9C-9AD4-5A41B40403D8}" type="presOf" srcId="{7CAC9C6E-58CC-4520-AC0F-9C4B259CD55D}" destId="{7A3197B3-7FCE-4187-8218-382B43891D2B}" srcOrd="0" destOrd="0" presId="urn:microsoft.com/office/officeart/2016/7/layout/RepeatingBendingProcessNew"/>
    <dgm:cxn modelId="{06280F40-90FE-4365-BCD8-8997C5F2F0E7}" type="presOf" srcId="{D4D868E2-1B4D-4079-BBD6-6CA58FF70EBD}" destId="{A71B0405-ADDE-4291-9A3C-73A1429FB80C}" srcOrd="0" destOrd="0" presId="urn:microsoft.com/office/officeart/2016/7/layout/RepeatingBendingProcessNew"/>
    <dgm:cxn modelId="{26034764-6CF6-4C71-9361-928DFB75B979}" type="presOf" srcId="{57F94B54-7C2F-4E17-B773-6091DB583C3E}" destId="{D9316911-00AD-415F-96C6-111713AAD88C}" srcOrd="0" destOrd="0" presId="urn:microsoft.com/office/officeart/2016/7/layout/RepeatingBendingProcessNew"/>
    <dgm:cxn modelId="{F7B42645-11D1-4999-A53C-75D2BDB361C9}" type="presOf" srcId="{85B76245-0067-4808-A162-56FFCC02C720}" destId="{3F74D115-AAAE-477D-8CEF-68BA2EBF5042}" srcOrd="0" destOrd="0" presId="urn:microsoft.com/office/officeart/2016/7/layout/RepeatingBendingProcessNew"/>
    <dgm:cxn modelId="{7EAE1147-7277-4EF0-B5FD-38A337DC82EF}" type="presOf" srcId="{15886589-C5C6-4A91-AF28-1533BF4D84B2}" destId="{9F511ADC-D831-4220-B326-181CFD13FDB2}" srcOrd="1" destOrd="0" presId="urn:microsoft.com/office/officeart/2016/7/layout/RepeatingBendingProcessNew"/>
    <dgm:cxn modelId="{041EB268-3A33-4F32-A9F9-57936576291C}" srcId="{1FE1A8DE-0404-4275-B1EB-146A40C6B437}" destId="{665D590A-990A-4FE8-AE33-BC4B4DFDB312}" srcOrd="1" destOrd="0" parTransId="{498483D1-7900-4AB8-857B-460385556702}" sibTransId="{EDC39AD4-9002-48F9-A04D-11A7CC41E862}"/>
    <dgm:cxn modelId="{8F26B14B-CB28-41A4-B4BE-6C0F3600621E}" type="presOf" srcId="{074421E8-22FE-4E15-994C-5FE278B1052C}" destId="{F9787A18-0F3E-4659-85F7-8D9CD24D9071}" srcOrd="0" destOrd="0" presId="urn:microsoft.com/office/officeart/2016/7/layout/RepeatingBendingProcessNew"/>
    <dgm:cxn modelId="{0D3C2D6F-904E-4D5E-83D9-81C8516B9084}" srcId="{1FE1A8DE-0404-4275-B1EB-146A40C6B437}" destId="{74DD224C-CAE1-4FBC-A590-487EDCDC8F2D}" srcOrd="12" destOrd="0" parTransId="{BD167E9B-C469-4310-883D-3BE97B8C311E}" sibTransId="{006AE049-0EFF-4F1B-93D7-9AED5F34A86C}"/>
    <dgm:cxn modelId="{2E072455-218A-4432-90DA-054F95A3803C}" type="presOf" srcId="{EDC39AD4-9002-48F9-A04D-11A7CC41E862}" destId="{3ABA9E68-EFDA-40F5-A3D3-2EEEF7685D15}" srcOrd="1" destOrd="0" presId="urn:microsoft.com/office/officeart/2016/7/layout/RepeatingBendingProcessNew"/>
    <dgm:cxn modelId="{D0D24D77-5428-4DCF-8E4D-1C24C4F18A8E}" type="presOf" srcId="{27826F6D-8E73-4128-AB31-B0D248ED3592}" destId="{ACB1447B-08E7-47EA-BB6B-794B868C7911}" srcOrd="0" destOrd="0" presId="urn:microsoft.com/office/officeart/2016/7/layout/RepeatingBendingProcessNew"/>
    <dgm:cxn modelId="{94C5057A-B2E2-41F5-8BBD-EF39299C050B}" srcId="{1FE1A8DE-0404-4275-B1EB-146A40C6B437}" destId="{27826F6D-8E73-4128-AB31-B0D248ED3592}" srcOrd="10" destOrd="0" parTransId="{EDA22503-39FF-4A44-B4A5-39E04A3365A1}" sibTransId="{34FD8DCC-D8A9-4DC0-9F99-4486A8E02E5E}"/>
    <dgm:cxn modelId="{49F46D7A-C6D3-4DF6-8F69-AE930C21DACC}" type="presOf" srcId="{F1C8EE24-6321-477A-BD13-1630BFADDCCF}" destId="{F8D4F552-667B-4FBA-A333-C7ED2A802C54}" srcOrd="0" destOrd="0" presId="urn:microsoft.com/office/officeart/2016/7/layout/RepeatingBendingProcessNew"/>
    <dgm:cxn modelId="{160DB37E-3860-43C1-B5CB-89D52ADD4293}" srcId="{1FE1A8DE-0404-4275-B1EB-146A40C6B437}" destId="{F610D65B-16E0-44A6-A9E6-2AA6DE8CB8E1}" srcOrd="3" destOrd="0" parTransId="{26057D3B-2AEC-419F-8CA8-E2CFF6F9001C}" sibTransId="{DF472952-781D-4459-A4BC-17F6A71A644B}"/>
    <dgm:cxn modelId="{6338FF7E-D3C3-47C3-A4CB-4ADB1ED04C24}" type="presOf" srcId="{DF472952-781D-4459-A4BC-17F6A71A644B}" destId="{F55BD768-B844-438A-B2AE-84F42E288963}" srcOrd="0" destOrd="0" presId="urn:microsoft.com/office/officeart/2016/7/layout/RepeatingBendingProcessNew"/>
    <dgm:cxn modelId="{40D4AA83-B864-42E6-A66D-5A65C449C196}" type="presOf" srcId="{D0990589-F4B1-4D83-9524-17BA5BFEE181}" destId="{4B03D05F-A749-46D7-8C17-50F96C729C3D}" srcOrd="1" destOrd="0" presId="urn:microsoft.com/office/officeart/2016/7/layout/RepeatingBendingProcessNew"/>
    <dgm:cxn modelId="{91A8FB86-6475-4838-B6B5-4DB35D6DED9C}" srcId="{1FE1A8DE-0404-4275-B1EB-146A40C6B437}" destId="{063FF4BA-23CD-4A2A-85B3-83C0E08E2151}" srcOrd="2" destOrd="0" parTransId="{C86A3814-6FF3-4EBC-BCDB-A4E295546D0F}" sibTransId="{D0990589-F4B1-4D83-9524-17BA5BFEE181}"/>
    <dgm:cxn modelId="{A4E4B28B-F537-4DB0-9F41-1B6548D1FAD8}" type="presOf" srcId="{7F642E7C-C8C8-4B48-8141-F30FFA9857C1}" destId="{83E906F3-6A1B-4EDB-BB3E-63E8A85CE078}" srcOrd="0" destOrd="0" presId="urn:microsoft.com/office/officeart/2016/7/layout/RepeatingBendingProcessNew"/>
    <dgm:cxn modelId="{A4D7F78B-EAD0-4D07-9A10-F64F0EA3A73E}" type="presOf" srcId="{15886589-C5C6-4A91-AF28-1533BF4D84B2}" destId="{C5D0471D-659D-452C-8BA2-14F7170FA55A}" srcOrd="0" destOrd="0" presId="urn:microsoft.com/office/officeart/2016/7/layout/RepeatingBendingProcessNew"/>
    <dgm:cxn modelId="{BF50DA91-6E72-433C-8B35-0F84FDA1AD0D}" type="presOf" srcId="{6C9C6D5D-BDF8-43DC-89AE-2AE2D0DFF3FB}" destId="{EDE48093-359D-4AA8-AE51-82E0DE1D5908}" srcOrd="1" destOrd="0" presId="urn:microsoft.com/office/officeart/2016/7/layout/RepeatingBendingProcessNew"/>
    <dgm:cxn modelId="{7DC98A95-6842-4A47-AFFB-8790DF9ABCD8}" type="presOf" srcId="{7F642E7C-C8C8-4B48-8141-F30FFA9857C1}" destId="{F36717C2-BF71-4B32-93BF-6586AC4A64AA}" srcOrd="1" destOrd="0" presId="urn:microsoft.com/office/officeart/2016/7/layout/RepeatingBendingProcessNew"/>
    <dgm:cxn modelId="{257FFC98-83CE-4C2D-992F-DAB7BC84D2A5}" type="presOf" srcId="{063FF4BA-23CD-4A2A-85B3-83C0E08E2151}" destId="{86011F37-DFBF-4CF8-A2C8-1738A65F50FC}" srcOrd="0" destOrd="0" presId="urn:microsoft.com/office/officeart/2016/7/layout/RepeatingBendingProcessNew"/>
    <dgm:cxn modelId="{0A98DA9C-6712-43BD-9865-866787646A2F}" srcId="{1FE1A8DE-0404-4275-B1EB-146A40C6B437}" destId="{D4D868E2-1B4D-4079-BBD6-6CA58FF70EBD}" srcOrd="4" destOrd="0" parTransId="{B545BE5D-ED67-4A31-9170-53EEFA87D54E}" sibTransId="{15886589-C5C6-4A91-AF28-1533BF4D84B2}"/>
    <dgm:cxn modelId="{84F89EA0-449D-4D53-88AD-A09140301597}" srcId="{1FE1A8DE-0404-4275-B1EB-146A40C6B437}" destId="{8DA48467-8555-4F34-89DB-A6B9592539C9}" srcOrd="5" destOrd="0" parTransId="{B2356ADF-26D6-4839-A32A-2EB840EBB766}" sibTransId="{6C9C6D5D-BDF8-43DC-89AE-2AE2D0DFF3FB}"/>
    <dgm:cxn modelId="{F684C4AE-1D11-4DE0-A8D8-17062D4DFB8B}" srcId="{1FE1A8DE-0404-4275-B1EB-146A40C6B437}" destId="{8AF8874F-2405-453F-85B3-C26C21E8C389}" srcOrd="8" destOrd="0" parTransId="{133FC148-0ABC-4B43-B0A6-0F034E49B958}" sibTransId="{F1C8EE24-6321-477A-BD13-1630BFADDCCF}"/>
    <dgm:cxn modelId="{0F592DB7-13E8-4D30-AED6-977F1EA7538D}" type="presOf" srcId="{8AF8874F-2405-453F-85B3-C26C21E8C389}" destId="{9CD7E2F6-648E-4D75-862A-1AF9B2D197C2}" srcOrd="0" destOrd="0" presId="urn:microsoft.com/office/officeart/2016/7/layout/RepeatingBendingProcessNew"/>
    <dgm:cxn modelId="{F873C5BB-E132-4309-A793-B52254091936}" type="presOf" srcId="{0C629CF3-D900-435F-B6AC-7DFCC0D6CF08}" destId="{2A0607A3-0012-4F72-A269-A89CA38BBDCD}" srcOrd="0" destOrd="0" presId="urn:microsoft.com/office/officeart/2016/7/layout/RepeatingBendingProcessNew"/>
    <dgm:cxn modelId="{C375C5C1-2C99-4900-B06C-61B4200C23C2}" type="presOf" srcId="{F1C8EE24-6321-477A-BD13-1630BFADDCCF}" destId="{8EA1510C-2BE2-43D0-A3AA-27C63F4596FA}" srcOrd="1" destOrd="0" presId="urn:microsoft.com/office/officeart/2016/7/layout/RepeatingBendingProcessNew"/>
    <dgm:cxn modelId="{CCF211D5-B649-4FB0-AA4D-E16C5043690C}" type="presOf" srcId="{2CE77C9D-6051-4D8A-BB8A-2F35B5B68A67}" destId="{7E7A9D6F-561F-4394-9988-F9008FBF3088}" srcOrd="0" destOrd="0" presId="urn:microsoft.com/office/officeart/2016/7/layout/RepeatingBendingProcessNew"/>
    <dgm:cxn modelId="{B75717D6-5EB2-40E2-B740-3A659FB598BD}" type="presOf" srcId="{1FE1A8DE-0404-4275-B1EB-146A40C6B437}" destId="{B6B2E29D-0937-42AC-9F59-926481F12406}" srcOrd="0" destOrd="0" presId="urn:microsoft.com/office/officeart/2016/7/layout/RepeatingBendingProcessNew"/>
    <dgm:cxn modelId="{094CB8D7-9E75-42DB-A30E-6D912C1DEF4D}" type="presOf" srcId="{EDC39AD4-9002-48F9-A04D-11A7CC41E862}" destId="{8B8E54A4-4EB0-4CEC-A3EE-7DA25D9E7BF2}" srcOrd="0" destOrd="0" presId="urn:microsoft.com/office/officeart/2016/7/layout/RepeatingBendingProcessNew"/>
    <dgm:cxn modelId="{A4FDBDDE-2906-4017-B616-AE8793EFE066}" type="presOf" srcId="{101C012F-4820-4636-B787-A067641BE336}" destId="{980ED514-8B54-4F40-A636-A4256A37C13B}" srcOrd="0" destOrd="0" presId="urn:microsoft.com/office/officeart/2016/7/layout/RepeatingBendingProcessNew"/>
    <dgm:cxn modelId="{09CDFADE-4788-44E1-BA36-8AB372D7BFBA}" srcId="{1FE1A8DE-0404-4275-B1EB-146A40C6B437}" destId="{074421E8-22FE-4E15-994C-5FE278B1052C}" srcOrd="9" destOrd="0" parTransId="{5282C49B-95DA-4D9D-984C-2DF37BE8F5EE}" sibTransId="{57F94B54-7C2F-4E17-B773-6091DB583C3E}"/>
    <dgm:cxn modelId="{EC3C2AF4-20AC-4531-9E5C-7B05C9BEA40D}" type="presOf" srcId="{665D590A-990A-4FE8-AE33-BC4B4DFDB312}" destId="{0E1A5566-3C78-462D-8F47-7F8DA9A3A2B2}" srcOrd="0" destOrd="0" presId="urn:microsoft.com/office/officeart/2016/7/layout/RepeatingBendingProcessNew"/>
    <dgm:cxn modelId="{2ED14EF9-37F4-4A6D-ACB2-75FA4D524EF2}" type="presOf" srcId="{8DA48467-8555-4F34-89DB-A6B9592539C9}" destId="{4AEE599A-E94F-417A-85E3-B89C6F757193}" srcOrd="0" destOrd="0" presId="urn:microsoft.com/office/officeart/2016/7/layout/RepeatingBendingProcessNew"/>
    <dgm:cxn modelId="{B8A497A3-9A2B-4661-AF5C-05378057D404}" type="presParOf" srcId="{B6B2E29D-0937-42AC-9F59-926481F12406}" destId="{980ED514-8B54-4F40-A636-A4256A37C13B}" srcOrd="0" destOrd="0" presId="urn:microsoft.com/office/officeart/2016/7/layout/RepeatingBendingProcessNew"/>
    <dgm:cxn modelId="{4C7667C5-6026-42C5-831F-B536542F1F49}" type="presParOf" srcId="{B6B2E29D-0937-42AC-9F59-926481F12406}" destId="{83E906F3-6A1B-4EDB-BB3E-63E8A85CE078}" srcOrd="1" destOrd="0" presId="urn:microsoft.com/office/officeart/2016/7/layout/RepeatingBendingProcessNew"/>
    <dgm:cxn modelId="{CD7A212E-A3A6-4859-BF1F-689A9BE667C9}" type="presParOf" srcId="{83E906F3-6A1B-4EDB-BB3E-63E8A85CE078}" destId="{F36717C2-BF71-4B32-93BF-6586AC4A64AA}" srcOrd="0" destOrd="0" presId="urn:microsoft.com/office/officeart/2016/7/layout/RepeatingBendingProcessNew"/>
    <dgm:cxn modelId="{8469CB48-45B9-4450-BB5F-1676DBBDB8E1}" type="presParOf" srcId="{B6B2E29D-0937-42AC-9F59-926481F12406}" destId="{0E1A5566-3C78-462D-8F47-7F8DA9A3A2B2}" srcOrd="2" destOrd="0" presId="urn:microsoft.com/office/officeart/2016/7/layout/RepeatingBendingProcessNew"/>
    <dgm:cxn modelId="{F7E909D5-4272-4C48-BE7E-5A68D854AF9F}" type="presParOf" srcId="{B6B2E29D-0937-42AC-9F59-926481F12406}" destId="{8B8E54A4-4EB0-4CEC-A3EE-7DA25D9E7BF2}" srcOrd="3" destOrd="0" presId="urn:microsoft.com/office/officeart/2016/7/layout/RepeatingBendingProcessNew"/>
    <dgm:cxn modelId="{0145196E-06C2-4ADF-ABD0-1E18C12D14CC}" type="presParOf" srcId="{8B8E54A4-4EB0-4CEC-A3EE-7DA25D9E7BF2}" destId="{3ABA9E68-EFDA-40F5-A3D3-2EEEF7685D15}" srcOrd="0" destOrd="0" presId="urn:microsoft.com/office/officeart/2016/7/layout/RepeatingBendingProcessNew"/>
    <dgm:cxn modelId="{40D3E847-AFDC-447F-9B44-31B49BCC1A0B}" type="presParOf" srcId="{B6B2E29D-0937-42AC-9F59-926481F12406}" destId="{86011F37-DFBF-4CF8-A2C8-1738A65F50FC}" srcOrd="4" destOrd="0" presId="urn:microsoft.com/office/officeart/2016/7/layout/RepeatingBendingProcessNew"/>
    <dgm:cxn modelId="{853EF975-5666-4061-8F74-F0C4ECB8389D}" type="presParOf" srcId="{B6B2E29D-0937-42AC-9F59-926481F12406}" destId="{77DF4D9A-8E35-4CC5-9267-D488D83DF3D5}" srcOrd="5" destOrd="0" presId="urn:microsoft.com/office/officeart/2016/7/layout/RepeatingBendingProcessNew"/>
    <dgm:cxn modelId="{B784EE89-343E-42F7-AF28-0F1A40863F0A}" type="presParOf" srcId="{77DF4D9A-8E35-4CC5-9267-D488D83DF3D5}" destId="{4B03D05F-A749-46D7-8C17-50F96C729C3D}" srcOrd="0" destOrd="0" presId="urn:microsoft.com/office/officeart/2016/7/layout/RepeatingBendingProcessNew"/>
    <dgm:cxn modelId="{FDA4C7B4-1053-41E8-8EE7-76C75EE52236}" type="presParOf" srcId="{B6B2E29D-0937-42AC-9F59-926481F12406}" destId="{63072670-8659-4D83-BA34-11A4B3629087}" srcOrd="6" destOrd="0" presId="urn:microsoft.com/office/officeart/2016/7/layout/RepeatingBendingProcessNew"/>
    <dgm:cxn modelId="{0564391A-FE59-4A6D-A282-5A29613D1A4F}" type="presParOf" srcId="{B6B2E29D-0937-42AC-9F59-926481F12406}" destId="{F55BD768-B844-438A-B2AE-84F42E288963}" srcOrd="7" destOrd="0" presId="urn:microsoft.com/office/officeart/2016/7/layout/RepeatingBendingProcessNew"/>
    <dgm:cxn modelId="{6C03B153-A8EC-4C56-8C45-404F041FED1E}" type="presParOf" srcId="{F55BD768-B844-438A-B2AE-84F42E288963}" destId="{64280694-9BE6-4549-AFD1-0F4CE18F6C2B}" srcOrd="0" destOrd="0" presId="urn:microsoft.com/office/officeart/2016/7/layout/RepeatingBendingProcessNew"/>
    <dgm:cxn modelId="{4F3B788D-D56A-44BD-967C-FAF533B864F6}" type="presParOf" srcId="{B6B2E29D-0937-42AC-9F59-926481F12406}" destId="{A71B0405-ADDE-4291-9A3C-73A1429FB80C}" srcOrd="8" destOrd="0" presId="urn:microsoft.com/office/officeart/2016/7/layout/RepeatingBendingProcessNew"/>
    <dgm:cxn modelId="{9E0358A1-2A01-4A1C-95B4-DA64A3CC188C}" type="presParOf" srcId="{B6B2E29D-0937-42AC-9F59-926481F12406}" destId="{C5D0471D-659D-452C-8BA2-14F7170FA55A}" srcOrd="9" destOrd="0" presId="urn:microsoft.com/office/officeart/2016/7/layout/RepeatingBendingProcessNew"/>
    <dgm:cxn modelId="{9962AED1-C359-4CAD-8C39-6115A629FF6F}" type="presParOf" srcId="{C5D0471D-659D-452C-8BA2-14F7170FA55A}" destId="{9F511ADC-D831-4220-B326-181CFD13FDB2}" srcOrd="0" destOrd="0" presId="urn:microsoft.com/office/officeart/2016/7/layout/RepeatingBendingProcessNew"/>
    <dgm:cxn modelId="{4E9B82BA-63DC-439A-8AD4-65339235C2B0}" type="presParOf" srcId="{B6B2E29D-0937-42AC-9F59-926481F12406}" destId="{4AEE599A-E94F-417A-85E3-B89C6F757193}" srcOrd="10" destOrd="0" presId="urn:microsoft.com/office/officeart/2016/7/layout/RepeatingBendingProcessNew"/>
    <dgm:cxn modelId="{1176C348-5EF3-495B-BBB0-BCEFC3031145}" type="presParOf" srcId="{B6B2E29D-0937-42AC-9F59-926481F12406}" destId="{7B6292D2-4E9E-4153-9D1E-378DDBFF1743}" srcOrd="11" destOrd="0" presId="urn:microsoft.com/office/officeart/2016/7/layout/RepeatingBendingProcessNew"/>
    <dgm:cxn modelId="{5063BFC9-01D7-4679-80BE-BC3654B2C466}" type="presParOf" srcId="{7B6292D2-4E9E-4153-9D1E-378DDBFF1743}" destId="{EDE48093-359D-4AA8-AE51-82E0DE1D5908}" srcOrd="0" destOrd="0" presId="urn:microsoft.com/office/officeart/2016/7/layout/RepeatingBendingProcessNew"/>
    <dgm:cxn modelId="{7F8A1D29-E7BF-4C2E-85A2-385B0CBC191C}" type="presParOf" srcId="{B6B2E29D-0937-42AC-9F59-926481F12406}" destId="{05CDBD84-C40A-4B9F-8742-B0F1162C58C9}" srcOrd="12" destOrd="0" presId="urn:microsoft.com/office/officeart/2016/7/layout/RepeatingBendingProcessNew"/>
    <dgm:cxn modelId="{356A9739-AA33-4031-9A43-FB2C53CD1591}" type="presParOf" srcId="{B6B2E29D-0937-42AC-9F59-926481F12406}" destId="{3F74D115-AAAE-477D-8CEF-68BA2EBF5042}" srcOrd="13" destOrd="0" presId="urn:microsoft.com/office/officeart/2016/7/layout/RepeatingBendingProcessNew"/>
    <dgm:cxn modelId="{CF5A617C-CF0A-4D20-A04F-7B80257F5C37}" type="presParOf" srcId="{3F74D115-AAAE-477D-8CEF-68BA2EBF5042}" destId="{42D9DCB3-0C5D-4C3F-BBAC-835E80941C22}" srcOrd="0" destOrd="0" presId="urn:microsoft.com/office/officeart/2016/7/layout/RepeatingBendingProcessNew"/>
    <dgm:cxn modelId="{8698BE81-52FA-448E-8748-DB13D7D6CE4B}" type="presParOf" srcId="{B6B2E29D-0937-42AC-9F59-926481F12406}" destId="{2A0607A3-0012-4F72-A269-A89CA38BBDCD}" srcOrd="14" destOrd="0" presId="urn:microsoft.com/office/officeart/2016/7/layout/RepeatingBendingProcessNew"/>
    <dgm:cxn modelId="{410E4A14-1E6C-465F-87FF-DF6A7A7EAC39}" type="presParOf" srcId="{B6B2E29D-0937-42AC-9F59-926481F12406}" destId="{7A3197B3-7FCE-4187-8218-382B43891D2B}" srcOrd="15" destOrd="0" presId="urn:microsoft.com/office/officeart/2016/7/layout/RepeatingBendingProcessNew"/>
    <dgm:cxn modelId="{0E2FDB3E-E5F6-4EA6-92EB-504B28D9157F}" type="presParOf" srcId="{7A3197B3-7FCE-4187-8218-382B43891D2B}" destId="{F2636AC6-2709-404B-BC31-8E6CE539A0DC}" srcOrd="0" destOrd="0" presId="urn:microsoft.com/office/officeart/2016/7/layout/RepeatingBendingProcessNew"/>
    <dgm:cxn modelId="{1E110984-2695-42A1-81AF-172D700F2C7A}" type="presParOf" srcId="{B6B2E29D-0937-42AC-9F59-926481F12406}" destId="{9CD7E2F6-648E-4D75-862A-1AF9B2D197C2}" srcOrd="16" destOrd="0" presId="urn:microsoft.com/office/officeart/2016/7/layout/RepeatingBendingProcessNew"/>
    <dgm:cxn modelId="{2967AE96-1167-4772-95EE-A3EA592E32D3}" type="presParOf" srcId="{B6B2E29D-0937-42AC-9F59-926481F12406}" destId="{F8D4F552-667B-4FBA-A333-C7ED2A802C54}" srcOrd="17" destOrd="0" presId="urn:microsoft.com/office/officeart/2016/7/layout/RepeatingBendingProcessNew"/>
    <dgm:cxn modelId="{E68F9CB2-176E-44BF-ACE8-993E3B4C10B4}" type="presParOf" srcId="{F8D4F552-667B-4FBA-A333-C7ED2A802C54}" destId="{8EA1510C-2BE2-43D0-A3AA-27C63F4596FA}" srcOrd="0" destOrd="0" presId="urn:microsoft.com/office/officeart/2016/7/layout/RepeatingBendingProcessNew"/>
    <dgm:cxn modelId="{EDED26F4-F897-40B6-8018-E293952C43C9}" type="presParOf" srcId="{B6B2E29D-0937-42AC-9F59-926481F12406}" destId="{F9787A18-0F3E-4659-85F7-8D9CD24D9071}" srcOrd="18" destOrd="0" presId="urn:microsoft.com/office/officeart/2016/7/layout/RepeatingBendingProcessNew"/>
    <dgm:cxn modelId="{85250585-79AA-41A2-BB14-3CE931B117C7}" type="presParOf" srcId="{B6B2E29D-0937-42AC-9F59-926481F12406}" destId="{D9316911-00AD-415F-96C6-111713AAD88C}" srcOrd="19" destOrd="0" presId="urn:microsoft.com/office/officeart/2016/7/layout/RepeatingBendingProcessNew"/>
    <dgm:cxn modelId="{7C885CD4-0059-4F15-B532-134C3A07AB7A}" type="presParOf" srcId="{D9316911-00AD-415F-96C6-111713AAD88C}" destId="{D051AA56-62CA-4449-B186-5E6A2CAC498C}" srcOrd="0" destOrd="0" presId="urn:microsoft.com/office/officeart/2016/7/layout/RepeatingBendingProcessNew"/>
    <dgm:cxn modelId="{D0BFD02C-0350-4200-9C8D-74F8E42ABA45}" type="presParOf" srcId="{B6B2E29D-0937-42AC-9F59-926481F12406}" destId="{ACB1447B-08E7-47EA-BB6B-794B868C7911}" srcOrd="20" destOrd="0" presId="urn:microsoft.com/office/officeart/2016/7/layout/RepeatingBendingProcessNew"/>
    <dgm:cxn modelId="{DA9BEA05-7E6E-4C95-9F0F-0BDD73A79D9F}" type="presParOf" srcId="{B6B2E29D-0937-42AC-9F59-926481F12406}" destId="{446BE896-B546-4B2F-BEF0-B7B06FC6B3F4}" srcOrd="21" destOrd="0" presId="urn:microsoft.com/office/officeart/2016/7/layout/RepeatingBendingProcessNew"/>
    <dgm:cxn modelId="{36C14050-729C-4BBD-8409-E73E8E6DB10D}" type="presParOf" srcId="{446BE896-B546-4B2F-BEF0-B7B06FC6B3F4}" destId="{EBF1B7AD-D27C-40D8-BE9C-9A13F38E7D1E}" srcOrd="0" destOrd="0" presId="urn:microsoft.com/office/officeart/2016/7/layout/RepeatingBendingProcessNew"/>
    <dgm:cxn modelId="{A8692DF1-D1AD-4C6F-9942-50CA5013BCF6}" type="presParOf" srcId="{B6B2E29D-0937-42AC-9F59-926481F12406}" destId="{149AAE57-BE0C-486D-B8AA-F7927A4F73B2}" srcOrd="22" destOrd="0" presId="urn:microsoft.com/office/officeart/2016/7/layout/RepeatingBendingProcessNew"/>
    <dgm:cxn modelId="{E443A512-F629-48D8-9D60-0EBD221FDFE8}" type="presParOf" srcId="{B6B2E29D-0937-42AC-9F59-926481F12406}" destId="{7E7A9D6F-561F-4394-9988-F9008FBF3088}" srcOrd="23" destOrd="0" presId="urn:microsoft.com/office/officeart/2016/7/layout/RepeatingBendingProcessNew"/>
    <dgm:cxn modelId="{2185514A-CF35-45F8-9C82-20CDEECA39E9}" type="presParOf" srcId="{7E7A9D6F-561F-4394-9988-F9008FBF3088}" destId="{9B25727F-3D08-4749-B222-AA778E745763}" srcOrd="0" destOrd="0" presId="urn:microsoft.com/office/officeart/2016/7/layout/RepeatingBendingProcessNew"/>
    <dgm:cxn modelId="{5A3010E9-F9E3-46BD-9AC1-6B523E7FA0DC}" type="presParOf" srcId="{B6B2E29D-0937-42AC-9F59-926481F12406}" destId="{AAA611EA-68AD-42D7-BDF1-E7DD203B1705}" srcOrd="24"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B26B2C-001E-44E6-A621-C46B8364B3F7}">
      <dsp:nvSpPr>
        <dsp:cNvPr id="0" name=""/>
        <dsp:cNvSpPr/>
      </dsp:nvSpPr>
      <dsp:spPr>
        <a:xfrm>
          <a:off x="0" y="718"/>
          <a:ext cx="6513603" cy="1681139"/>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482467-1121-42F8-A6AC-1A7CDCFB90C7}">
      <dsp:nvSpPr>
        <dsp:cNvPr id="0" name=""/>
        <dsp:cNvSpPr/>
      </dsp:nvSpPr>
      <dsp:spPr>
        <a:xfrm>
          <a:off x="508544" y="378974"/>
          <a:ext cx="924626" cy="9246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EE6EF01-0D9A-4AAB-970E-4804800941C2}">
      <dsp:nvSpPr>
        <dsp:cNvPr id="0" name=""/>
        <dsp:cNvSpPr/>
      </dsp:nvSpPr>
      <dsp:spPr>
        <a:xfrm>
          <a:off x="1941716" y="718"/>
          <a:ext cx="4571887" cy="16811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921" tIns="177921" rIns="177921" bIns="177921" numCol="1" spcCol="1270" anchor="ctr" anchorCtr="0">
          <a:noAutofit/>
        </a:bodyPr>
        <a:lstStyle/>
        <a:p>
          <a:pPr marL="0" lvl="0" indent="0" algn="l" defTabSz="1111250">
            <a:lnSpc>
              <a:spcPct val="90000"/>
            </a:lnSpc>
            <a:spcBef>
              <a:spcPct val="0"/>
            </a:spcBef>
            <a:spcAft>
              <a:spcPct val="35000"/>
            </a:spcAft>
            <a:buNone/>
          </a:pPr>
          <a:r>
            <a:rPr lang="en-US" sz="2500" kern="1200" dirty="0"/>
            <a:t>test and validate outputs </a:t>
          </a:r>
        </a:p>
      </dsp:txBody>
      <dsp:txXfrm>
        <a:off x="1941716" y="718"/>
        <a:ext cx="4571887" cy="1681139"/>
      </dsp:txXfrm>
    </dsp:sp>
    <dsp:sp modelId="{DF4F9781-89A5-4D7A-9567-A511DF1F0950}">
      <dsp:nvSpPr>
        <dsp:cNvPr id="0" name=""/>
        <dsp:cNvSpPr/>
      </dsp:nvSpPr>
      <dsp:spPr>
        <a:xfrm>
          <a:off x="0" y="2102143"/>
          <a:ext cx="6513603" cy="1681139"/>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C69C07-925C-4A73-97B2-8FD5BE34E254}">
      <dsp:nvSpPr>
        <dsp:cNvPr id="0" name=""/>
        <dsp:cNvSpPr/>
      </dsp:nvSpPr>
      <dsp:spPr>
        <a:xfrm>
          <a:off x="508544" y="2480399"/>
          <a:ext cx="924626" cy="9246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59DFEE3-194A-4295-9ECD-B0FF4A1F3F12}">
      <dsp:nvSpPr>
        <dsp:cNvPr id="0" name=""/>
        <dsp:cNvSpPr/>
      </dsp:nvSpPr>
      <dsp:spPr>
        <a:xfrm>
          <a:off x="1941716" y="2102143"/>
          <a:ext cx="4571887" cy="16811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921" tIns="177921" rIns="177921" bIns="177921" numCol="1" spcCol="1270" anchor="ctr" anchorCtr="0">
          <a:noAutofit/>
        </a:bodyPr>
        <a:lstStyle/>
        <a:p>
          <a:pPr marL="0" lvl="0" indent="0" algn="l" defTabSz="1111250">
            <a:lnSpc>
              <a:spcPct val="90000"/>
            </a:lnSpc>
            <a:spcBef>
              <a:spcPct val="0"/>
            </a:spcBef>
            <a:spcAft>
              <a:spcPct val="35000"/>
            </a:spcAft>
            <a:buNone/>
          </a:pPr>
          <a:r>
            <a:rPr lang="en-US" sz="2500" kern="1200" dirty="0"/>
            <a:t>reduce uncertainty and improve risk</a:t>
          </a:r>
        </a:p>
      </dsp:txBody>
      <dsp:txXfrm>
        <a:off x="1941716" y="2102143"/>
        <a:ext cx="4571887" cy="1681139"/>
      </dsp:txXfrm>
    </dsp:sp>
    <dsp:sp modelId="{A6B61985-601B-4D05-BD85-53A69EEBDCBC}">
      <dsp:nvSpPr>
        <dsp:cNvPr id="0" name=""/>
        <dsp:cNvSpPr/>
      </dsp:nvSpPr>
      <dsp:spPr>
        <a:xfrm>
          <a:off x="0" y="4203567"/>
          <a:ext cx="6513603" cy="1681139"/>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B1D412-34D9-44A6-A506-EE906C6FE8AC}">
      <dsp:nvSpPr>
        <dsp:cNvPr id="0" name=""/>
        <dsp:cNvSpPr/>
      </dsp:nvSpPr>
      <dsp:spPr>
        <a:xfrm>
          <a:off x="508544" y="4581824"/>
          <a:ext cx="924626" cy="9246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2B99B2-30B3-42BD-AE4E-85023B2F482D}">
      <dsp:nvSpPr>
        <dsp:cNvPr id="0" name=""/>
        <dsp:cNvSpPr/>
      </dsp:nvSpPr>
      <dsp:spPr>
        <a:xfrm>
          <a:off x="1941716" y="4203567"/>
          <a:ext cx="4571887" cy="16811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921" tIns="177921" rIns="177921" bIns="177921" numCol="1" spcCol="1270" anchor="ctr" anchorCtr="0">
          <a:noAutofit/>
        </a:bodyPr>
        <a:lstStyle/>
        <a:p>
          <a:pPr marL="0" lvl="0" indent="0" algn="l" defTabSz="1111250">
            <a:lnSpc>
              <a:spcPct val="90000"/>
            </a:lnSpc>
            <a:spcBef>
              <a:spcPct val="0"/>
            </a:spcBef>
            <a:spcAft>
              <a:spcPct val="35000"/>
            </a:spcAft>
            <a:buNone/>
          </a:pPr>
          <a:r>
            <a:rPr lang="en-US" sz="2500" kern="1200" dirty="0"/>
            <a:t>Verify results</a:t>
          </a:r>
        </a:p>
      </dsp:txBody>
      <dsp:txXfrm>
        <a:off x="1941716" y="4203567"/>
        <a:ext cx="4571887" cy="16811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A53EC1-4F85-4289-8C34-2B03FDA87C75}">
      <dsp:nvSpPr>
        <dsp:cNvPr id="0" name=""/>
        <dsp:cNvSpPr/>
      </dsp:nvSpPr>
      <dsp:spPr>
        <a:xfrm>
          <a:off x="2207" y="0"/>
          <a:ext cx="3435027" cy="46350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ctr" defTabSz="1466850">
            <a:lnSpc>
              <a:spcPct val="90000"/>
            </a:lnSpc>
            <a:spcBef>
              <a:spcPct val="0"/>
            </a:spcBef>
            <a:spcAft>
              <a:spcPct val="35000"/>
            </a:spcAft>
            <a:buNone/>
          </a:pPr>
          <a:r>
            <a:rPr lang="en-US" sz="3300" kern="1200" dirty="0"/>
            <a:t>Risk Registers</a:t>
          </a:r>
        </a:p>
      </dsp:txBody>
      <dsp:txXfrm>
        <a:off x="2207" y="1854013"/>
        <a:ext cx="3435027" cy="1854013"/>
      </dsp:txXfrm>
    </dsp:sp>
    <dsp:sp modelId="{E775C32E-C24C-4491-A2A8-ED1E4B436794}">
      <dsp:nvSpPr>
        <dsp:cNvPr id="0" name=""/>
        <dsp:cNvSpPr/>
      </dsp:nvSpPr>
      <dsp:spPr>
        <a:xfrm>
          <a:off x="947988" y="278102"/>
          <a:ext cx="1543466" cy="1543466"/>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08357EF-48CC-45E2-A6CD-02C792EE5ADB}">
      <dsp:nvSpPr>
        <dsp:cNvPr id="0" name=""/>
        <dsp:cNvSpPr/>
      </dsp:nvSpPr>
      <dsp:spPr>
        <a:xfrm>
          <a:off x="3540286" y="0"/>
          <a:ext cx="3435027" cy="46350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ctr" defTabSz="1466850">
            <a:lnSpc>
              <a:spcPct val="90000"/>
            </a:lnSpc>
            <a:spcBef>
              <a:spcPct val="0"/>
            </a:spcBef>
            <a:spcAft>
              <a:spcPct val="35000"/>
            </a:spcAft>
            <a:buNone/>
          </a:pPr>
          <a:r>
            <a:rPr lang="en-US" sz="3300" kern="1200" dirty="0"/>
            <a:t>Risk Hierarchies</a:t>
          </a:r>
        </a:p>
      </dsp:txBody>
      <dsp:txXfrm>
        <a:off x="3540286" y="1854013"/>
        <a:ext cx="3435027" cy="1854013"/>
      </dsp:txXfrm>
    </dsp:sp>
    <dsp:sp modelId="{C418EEEA-D2FC-474C-BB26-73EF9809F420}">
      <dsp:nvSpPr>
        <dsp:cNvPr id="0" name=""/>
        <dsp:cNvSpPr/>
      </dsp:nvSpPr>
      <dsp:spPr>
        <a:xfrm>
          <a:off x="4486066" y="278102"/>
          <a:ext cx="1543466" cy="1543466"/>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E11DD5A-0D02-422E-B3A4-138A7DAF1BC6}">
      <dsp:nvSpPr>
        <dsp:cNvPr id="0" name=""/>
        <dsp:cNvSpPr/>
      </dsp:nvSpPr>
      <dsp:spPr>
        <a:xfrm>
          <a:off x="7078364" y="0"/>
          <a:ext cx="3435027" cy="46350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ctr" defTabSz="1466850">
            <a:lnSpc>
              <a:spcPct val="90000"/>
            </a:lnSpc>
            <a:spcBef>
              <a:spcPct val="0"/>
            </a:spcBef>
            <a:spcAft>
              <a:spcPct val="35000"/>
            </a:spcAft>
            <a:buNone/>
          </a:pPr>
          <a:r>
            <a:rPr lang="en-US" sz="3300" kern="1200" dirty="0"/>
            <a:t>Risk Performance Measurement</a:t>
          </a:r>
        </a:p>
      </dsp:txBody>
      <dsp:txXfrm>
        <a:off x="7078364" y="1854013"/>
        <a:ext cx="3435027" cy="1854013"/>
      </dsp:txXfrm>
    </dsp:sp>
    <dsp:sp modelId="{C41B108A-472C-492D-9C57-5FA3EC0B13AC}">
      <dsp:nvSpPr>
        <dsp:cNvPr id="0" name=""/>
        <dsp:cNvSpPr/>
      </dsp:nvSpPr>
      <dsp:spPr>
        <a:xfrm>
          <a:off x="8024145" y="278102"/>
          <a:ext cx="1543466" cy="1543466"/>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B7937A-411A-4EE1-8883-8975C6EDAF69}">
      <dsp:nvSpPr>
        <dsp:cNvPr id="0" name=""/>
        <dsp:cNvSpPr/>
      </dsp:nvSpPr>
      <dsp:spPr>
        <a:xfrm>
          <a:off x="420623" y="3708027"/>
          <a:ext cx="9674352" cy="695255"/>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E906F3-6A1B-4EDB-BB3E-63E8A85CE078}">
      <dsp:nvSpPr>
        <dsp:cNvPr id="0" name=""/>
        <dsp:cNvSpPr/>
      </dsp:nvSpPr>
      <dsp:spPr>
        <a:xfrm>
          <a:off x="1930008" y="532650"/>
          <a:ext cx="412024" cy="91440"/>
        </a:xfrm>
        <a:custGeom>
          <a:avLst/>
          <a:gdLst/>
          <a:ahLst/>
          <a:cxnLst/>
          <a:rect l="0" t="0" r="0" b="0"/>
          <a:pathLst>
            <a:path>
              <a:moveTo>
                <a:pt x="0" y="45720"/>
              </a:moveTo>
              <a:lnTo>
                <a:pt x="412024"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24955" y="576157"/>
        <a:ext cx="22131" cy="4426"/>
      </dsp:txXfrm>
    </dsp:sp>
    <dsp:sp modelId="{980ED514-8B54-4F40-A636-A4256A37C13B}">
      <dsp:nvSpPr>
        <dsp:cNvPr id="0" name=""/>
        <dsp:cNvSpPr/>
      </dsp:nvSpPr>
      <dsp:spPr>
        <a:xfrm>
          <a:off x="7352" y="1033"/>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Prepare for plausible scenarios and crises;</a:t>
          </a:r>
        </a:p>
      </dsp:txBody>
      <dsp:txXfrm>
        <a:off x="7352" y="1033"/>
        <a:ext cx="1924456" cy="1154673"/>
      </dsp:txXfrm>
    </dsp:sp>
    <dsp:sp modelId="{8B8E54A4-4EB0-4CEC-A3EE-7DA25D9E7BF2}">
      <dsp:nvSpPr>
        <dsp:cNvPr id="0" name=""/>
        <dsp:cNvSpPr/>
      </dsp:nvSpPr>
      <dsp:spPr>
        <a:xfrm>
          <a:off x="4297090" y="532650"/>
          <a:ext cx="412024" cy="91440"/>
        </a:xfrm>
        <a:custGeom>
          <a:avLst/>
          <a:gdLst/>
          <a:ahLst/>
          <a:cxnLst/>
          <a:rect l="0" t="0" r="0" b="0"/>
          <a:pathLst>
            <a:path>
              <a:moveTo>
                <a:pt x="0" y="45720"/>
              </a:moveTo>
              <a:lnTo>
                <a:pt x="412024"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492037" y="576157"/>
        <a:ext cx="22131" cy="4426"/>
      </dsp:txXfrm>
    </dsp:sp>
    <dsp:sp modelId="{0E1A5566-3C78-462D-8F47-7F8DA9A3A2B2}">
      <dsp:nvSpPr>
        <dsp:cNvPr id="0" name=""/>
        <dsp:cNvSpPr/>
      </dsp:nvSpPr>
      <dsp:spPr>
        <a:xfrm>
          <a:off x="2374433" y="1033"/>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perform formal assessments;</a:t>
          </a:r>
        </a:p>
      </dsp:txBody>
      <dsp:txXfrm>
        <a:off x="2374433" y="1033"/>
        <a:ext cx="1924456" cy="1154673"/>
      </dsp:txXfrm>
    </dsp:sp>
    <dsp:sp modelId="{77DF4D9A-8E35-4CC5-9267-D488D83DF3D5}">
      <dsp:nvSpPr>
        <dsp:cNvPr id="0" name=""/>
        <dsp:cNvSpPr/>
      </dsp:nvSpPr>
      <dsp:spPr>
        <a:xfrm>
          <a:off x="6664171" y="532650"/>
          <a:ext cx="412024" cy="91440"/>
        </a:xfrm>
        <a:custGeom>
          <a:avLst/>
          <a:gdLst/>
          <a:ahLst/>
          <a:cxnLst/>
          <a:rect l="0" t="0" r="0" b="0"/>
          <a:pathLst>
            <a:path>
              <a:moveTo>
                <a:pt x="0" y="45720"/>
              </a:moveTo>
              <a:lnTo>
                <a:pt x="412024"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59118" y="576157"/>
        <a:ext cx="22131" cy="4426"/>
      </dsp:txXfrm>
    </dsp:sp>
    <dsp:sp modelId="{86011F37-DFBF-4CF8-A2C8-1738A65F50FC}">
      <dsp:nvSpPr>
        <dsp:cNvPr id="0" name=""/>
        <dsp:cNvSpPr/>
      </dsp:nvSpPr>
      <dsp:spPr>
        <a:xfrm>
          <a:off x="4741515" y="1033"/>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define the context and objective of each assessment;</a:t>
          </a:r>
        </a:p>
      </dsp:txBody>
      <dsp:txXfrm>
        <a:off x="4741515" y="1033"/>
        <a:ext cx="1924456" cy="1154673"/>
      </dsp:txXfrm>
    </dsp:sp>
    <dsp:sp modelId="{F55BD768-B844-438A-B2AE-84F42E288963}">
      <dsp:nvSpPr>
        <dsp:cNvPr id="0" name=""/>
        <dsp:cNvSpPr/>
      </dsp:nvSpPr>
      <dsp:spPr>
        <a:xfrm>
          <a:off x="9031253" y="532650"/>
          <a:ext cx="412024" cy="91440"/>
        </a:xfrm>
        <a:custGeom>
          <a:avLst/>
          <a:gdLst/>
          <a:ahLst/>
          <a:cxnLst/>
          <a:rect l="0" t="0" r="0" b="0"/>
          <a:pathLst>
            <a:path>
              <a:moveTo>
                <a:pt x="0" y="45720"/>
              </a:moveTo>
              <a:lnTo>
                <a:pt x="412024"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9226199" y="576157"/>
        <a:ext cx="22131" cy="4426"/>
      </dsp:txXfrm>
    </dsp:sp>
    <dsp:sp modelId="{63072670-8659-4D83-BA34-11A4B3629087}">
      <dsp:nvSpPr>
        <dsp:cNvPr id="0" name=""/>
        <dsp:cNvSpPr/>
      </dsp:nvSpPr>
      <dsp:spPr>
        <a:xfrm>
          <a:off x="7108596" y="1033"/>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understand the organization’s acceptable risk level;</a:t>
          </a:r>
        </a:p>
      </dsp:txBody>
      <dsp:txXfrm>
        <a:off x="7108596" y="1033"/>
        <a:ext cx="1924456" cy="1154673"/>
      </dsp:txXfrm>
    </dsp:sp>
    <dsp:sp modelId="{C5D0471D-659D-452C-8BA2-14F7170FA55A}">
      <dsp:nvSpPr>
        <dsp:cNvPr id="0" name=""/>
        <dsp:cNvSpPr/>
      </dsp:nvSpPr>
      <dsp:spPr>
        <a:xfrm>
          <a:off x="969580" y="1153907"/>
          <a:ext cx="9468325" cy="412024"/>
        </a:xfrm>
        <a:custGeom>
          <a:avLst/>
          <a:gdLst/>
          <a:ahLst/>
          <a:cxnLst/>
          <a:rect l="0" t="0" r="0" b="0"/>
          <a:pathLst>
            <a:path>
              <a:moveTo>
                <a:pt x="9468325" y="0"/>
              </a:moveTo>
              <a:lnTo>
                <a:pt x="9468325" y="223112"/>
              </a:lnTo>
              <a:lnTo>
                <a:pt x="0" y="223112"/>
              </a:lnTo>
              <a:lnTo>
                <a:pt x="0" y="412024"/>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466776" y="1357706"/>
        <a:ext cx="473933" cy="4426"/>
      </dsp:txXfrm>
    </dsp:sp>
    <dsp:sp modelId="{A71B0405-ADDE-4291-9A3C-73A1429FB80C}">
      <dsp:nvSpPr>
        <dsp:cNvPr id="0" name=""/>
        <dsp:cNvSpPr/>
      </dsp:nvSpPr>
      <dsp:spPr>
        <a:xfrm>
          <a:off x="9475678" y="1033"/>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assemble the best team to perform the assessment;</a:t>
          </a:r>
        </a:p>
      </dsp:txBody>
      <dsp:txXfrm>
        <a:off x="9475678" y="1033"/>
        <a:ext cx="1924456" cy="1154673"/>
      </dsp:txXfrm>
    </dsp:sp>
    <dsp:sp modelId="{7B6292D2-4E9E-4153-9D1E-378DDBFF1743}">
      <dsp:nvSpPr>
        <dsp:cNvPr id="0" name=""/>
        <dsp:cNvSpPr/>
      </dsp:nvSpPr>
      <dsp:spPr>
        <a:xfrm>
          <a:off x="1930008" y="2129949"/>
          <a:ext cx="412024" cy="91440"/>
        </a:xfrm>
        <a:custGeom>
          <a:avLst/>
          <a:gdLst/>
          <a:ahLst/>
          <a:cxnLst/>
          <a:rect l="0" t="0" r="0" b="0"/>
          <a:pathLst>
            <a:path>
              <a:moveTo>
                <a:pt x="0" y="45720"/>
              </a:moveTo>
              <a:lnTo>
                <a:pt x="412024"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24955" y="2173455"/>
        <a:ext cx="22131" cy="4426"/>
      </dsp:txXfrm>
    </dsp:sp>
    <dsp:sp modelId="{4AEE599A-E94F-417A-85E3-B89C6F757193}">
      <dsp:nvSpPr>
        <dsp:cNvPr id="0" name=""/>
        <dsp:cNvSpPr/>
      </dsp:nvSpPr>
      <dsp:spPr>
        <a:xfrm>
          <a:off x="7352" y="1598332"/>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use the most appropriate assessment techniques;</a:t>
          </a:r>
        </a:p>
      </dsp:txBody>
      <dsp:txXfrm>
        <a:off x="7352" y="1598332"/>
        <a:ext cx="1924456" cy="1154673"/>
      </dsp:txXfrm>
    </dsp:sp>
    <dsp:sp modelId="{3F74D115-AAAE-477D-8CEF-68BA2EBF5042}">
      <dsp:nvSpPr>
        <dsp:cNvPr id="0" name=""/>
        <dsp:cNvSpPr/>
      </dsp:nvSpPr>
      <dsp:spPr>
        <a:xfrm>
          <a:off x="4297090" y="2129949"/>
          <a:ext cx="412024" cy="91440"/>
        </a:xfrm>
        <a:custGeom>
          <a:avLst/>
          <a:gdLst/>
          <a:ahLst/>
          <a:cxnLst/>
          <a:rect l="0" t="0" r="0" b="0"/>
          <a:pathLst>
            <a:path>
              <a:moveTo>
                <a:pt x="0" y="45720"/>
              </a:moveTo>
              <a:lnTo>
                <a:pt x="412024"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492037" y="2173455"/>
        <a:ext cx="22131" cy="4426"/>
      </dsp:txXfrm>
    </dsp:sp>
    <dsp:sp modelId="{05CDBD84-C40A-4B9F-8742-B0F1162C58C9}">
      <dsp:nvSpPr>
        <dsp:cNvPr id="0" name=""/>
        <dsp:cNvSpPr/>
      </dsp:nvSpPr>
      <dsp:spPr>
        <a:xfrm>
          <a:off x="2374433" y="1598332"/>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be objective and unemotional in the assessment process;</a:t>
          </a:r>
        </a:p>
      </dsp:txBody>
      <dsp:txXfrm>
        <a:off x="2374433" y="1598332"/>
        <a:ext cx="1924456" cy="1154673"/>
      </dsp:txXfrm>
    </dsp:sp>
    <dsp:sp modelId="{7A3197B3-7FCE-4187-8218-382B43891D2B}">
      <dsp:nvSpPr>
        <dsp:cNvPr id="0" name=""/>
        <dsp:cNvSpPr/>
      </dsp:nvSpPr>
      <dsp:spPr>
        <a:xfrm>
          <a:off x="6664171" y="2129949"/>
          <a:ext cx="412024" cy="91440"/>
        </a:xfrm>
        <a:custGeom>
          <a:avLst/>
          <a:gdLst/>
          <a:ahLst/>
          <a:cxnLst/>
          <a:rect l="0" t="0" r="0" b="0"/>
          <a:pathLst>
            <a:path>
              <a:moveTo>
                <a:pt x="0" y="45720"/>
              </a:moveTo>
              <a:lnTo>
                <a:pt x="412024"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859118" y="2173455"/>
        <a:ext cx="22131" cy="4426"/>
      </dsp:txXfrm>
    </dsp:sp>
    <dsp:sp modelId="{2A0607A3-0012-4F72-A269-A89CA38BBDCD}">
      <dsp:nvSpPr>
        <dsp:cNvPr id="0" name=""/>
        <dsp:cNvSpPr/>
      </dsp:nvSpPr>
      <dsp:spPr>
        <a:xfrm>
          <a:off x="4741515" y="1598332"/>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identify risk sources that create risks and consider the whole-system risk;</a:t>
          </a:r>
        </a:p>
      </dsp:txBody>
      <dsp:txXfrm>
        <a:off x="4741515" y="1598332"/>
        <a:ext cx="1924456" cy="1154673"/>
      </dsp:txXfrm>
    </dsp:sp>
    <dsp:sp modelId="{F8D4F552-667B-4FBA-A333-C7ED2A802C54}">
      <dsp:nvSpPr>
        <dsp:cNvPr id="0" name=""/>
        <dsp:cNvSpPr/>
      </dsp:nvSpPr>
      <dsp:spPr>
        <a:xfrm>
          <a:off x="9031253" y="2129949"/>
          <a:ext cx="412024" cy="91440"/>
        </a:xfrm>
        <a:custGeom>
          <a:avLst/>
          <a:gdLst/>
          <a:ahLst/>
          <a:cxnLst/>
          <a:rect l="0" t="0" r="0" b="0"/>
          <a:pathLst>
            <a:path>
              <a:moveTo>
                <a:pt x="0" y="45720"/>
              </a:moveTo>
              <a:lnTo>
                <a:pt x="412024"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9226199" y="2173455"/>
        <a:ext cx="22131" cy="4426"/>
      </dsp:txXfrm>
    </dsp:sp>
    <dsp:sp modelId="{9CD7E2F6-648E-4D75-862A-1AF9B2D197C2}">
      <dsp:nvSpPr>
        <dsp:cNvPr id="0" name=""/>
        <dsp:cNvSpPr/>
      </dsp:nvSpPr>
      <dsp:spPr>
        <a:xfrm>
          <a:off x="7108596" y="1598332"/>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consider the hierarchy of controls and failure to prioritize based on risk;</a:t>
          </a:r>
        </a:p>
      </dsp:txBody>
      <dsp:txXfrm>
        <a:off x="7108596" y="1598332"/>
        <a:ext cx="1924456" cy="1154673"/>
      </dsp:txXfrm>
    </dsp:sp>
    <dsp:sp modelId="{D9316911-00AD-415F-96C6-111713AAD88C}">
      <dsp:nvSpPr>
        <dsp:cNvPr id="0" name=""/>
        <dsp:cNvSpPr/>
      </dsp:nvSpPr>
      <dsp:spPr>
        <a:xfrm>
          <a:off x="969580" y="2751205"/>
          <a:ext cx="9468325" cy="412024"/>
        </a:xfrm>
        <a:custGeom>
          <a:avLst/>
          <a:gdLst/>
          <a:ahLst/>
          <a:cxnLst/>
          <a:rect l="0" t="0" r="0" b="0"/>
          <a:pathLst>
            <a:path>
              <a:moveTo>
                <a:pt x="9468325" y="0"/>
              </a:moveTo>
              <a:lnTo>
                <a:pt x="9468325" y="223112"/>
              </a:lnTo>
              <a:lnTo>
                <a:pt x="0" y="223112"/>
              </a:lnTo>
              <a:lnTo>
                <a:pt x="0" y="412024"/>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466776" y="2955005"/>
        <a:ext cx="473933" cy="4426"/>
      </dsp:txXfrm>
    </dsp:sp>
    <dsp:sp modelId="{F9787A18-0F3E-4659-85F7-8D9CD24D9071}">
      <dsp:nvSpPr>
        <dsp:cNvPr id="0" name=""/>
        <dsp:cNvSpPr/>
      </dsp:nvSpPr>
      <dsp:spPr>
        <a:xfrm>
          <a:off x="9475678" y="1598332"/>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perform assessment during the design/redesign phases;</a:t>
          </a:r>
        </a:p>
      </dsp:txBody>
      <dsp:txXfrm>
        <a:off x="9475678" y="1598332"/>
        <a:ext cx="1924456" cy="1154673"/>
      </dsp:txXfrm>
    </dsp:sp>
    <dsp:sp modelId="{446BE896-B546-4B2F-BEF0-B7B06FC6B3F4}">
      <dsp:nvSpPr>
        <dsp:cNvPr id="0" name=""/>
        <dsp:cNvSpPr/>
      </dsp:nvSpPr>
      <dsp:spPr>
        <a:xfrm>
          <a:off x="1930008" y="3727247"/>
          <a:ext cx="412024" cy="91440"/>
        </a:xfrm>
        <a:custGeom>
          <a:avLst/>
          <a:gdLst/>
          <a:ahLst/>
          <a:cxnLst/>
          <a:rect l="0" t="0" r="0" b="0"/>
          <a:pathLst>
            <a:path>
              <a:moveTo>
                <a:pt x="0" y="45720"/>
              </a:moveTo>
              <a:lnTo>
                <a:pt x="412024"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24955" y="3770754"/>
        <a:ext cx="22131" cy="4426"/>
      </dsp:txXfrm>
    </dsp:sp>
    <dsp:sp modelId="{ACB1447B-08E7-47EA-BB6B-794B868C7911}">
      <dsp:nvSpPr>
        <dsp:cNvPr id="0" name=""/>
        <dsp:cNvSpPr/>
      </dsp:nvSpPr>
      <dsp:spPr>
        <a:xfrm>
          <a:off x="7352" y="3195630"/>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communicate before, during and after the assessment with affected stakeholders;</a:t>
          </a:r>
        </a:p>
      </dsp:txBody>
      <dsp:txXfrm>
        <a:off x="7352" y="3195630"/>
        <a:ext cx="1924456" cy="1154673"/>
      </dsp:txXfrm>
    </dsp:sp>
    <dsp:sp modelId="{7E7A9D6F-561F-4394-9988-F9008FBF3088}">
      <dsp:nvSpPr>
        <dsp:cNvPr id="0" name=""/>
        <dsp:cNvSpPr/>
      </dsp:nvSpPr>
      <dsp:spPr>
        <a:xfrm>
          <a:off x="4297090" y="3727247"/>
          <a:ext cx="412024" cy="91440"/>
        </a:xfrm>
        <a:custGeom>
          <a:avLst/>
          <a:gdLst/>
          <a:ahLst/>
          <a:cxnLst/>
          <a:rect l="0" t="0" r="0" b="0"/>
          <a:pathLst>
            <a:path>
              <a:moveTo>
                <a:pt x="0" y="45720"/>
              </a:moveTo>
              <a:lnTo>
                <a:pt x="412024"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492037" y="3770754"/>
        <a:ext cx="22131" cy="4426"/>
      </dsp:txXfrm>
    </dsp:sp>
    <dsp:sp modelId="{149AAE57-BE0C-486D-B8AA-F7927A4F73B2}">
      <dsp:nvSpPr>
        <dsp:cNvPr id="0" name=""/>
        <dsp:cNvSpPr/>
      </dsp:nvSpPr>
      <dsp:spPr>
        <a:xfrm>
          <a:off x="2374433" y="3195630"/>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be timely and measured in the message; and</a:t>
          </a:r>
        </a:p>
      </dsp:txBody>
      <dsp:txXfrm>
        <a:off x="2374433" y="3195630"/>
        <a:ext cx="1924456" cy="1154673"/>
      </dsp:txXfrm>
    </dsp:sp>
    <dsp:sp modelId="{AAA611EA-68AD-42D7-BDF1-E7DD203B1705}">
      <dsp:nvSpPr>
        <dsp:cNvPr id="0" name=""/>
        <dsp:cNvSpPr/>
      </dsp:nvSpPr>
      <dsp:spPr>
        <a:xfrm>
          <a:off x="4741515" y="3195630"/>
          <a:ext cx="1924456" cy="115467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4300" tIns="98984" rIns="94300" bIns="98984" numCol="1" spcCol="1270" anchor="ctr" anchorCtr="0">
          <a:noAutofit/>
        </a:bodyPr>
        <a:lstStyle/>
        <a:p>
          <a:pPr marL="0" lvl="0" indent="0" algn="ctr" defTabSz="666750">
            <a:lnSpc>
              <a:spcPct val="90000"/>
            </a:lnSpc>
            <a:spcBef>
              <a:spcPct val="0"/>
            </a:spcBef>
            <a:spcAft>
              <a:spcPct val="35000"/>
            </a:spcAft>
            <a:buNone/>
          </a:pPr>
          <a:r>
            <a:rPr lang="en-US" sz="1500" kern="1200"/>
            <a:t>learn and improve.</a:t>
          </a:r>
        </a:p>
      </dsp:txBody>
      <dsp:txXfrm>
        <a:off x="4741515" y="3195630"/>
        <a:ext cx="1924456" cy="115467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0F08ED-9B91-4477-98FD-B4901C56F76A}"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2209F9-8F80-4EC2-9378-F3C2E3712AB3}" type="slidenum">
              <a:rPr lang="en-US" smtClean="0"/>
              <a:t>‹#›</a:t>
            </a:fld>
            <a:endParaRPr lang="en-US"/>
          </a:p>
        </p:txBody>
      </p:sp>
    </p:spTree>
    <p:extLst>
      <p:ext uri="{BB962C8B-B14F-4D97-AF65-F5344CB8AC3E}">
        <p14:creationId xmlns:p14="http://schemas.microsoft.com/office/powerpoint/2010/main" val="369109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chapter is to demonstrate how risk management principles and methods can be put into practice within each process step. We will demonstrate this through the use of a number of case studies using practical applications of various risk management methods.  </a:t>
            </a:r>
          </a:p>
          <a:p>
            <a:endParaRPr lang="en-US" dirty="0"/>
          </a:p>
          <a:p>
            <a:r>
              <a:rPr lang="en-US" dirty="0"/>
              <a:t>As we will demonstrate, it is important to modify and combine selected methods to properly address risks in their work environments. In this module, you will learn how risks are assessed through the process of risk identification, risk analysis and risk evaluation.  You will also learn how the risk assessment process is aligned with OSH goals with the ERM model. We will introduce case studies and examples to reinforce deeper learning.  Let’s get started.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B54ED-A95D-4D25-A83F-78B3E75F33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982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0000"/>
                </a:solidFill>
                <a:effectLst/>
                <a:latin typeface="Times New Roman" panose="02020603050405020304" pitchFamily="18" charset="0"/>
                <a:ea typeface="Times New Roman" panose="02020603050405020304" pitchFamily="18" charset="0"/>
              </a:rPr>
              <a:t>One treatment designed to specifically prevent mis-matching of chemicals during deliveries is the installation of unique fill line connectors in the filling process as shown here. As we can see, each filling portal has a unique shape and size that only allows the matching connection to fit and attach.  </a:t>
            </a:r>
            <a:br>
              <a:rPr lang="en-US" sz="1200" dirty="0">
                <a:solidFill>
                  <a:srgbClr val="000000"/>
                </a:solidFill>
                <a:effectLst/>
                <a:latin typeface="Times New Roman" panose="02020603050405020304" pitchFamily="18" charset="0"/>
                <a:ea typeface="Times New Roman" panose="02020603050405020304" pitchFamily="18" charset="0"/>
              </a:rPr>
            </a:b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10</a:t>
            </a:fld>
            <a:endParaRPr lang="en-US"/>
          </a:p>
        </p:txBody>
      </p:sp>
    </p:spTree>
    <p:extLst>
      <p:ext uri="{BB962C8B-B14F-4D97-AF65-F5344CB8AC3E}">
        <p14:creationId xmlns:p14="http://schemas.microsoft.com/office/powerpoint/2010/main" val="2344302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Times New Roman" panose="02020603050405020304" pitchFamily="18" charset="0"/>
              </a:rPr>
              <a:t>To further illustrate how these new layered treatments will function, we have placed the treatments within the risk pathway model.  The treatment layers include:  </a:t>
            </a:r>
          </a:p>
          <a:p>
            <a:pPr marL="342900" indent="-342900">
              <a:buFont typeface="+mj-lt"/>
              <a:buAutoNum type="arabicPeriod"/>
            </a:pPr>
            <a:r>
              <a:rPr lang="en-US" sz="1800" dirty="0">
                <a:solidFill>
                  <a:srgbClr val="000000"/>
                </a:solidFill>
                <a:effectLst/>
                <a:latin typeface="Times New Roman" panose="02020603050405020304" pitchFamily="18" charset="0"/>
              </a:rPr>
              <a:t>Design-level controls such as removing the acetic anhydride chemical process </a:t>
            </a:r>
            <a:r>
              <a:rPr lang="en-US" sz="1800" b="1" dirty="0">
                <a:solidFill>
                  <a:srgbClr val="000000"/>
                </a:solidFill>
                <a:effectLst/>
                <a:latin typeface="Times New Roman" panose="02020603050405020304" pitchFamily="18" charset="0"/>
              </a:rPr>
              <a:t>affect the risk source </a:t>
            </a:r>
            <a:r>
              <a:rPr lang="en-US" sz="1800" dirty="0">
                <a:solidFill>
                  <a:srgbClr val="000000"/>
                </a:solidFill>
                <a:effectLst/>
                <a:latin typeface="Times New Roman" panose="02020603050405020304" pitchFamily="18" charset="0"/>
              </a:rPr>
              <a:t>and are the most effective.  These are considered preventive.</a:t>
            </a:r>
          </a:p>
          <a:p>
            <a:pPr marL="342900" indent="-342900">
              <a:buFont typeface="+mj-lt"/>
              <a:buAutoNum type="arabicPeriod"/>
            </a:pPr>
            <a:r>
              <a:rPr lang="en-US" sz="1800" dirty="0">
                <a:solidFill>
                  <a:srgbClr val="000000"/>
                </a:solidFill>
                <a:effectLst/>
                <a:latin typeface="Times New Roman" panose="02020603050405020304" pitchFamily="18" charset="0"/>
              </a:rPr>
              <a:t>Design and engineering controls such as redesigning the portal fittings to only accept the correct chemical </a:t>
            </a:r>
            <a:r>
              <a:rPr lang="en-US" sz="1800" b="1" dirty="0">
                <a:solidFill>
                  <a:srgbClr val="000000"/>
                </a:solidFill>
                <a:effectLst/>
                <a:latin typeface="Times New Roman" panose="02020603050405020304" pitchFamily="18" charset="0"/>
              </a:rPr>
              <a:t>affect the risk drivers </a:t>
            </a:r>
            <a:r>
              <a:rPr lang="en-US" sz="1800" dirty="0">
                <a:solidFill>
                  <a:srgbClr val="000000"/>
                </a:solidFill>
                <a:effectLst/>
                <a:latin typeface="Times New Roman" panose="02020603050405020304" pitchFamily="18" charset="0"/>
              </a:rPr>
              <a:t>and are the next best risk reduction treatment and are also preventive.</a:t>
            </a:r>
          </a:p>
          <a:p>
            <a:pPr marL="342900" indent="-342900">
              <a:buFont typeface="+mj-lt"/>
              <a:buAutoNum type="arabicPeriod"/>
            </a:pPr>
            <a:r>
              <a:rPr lang="en-US" sz="1800" dirty="0">
                <a:solidFill>
                  <a:srgbClr val="000000"/>
                </a:solidFill>
                <a:effectLst/>
                <a:latin typeface="Times New Roman" panose="02020603050405020304" pitchFamily="18" charset="0"/>
              </a:rPr>
              <a:t>Moving the control console away from the tank farm is a redesign measure to distance employees from the potential event; and installing a key control unloading sequence </a:t>
            </a:r>
            <a:r>
              <a:rPr lang="en-US" sz="1800" b="1" dirty="0">
                <a:solidFill>
                  <a:srgbClr val="000000"/>
                </a:solidFill>
                <a:effectLst/>
                <a:latin typeface="Times New Roman" panose="02020603050405020304" pitchFamily="18" charset="0"/>
              </a:rPr>
              <a:t>affect the exposure</a:t>
            </a:r>
            <a:r>
              <a:rPr lang="en-US" sz="1800" dirty="0">
                <a:solidFill>
                  <a:srgbClr val="000000"/>
                </a:solidFill>
                <a:effectLst/>
                <a:latin typeface="Times New Roman" panose="02020603050405020304" pitchFamily="18" charset="0"/>
              </a:rPr>
              <a:t>.</a:t>
            </a:r>
          </a:p>
          <a:p>
            <a:pPr marL="342900" indent="-342900">
              <a:buFont typeface="+mj-lt"/>
              <a:buAutoNum type="arabicPeriod"/>
            </a:pPr>
            <a:r>
              <a:rPr lang="en-US" sz="1800" dirty="0">
                <a:solidFill>
                  <a:srgbClr val="000000"/>
                </a:solidFill>
                <a:effectLst/>
                <a:latin typeface="Times New Roman" panose="02020603050405020304" pitchFamily="18" charset="0"/>
              </a:rPr>
              <a:t>Remote shutdown systems are engineering controls that detect pressure and stop the flow of chemicals to prevent a release </a:t>
            </a:r>
            <a:r>
              <a:rPr lang="en-US" sz="1800" b="1" dirty="0">
                <a:solidFill>
                  <a:srgbClr val="000000"/>
                </a:solidFill>
                <a:effectLst/>
                <a:latin typeface="Times New Roman" panose="02020603050405020304" pitchFamily="18" charset="0"/>
              </a:rPr>
              <a:t>affecting the trigger or cause</a:t>
            </a:r>
            <a:r>
              <a:rPr lang="en-US" sz="1800" dirty="0">
                <a:solidFill>
                  <a:srgbClr val="000000"/>
                </a:solidFill>
                <a:effectLst/>
                <a:latin typeface="Times New Roman" panose="02020603050405020304" pitchFamily="18" charset="0"/>
              </a:rPr>
              <a:t>. </a:t>
            </a:r>
          </a:p>
          <a:p>
            <a:pPr marL="342900" indent="-342900">
              <a:buFont typeface="+mj-lt"/>
              <a:buAutoNum type="arabicPeriod"/>
            </a:pPr>
            <a:r>
              <a:rPr lang="en-US" sz="1800" dirty="0">
                <a:solidFill>
                  <a:srgbClr val="000000"/>
                </a:solidFill>
                <a:effectLst/>
                <a:latin typeface="Times New Roman" panose="02020603050405020304" pitchFamily="18" charset="0"/>
              </a:rPr>
              <a:t>Should these preventive measures fail and the incident occurs, mitigative measures including an automatic monitoring, detection and warning system, emergency shutdown, emergency response, supplied air packs </a:t>
            </a:r>
            <a:r>
              <a:rPr lang="en-US" sz="1800" b="1" dirty="0">
                <a:solidFill>
                  <a:srgbClr val="000000"/>
                </a:solidFill>
                <a:effectLst/>
                <a:latin typeface="Times New Roman" panose="02020603050405020304" pitchFamily="18" charset="0"/>
              </a:rPr>
              <a:t>affect the impact </a:t>
            </a:r>
            <a:r>
              <a:rPr lang="en-US" sz="1800" dirty="0">
                <a:solidFill>
                  <a:srgbClr val="000000"/>
                </a:solidFill>
                <a:effectLst/>
                <a:latin typeface="Times New Roman" panose="02020603050405020304" pitchFamily="18" charset="0"/>
              </a:rPr>
              <a:t>of the consequences.</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11</a:t>
            </a:fld>
            <a:endParaRPr lang="en-US"/>
          </a:p>
        </p:txBody>
      </p:sp>
    </p:spTree>
    <p:extLst>
      <p:ext uri="{BB962C8B-B14F-4D97-AF65-F5344CB8AC3E}">
        <p14:creationId xmlns:p14="http://schemas.microsoft.com/office/powerpoint/2010/main" val="1053430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take a look at our next case study.  Here we will examine a metal dust explosion investigated by the CSB that resulted in three fatalities and one serious injury, fire damage to the building and closure of the plant.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5572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case study, the CSB determined that the explosion likely initiated when particulates ignited in the blender that was processing zirconium. Sparks or heat produced by metal-to-metal contact between the blender blades and the blender sidewall ignited the zirconium. Mechanical impacts, such as the blender blades against the sidewall, can produce sparks (ignition source) where metal to-metal contact occurs. In rotating machinery, repeated impacts can result in hot spots with temperatures high enough to result in ignition.</a:t>
            </a:r>
          </a:p>
          <a:p>
            <a:endParaRPr lang="en-US" dirty="0"/>
          </a:p>
          <a:p>
            <a:r>
              <a:rPr lang="en-US" dirty="0"/>
              <a:t>Employees noted mechanical problems with the blender days before the explosion. Blender paddles were striking the sidewall and scoring the housing. To address these problems, maintenance adjusted the blender blades to increase clearance from the blender wall, but the problem returned.  Maintenance then decided to replace parts of the blender. While disassembling the blender, they discovered a large groove cut in the shaft and an 8-inch to 12-inch crack in the sidewall of the blender, most likely caused by the paddle blades scraping the sidewall. The maintenance worker welded this crack, and operators continued to use the blender. </a:t>
            </a:r>
          </a:p>
          <a:p>
            <a:endParaRPr lang="en-US" dirty="0"/>
          </a:p>
          <a:p>
            <a:r>
              <a:rPr lang="en-US" dirty="0"/>
              <a:t>On the morning of the incident, an operator requested that maintenance replace a worn paddle in the blender. Maintenance retrieved a paddle from an old blender and attached it to the blender two hours before the incident. The maintenance performed on the blender only temporarily addressed the metal-to-metal contact. The company did not repair or replace the blender to avoid exposing combustible metal dusts to sparks or heat produced by the mechanical impact from the paddles.</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97326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Like all fires, a dust fire occurs when fuel (the combustible dust) is exposed to energy (an ignition source) in the presence of oxygen (typically from air). Removing any one of these elements of the classic </a:t>
            </a:r>
            <a:r>
              <a:rPr lang="en-US" b="1" dirty="0"/>
              <a:t>fire triangle </a:t>
            </a:r>
            <a:r>
              <a:rPr lang="en-US" dirty="0"/>
              <a:t>eliminates the possibility of a fire.  A dust explosion requires the simultaneous presence of two additional elements: </a:t>
            </a:r>
            <a:r>
              <a:rPr lang="en-US" b="1" dirty="0"/>
              <a:t>dust dispersion </a:t>
            </a:r>
            <a:r>
              <a:rPr lang="en-US" dirty="0"/>
              <a:t>and </a:t>
            </a:r>
            <a:r>
              <a:rPr lang="en-US" b="1" dirty="0"/>
              <a:t>confinement</a:t>
            </a:r>
            <a:r>
              <a:rPr lang="en-US" dirty="0"/>
              <a:t>. Suspended dust burns rapidly, and confinement enables pressure buildup. Removal of either the suspension or the confinement element can prevent an explosion, although the CSB notes, a dust fire can still occur.</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In this case, four of the five elements were continually present:</a:t>
            </a:r>
          </a:p>
          <a:p>
            <a:pPr marL="228600" indent="-228600">
              <a:buFont typeface="+mj-lt"/>
              <a:buAutoNum type="arabicPeriod"/>
            </a:pPr>
            <a:r>
              <a:rPr lang="en-US" dirty="0"/>
              <a:t>The combustible zirconium dust being generated in the blender,</a:t>
            </a:r>
          </a:p>
          <a:p>
            <a:pPr marL="228600" indent="-228600">
              <a:buFont typeface="+mj-lt"/>
              <a:buAutoNum type="arabicPeriod"/>
            </a:pPr>
            <a:r>
              <a:rPr lang="en-US" dirty="0"/>
              <a:t>Dust dispersion created from the blending action</a:t>
            </a:r>
          </a:p>
          <a:p>
            <a:pPr marL="228600" indent="-228600">
              <a:buFont typeface="+mj-lt"/>
              <a:buAutoNum type="arabicPeriod"/>
            </a:pPr>
            <a:r>
              <a:rPr lang="en-US" dirty="0"/>
              <a:t>Dust confinement within the blender and</a:t>
            </a:r>
          </a:p>
          <a:p>
            <a:pPr marL="228600" indent="-228600">
              <a:buFont typeface="+mj-lt"/>
              <a:buAutoNum type="arabicPeriod"/>
            </a:pPr>
            <a:r>
              <a:rPr lang="en-US" dirty="0"/>
              <a:t>Oxygen</a:t>
            </a:r>
          </a:p>
          <a:p>
            <a:endParaRPr lang="en-US" dirty="0"/>
          </a:p>
          <a:p>
            <a:r>
              <a:rPr lang="en-US" dirty="0"/>
              <a:t>With the addition of an ignition source from the metal-to-metal contact, the dust explosion pentagon is complete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0516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Times New Roman" panose="02020603050405020304" pitchFamily="18" charset="0"/>
                <a:ea typeface="Times New Roman" panose="02020603050405020304" pitchFamily="18" charset="0"/>
              </a:rPr>
              <a:t>Here we have a modified what-if risk assessment to assess the risks in the metal dust explosion.  Considering that there were relatively few existing controls, none of which were sufficient to </a:t>
            </a:r>
            <a:r>
              <a:rPr lang="en-US" sz="1800" i="1" dirty="0">
                <a:solidFill>
                  <a:srgbClr val="000000"/>
                </a:solidFill>
                <a:effectLst/>
                <a:latin typeface="Times New Roman" panose="02020603050405020304" pitchFamily="18" charset="0"/>
                <a:ea typeface="Times New Roman" panose="02020603050405020304" pitchFamily="18" charset="0"/>
              </a:rPr>
              <a:t>prevent the incident, </a:t>
            </a:r>
            <a:r>
              <a:rPr lang="en-US" sz="1800" i="0" dirty="0">
                <a:solidFill>
                  <a:srgbClr val="000000"/>
                </a:solidFill>
                <a:effectLst/>
                <a:latin typeface="Times New Roman" panose="02020603050405020304" pitchFamily="18" charset="0"/>
                <a:ea typeface="Times New Roman" panose="02020603050405020304" pitchFamily="18" charset="0"/>
              </a:rPr>
              <a:t>the risk levels for each what-if question were very high and unacceptable.</a:t>
            </a:r>
            <a:r>
              <a:rPr lang="en-US" sz="1800" i="1" dirty="0">
                <a:solidFill>
                  <a:srgbClr val="000000"/>
                </a:solidFill>
                <a:effectLst/>
                <a:latin typeface="Times New Roman" panose="02020603050405020304" pitchFamily="18" charset="0"/>
                <a:ea typeface="Times New Roman" panose="02020603050405020304" pitchFamily="18" charset="0"/>
              </a:rPr>
              <a:t> </a:t>
            </a:r>
            <a:r>
              <a:rPr lang="en-US" sz="1800" dirty="0">
                <a:solidFill>
                  <a:srgbClr val="000000"/>
                </a:solidFill>
                <a:effectLst/>
                <a:latin typeface="Times New Roman" panose="02020603050405020304" pitchFamily="18" charset="0"/>
                <a:ea typeface="Times New Roman" panose="02020603050405020304" pitchFamily="18" charset="0"/>
              </a:rPr>
              <a:t>  As a result, additional preventive measures were added including: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solidFill>
                  <a:srgbClr val="000000"/>
                </a:solidFill>
                <a:effectLst/>
                <a:latin typeface="Times New Roman" panose="02020603050405020304" pitchFamily="18" charset="0"/>
                <a:ea typeface="Times New Roman" panose="02020603050405020304" pitchFamily="18" charset="0"/>
              </a:rPr>
              <a:t>re-design of the blender to prevent metal-to-metal contact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solidFill>
                  <a:srgbClr val="000000"/>
                </a:solidFill>
                <a:effectLst/>
                <a:latin typeface="Times New Roman" panose="02020603050405020304" pitchFamily="18" charset="0"/>
                <a:ea typeface="Times New Roman" panose="02020603050405020304" pitchFamily="18" charset="0"/>
              </a:rPr>
              <a:t>Use of an inert gas blanket to eliminate oxygen in the blender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solidFill>
                  <a:srgbClr val="000000"/>
                </a:solidFill>
                <a:effectLst/>
                <a:latin typeface="Times New Roman" panose="02020603050405020304" pitchFamily="18" charset="0"/>
                <a:ea typeface="Times New Roman" panose="02020603050405020304" pitchFamily="18" charset="0"/>
              </a:rPr>
              <a:t>Improved ventilation to reduce combustible dust concentration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solidFill>
                  <a:srgbClr val="000000"/>
                </a:solidFill>
                <a:effectLst/>
                <a:latin typeface="Times New Roman" panose="02020603050405020304" pitchFamily="18" charset="0"/>
                <a:ea typeface="Times New Roman" panose="02020603050405020304" pitchFamily="18" charset="0"/>
              </a:rPr>
              <a:t>New housekeeping procedures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solidFill>
                  <a:srgbClr val="000000"/>
                </a:solidFill>
                <a:effectLst/>
                <a:latin typeface="Times New Roman" panose="02020603050405020304" pitchFamily="18" charset="0"/>
                <a:ea typeface="Times New Roman" panose="02020603050405020304" pitchFamily="18" charset="0"/>
              </a:rPr>
              <a:t>Redesign of the operation to eliminate operator exposure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Times New Roman" panose="02020603050405020304" pitchFamily="18" charset="0"/>
                <a:ea typeface="Times New Roman" panose="02020603050405020304" pitchFamily="18" charset="0"/>
              </a:rPr>
              <a:t>In this example, likelihood and severity are reduced for all three hazards by 63% and 75%. The remaining 37% and 25% respectively may be retained if the organization assumes that the risk is within acceptable limits.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15</a:t>
            </a:fld>
            <a:endParaRPr lang="en-US"/>
          </a:p>
        </p:txBody>
      </p:sp>
    </p:spTree>
    <p:extLst>
      <p:ext uri="{BB962C8B-B14F-4D97-AF65-F5344CB8AC3E}">
        <p14:creationId xmlns:p14="http://schemas.microsoft.com/office/powerpoint/2010/main" val="1655252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Times New Roman" panose="02020603050405020304" pitchFamily="18" charset="0"/>
              </a:rPr>
              <a:t>So taking the metal dust incident factors and placing them in the risk pathway model, we see: </a:t>
            </a:r>
          </a:p>
          <a:p>
            <a:pPr marL="285750" indent="-285750">
              <a:buFont typeface="Arial" panose="020B0604020202020204" pitchFamily="34" charset="0"/>
              <a:buChar char="•"/>
            </a:pPr>
            <a:r>
              <a:rPr lang="en-US" sz="1800" dirty="0">
                <a:solidFill>
                  <a:srgbClr val="000000"/>
                </a:solidFill>
                <a:effectLst/>
                <a:latin typeface="Times New Roman" panose="02020603050405020304" pitchFamily="18" charset="0"/>
              </a:rPr>
              <a:t>the </a:t>
            </a:r>
            <a:r>
              <a:rPr lang="en-US" sz="1800" b="1" dirty="0">
                <a:solidFill>
                  <a:srgbClr val="000000"/>
                </a:solidFill>
                <a:effectLst/>
                <a:latin typeface="Times New Roman" panose="02020603050405020304" pitchFamily="18" charset="0"/>
              </a:rPr>
              <a:t>combustible dust </a:t>
            </a:r>
            <a:r>
              <a:rPr lang="en-US" sz="1800" dirty="0">
                <a:solidFill>
                  <a:srgbClr val="000000"/>
                </a:solidFill>
                <a:effectLst/>
                <a:latin typeface="Times New Roman" panose="02020603050405020304" pitchFamily="18" charset="0"/>
              </a:rPr>
              <a:t>as the risk source</a:t>
            </a:r>
          </a:p>
          <a:p>
            <a:pPr marL="285750" indent="-285750">
              <a:buFont typeface="Arial" panose="020B0604020202020204" pitchFamily="34" charset="0"/>
              <a:buChar char="•"/>
            </a:pPr>
            <a:r>
              <a:rPr lang="en-US" sz="1800" b="1" dirty="0">
                <a:solidFill>
                  <a:srgbClr val="000000"/>
                </a:solidFill>
                <a:effectLst/>
                <a:latin typeface="Times New Roman" panose="02020603050405020304" pitchFamily="18" charset="0"/>
              </a:rPr>
              <a:t>Dust buildup, dispersion and confinement </a:t>
            </a:r>
            <a:r>
              <a:rPr lang="en-US" sz="1800" dirty="0">
                <a:solidFill>
                  <a:srgbClr val="000000"/>
                </a:solidFill>
                <a:effectLst/>
                <a:latin typeface="Times New Roman" panose="02020603050405020304" pitchFamily="18" charset="0"/>
              </a:rPr>
              <a:t>as the risk drivers</a:t>
            </a:r>
          </a:p>
          <a:p>
            <a:pPr marL="285750" indent="-285750">
              <a:buFont typeface="Arial" panose="020B0604020202020204" pitchFamily="34" charset="0"/>
              <a:buChar char="•"/>
            </a:pPr>
            <a:r>
              <a:rPr lang="en-US" sz="1800" dirty="0">
                <a:solidFill>
                  <a:srgbClr val="000000"/>
                </a:solidFill>
                <a:effectLst/>
                <a:latin typeface="Times New Roman" panose="02020603050405020304" pitchFamily="18" charset="0"/>
              </a:rPr>
              <a:t>The </a:t>
            </a:r>
            <a:r>
              <a:rPr lang="en-US" sz="1800" b="1" dirty="0">
                <a:solidFill>
                  <a:srgbClr val="000000"/>
                </a:solidFill>
                <a:effectLst/>
                <a:latin typeface="Times New Roman" panose="02020603050405020304" pitchFamily="18" charset="0"/>
              </a:rPr>
              <a:t>workers, building, and business </a:t>
            </a:r>
            <a:r>
              <a:rPr lang="en-US" sz="1800" dirty="0">
                <a:solidFill>
                  <a:srgbClr val="000000"/>
                </a:solidFill>
                <a:effectLst/>
                <a:latin typeface="Times New Roman" panose="02020603050405020304" pitchFamily="18" charset="0"/>
              </a:rPr>
              <a:t>as the exposures</a:t>
            </a:r>
          </a:p>
          <a:p>
            <a:pPr marL="285750" indent="-285750">
              <a:buFont typeface="Arial" panose="020B0604020202020204" pitchFamily="34" charset="0"/>
              <a:buChar char="•"/>
            </a:pPr>
            <a:r>
              <a:rPr lang="en-US" sz="1800" dirty="0">
                <a:solidFill>
                  <a:srgbClr val="000000"/>
                </a:solidFill>
                <a:effectLst/>
                <a:latin typeface="Times New Roman" panose="02020603050405020304" pitchFamily="18" charset="0"/>
              </a:rPr>
              <a:t>The </a:t>
            </a:r>
            <a:r>
              <a:rPr lang="en-US" sz="1800" b="1" dirty="0">
                <a:solidFill>
                  <a:srgbClr val="000000"/>
                </a:solidFill>
                <a:effectLst/>
                <a:latin typeface="Times New Roman" panose="02020603050405020304" pitchFamily="18" charset="0"/>
              </a:rPr>
              <a:t>ignition source </a:t>
            </a:r>
            <a:r>
              <a:rPr lang="en-US" sz="1800" dirty="0">
                <a:solidFill>
                  <a:srgbClr val="000000"/>
                </a:solidFill>
                <a:effectLst/>
                <a:latin typeface="Times New Roman" panose="02020603050405020304" pitchFamily="18" charset="0"/>
              </a:rPr>
              <a:t>as the trigger</a:t>
            </a:r>
          </a:p>
          <a:p>
            <a:pPr marL="285750" indent="-285750">
              <a:buFont typeface="Arial" panose="020B0604020202020204" pitchFamily="34" charset="0"/>
              <a:buChar char="•"/>
            </a:pPr>
            <a:r>
              <a:rPr lang="en-US" sz="1800" dirty="0">
                <a:solidFill>
                  <a:srgbClr val="000000"/>
                </a:solidFill>
                <a:effectLst/>
                <a:latin typeface="Times New Roman" panose="02020603050405020304" pitchFamily="18" charset="0"/>
              </a:rPr>
              <a:t>The resulting </a:t>
            </a:r>
            <a:r>
              <a:rPr lang="en-US" sz="1800" b="1" dirty="0">
                <a:solidFill>
                  <a:srgbClr val="000000"/>
                </a:solidFill>
                <a:effectLst/>
                <a:latin typeface="Times New Roman" panose="02020603050405020304" pitchFamily="18" charset="0"/>
              </a:rPr>
              <a:t>explosion and fire </a:t>
            </a:r>
            <a:r>
              <a:rPr lang="en-US" sz="1800" dirty="0">
                <a:solidFill>
                  <a:srgbClr val="000000"/>
                </a:solidFill>
                <a:effectLst/>
                <a:latin typeface="Times New Roman" panose="02020603050405020304" pitchFamily="18" charset="0"/>
              </a:rPr>
              <a:t>are considered the incident</a:t>
            </a:r>
          </a:p>
          <a:p>
            <a:pPr marL="285750" indent="-285750">
              <a:buFont typeface="Arial" panose="020B0604020202020204" pitchFamily="34" charset="0"/>
              <a:buChar char="•"/>
            </a:pPr>
            <a:r>
              <a:rPr lang="en-US" sz="1800" dirty="0">
                <a:solidFill>
                  <a:srgbClr val="000000"/>
                </a:solidFill>
                <a:effectLst/>
                <a:latin typeface="Times New Roman" panose="02020603050405020304" pitchFamily="18" charset="0"/>
              </a:rPr>
              <a:t>And the resulting </a:t>
            </a:r>
            <a:r>
              <a:rPr lang="en-US" sz="1800" b="1" dirty="0">
                <a:solidFill>
                  <a:srgbClr val="000000"/>
                </a:solidFill>
                <a:effectLst/>
                <a:latin typeface="Times New Roman" panose="02020603050405020304" pitchFamily="18" charset="0"/>
              </a:rPr>
              <a:t>fatalities, injuries, damage and business loss </a:t>
            </a:r>
            <a:r>
              <a:rPr lang="en-US" sz="1800" dirty="0">
                <a:solidFill>
                  <a:srgbClr val="000000"/>
                </a:solidFill>
                <a:effectLst/>
                <a:latin typeface="Times New Roman" panose="02020603050405020304" pitchFamily="18" charset="0"/>
              </a:rPr>
              <a:t>are the consequences. </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63647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apply recommended risk treatment layers selected according to the hierarchy of risk treatment to the risk pathway model.  This helps illustrate were certain controls are used and how they function in terms of their preventive or mitigative effects.  </a:t>
            </a:r>
          </a:p>
          <a:p>
            <a:endParaRPr lang="en-US" sz="1800" dirty="0">
              <a:solidFill>
                <a:srgbClr val="000000"/>
              </a:solidFill>
              <a:effectLst/>
              <a:latin typeface="Times New Roman" panose="02020603050405020304" pitchFamily="18" charset="0"/>
              <a:ea typeface="Times New Roman" panose="02020603050405020304" pitchFamily="18" charset="0"/>
            </a:endParaRPr>
          </a:p>
          <a:p>
            <a:r>
              <a:rPr lang="en-US" dirty="0"/>
              <a: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8245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selected risk treatments, it is important to analyze and assess their effectiveness in reducing risk to as low as reasonably practicable.  Several methods that can be used to assess risk treatments are:</a:t>
            </a:r>
          </a:p>
          <a:p>
            <a:pPr marL="228600" indent="-228600">
              <a:buFont typeface="+mj-lt"/>
              <a:buAutoNum type="arabicPeriod"/>
            </a:pPr>
            <a:r>
              <a:rPr lang="en-US" dirty="0"/>
              <a:t>Barrier analysis which we previously reviewed in our previous lesson,</a:t>
            </a:r>
          </a:p>
          <a:p>
            <a:pPr marL="228600" indent="-228600">
              <a:buFont typeface="+mj-lt"/>
              <a:buAutoNum type="arabicPeriod"/>
            </a:pPr>
            <a:r>
              <a:rPr lang="en-US" dirty="0"/>
              <a:t>Bow tie analysis and striped bow risk assessment</a:t>
            </a:r>
          </a:p>
          <a:p>
            <a:pPr marL="228600" indent="-228600">
              <a:buFont typeface="+mj-lt"/>
              <a:buAutoNum type="arabicPeriod"/>
            </a:pPr>
            <a:r>
              <a:rPr lang="en-US" dirty="0"/>
              <a:t>Layers of protection analysis or LOPA</a:t>
            </a:r>
          </a:p>
          <a:p>
            <a:pPr marL="228600" indent="-228600">
              <a:buFont typeface="+mj-lt"/>
              <a:buAutoNum type="arabicPeriod"/>
            </a:pPr>
            <a:r>
              <a:rPr lang="en-US" dirty="0"/>
              <a:t>Layers of control analysis.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60776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First, let’s look at a striped bow tie risk assessment diagram.  It is similar to a traditional bow tie, however, it includes risk estimation and layers of control for assessing a particular event. One of the benefits of this method is that it communicates the risk pathway and the individual risk treatments in one diagram.  By considering the preventive risk treatments and mitigating treatments using a hierarchy of risk treatment stratification, risk assessors can make a case for higher level controls with decision makers.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8402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In this Chapter 13 Part 2, we will apply risk management methods to the final steps in the risk management process including: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Treating Risk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Monitoring Risk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And Communicating Risk.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58346A-AACE-40B3-9A9C-CC2214CC38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147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Layer of protection analysis  or LOPA is a special form of event tree analysis, which is used to analyze existing or proposed protective layers.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The main purpose of LOPA is to ensure that there is an appropriate layer of protection against the accident scenario. Scenarios may require one or more layers of protection depending on the complexity of the process and the severity of a consequence. For the given scenario, only one layer of protection must work to prevent consequence.</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Typically, a high-consequence scenario – which usually involves a combination of equipment and human failures – is identified during a qualitative hazard evaluation, such as a Process Hazards Analysis (PHA) or a Hazard and Operability study (HAZOP). LOPA is then implemented for a closer, more careful assessment of this scenario. LOPA is a quantitative screening tool which provides a consistent, objective, and defensible approach.</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1094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new method called Layers of Control Analysis takes the same concept as LOPA and applies it to both preventive measures and mitigative measures.  Similar to the Stripe Bow Tie, risk treatments both preventive and mitigative, are analyzed for a top event to understand the entire risk of such a scenario.  </a:t>
            </a:r>
          </a:p>
          <a:p>
            <a:endParaRPr lang="en-US" dirty="0"/>
          </a:p>
          <a:p>
            <a:r>
              <a:rPr lang="en-US" dirty="0"/>
              <a:t>Now that we have reviewed risk treatments, let’s discuss the next step.</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11116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Times New Roman" panose="02020603050405020304" pitchFamily="18" charset="0"/>
              </a:rPr>
              <a:t>A crucial part of risk management is verifying risks are properly controlled, monitoring, and reviewed, as well as documented and reported to stakeholders.  These steps obviously tie into the communication and consultation aspects of risk management.  </a:t>
            </a:r>
          </a:p>
          <a:p>
            <a:pPr marL="0" marR="0" indent="0">
              <a:lnSpc>
                <a:spcPct val="200000"/>
              </a:lnSpc>
              <a:spcBef>
                <a:spcPts val="0"/>
              </a:spcBef>
              <a:spcAft>
                <a:spcPts val="0"/>
              </a:spcAft>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2209F9-8F80-4EC2-9378-F3C2E3712A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24157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Part of monitoring and reviewing risk involves testing and validating of outputs from the selected risk treatments.  In other words, are we getting what we expected from the implemented risk treatments.  This is critical in reducing uncertainty and improving risk.  Such testing is needed to verify the results of the implemented treatments.  Let’s examine another case study involving an auto parts supply company. </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23</a:t>
            </a:fld>
            <a:endParaRPr lang="en-US"/>
          </a:p>
        </p:txBody>
      </p:sp>
    </p:spTree>
    <p:extLst>
      <p:ext uri="{BB962C8B-B14F-4D97-AF65-F5344CB8AC3E}">
        <p14:creationId xmlns:p14="http://schemas.microsoft.com/office/powerpoint/2010/main" val="21469689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take a look at our next case study.  Here we will examine a metal dust explosion investigated by the CSB that resulted in three fatalities and one serious injury, fire damage to the building and closure of the plant.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52487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An auto supply company operates an auto parts fulfilment center in the Midwest. </a:t>
            </a:r>
          </a:p>
          <a:p>
            <a:pPr marL="285750" marR="0" indent="-285750">
              <a:lnSpc>
                <a:spcPct val="200000"/>
              </a:lnSpc>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The company rents a warehouse facility for $50,000 annually. </a:t>
            </a:r>
          </a:p>
          <a:p>
            <a:pPr marL="285750" marR="0" indent="-285750">
              <a:lnSpc>
                <a:spcPct val="200000"/>
              </a:lnSpc>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The fulfillment center sells 25,000 auto parts per year with an average price of $50 a part. </a:t>
            </a:r>
          </a:p>
          <a:p>
            <a:pPr marL="285750" marR="0" indent="-285750">
              <a:lnSpc>
                <a:spcPct val="200000"/>
              </a:lnSpc>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The company’s average cost to buy the auto parts is $25 per part. </a:t>
            </a:r>
          </a:p>
          <a:p>
            <a:pPr marL="285750" marR="0" indent="-285750">
              <a:lnSpc>
                <a:spcPct val="200000"/>
              </a:lnSpc>
              <a:spcBef>
                <a:spcPts val="0"/>
              </a:spcBef>
              <a:spcAft>
                <a:spcPts val="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The fulfillment employees fulfill customers’ orders within the fulfillment center and perform production duties such as pick/pack orders, receive/stow product at elevated levels, ensure inventory accuracy, and unload/load trucks.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Unfortunately, during the past year, four employees suffered back injuries with an average cost per injury of $50,000 for a total of $200,000. This increase in injury costs was unexpected and affected the bottom line of the company. The company lost $125,000 that year. </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25</a:t>
            </a:fld>
            <a:endParaRPr lang="en-US"/>
          </a:p>
        </p:txBody>
      </p:sp>
    </p:spTree>
    <p:extLst>
      <p:ext uri="{BB962C8B-B14F-4D97-AF65-F5344CB8AC3E}">
        <p14:creationId xmlns:p14="http://schemas.microsoft.com/office/powerpoint/2010/main" val="691705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As a result, the risk manager constructed a Pareto Analysis and discovered that the highest loss category was ‘back injuries from overexertion’.  The obvious solution was to reduce the exposure to back injuries from overexertion; however, it would require a complete redesign of the warehouse and the addition of process automation.  As a result, management decided to perform a sensitivity analysis and evaluate all the options. </a:t>
            </a:r>
          </a:p>
          <a:p>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26</a:t>
            </a:fld>
            <a:endParaRPr lang="en-US"/>
          </a:p>
        </p:txBody>
      </p:sp>
    </p:spTree>
    <p:extLst>
      <p:ext uri="{BB962C8B-B14F-4D97-AF65-F5344CB8AC3E}">
        <p14:creationId xmlns:p14="http://schemas.microsoft.com/office/powerpoint/2010/main" val="15391386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Management estimated that if they increase the average auto part price, they will sell fewer auto parts. On the other hand, if they lower the price, they will sell more auto parts, but the profit margin will be significantly reduced. The risk manager was experienced in performing sensitivity analysis and developed an Excel file. A sensitivity analysis example is presented here.</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If management decides to increase the price to $75 per part and assume that they will sell 15,000 parts instead of 25,000, the company will break even next year.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The obvious preference would be to keep the price constant and reduce the cost of injuries.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The sensitivity analysis shows that at the current price per auto part, $50, even if the parts sales increase to 29,000 the operation is still not profitable – in fact, they will lose $25,000. </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27</a:t>
            </a:fld>
            <a:endParaRPr lang="en-US"/>
          </a:p>
        </p:txBody>
      </p:sp>
    </p:spTree>
    <p:extLst>
      <p:ext uri="{BB962C8B-B14F-4D97-AF65-F5344CB8AC3E}">
        <p14:creationId xmlns:p14="http://schemas.microsoft.com/office/powerpoint/2010/main" val="16273695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 decision was made to evaluate several different branching scenarios. The risk management team decided that they could improve the operation by using robots. It was estimated that four warehouse robots would cost $500,000 and the annual payment would be $113,896 at 4.5% interest rate as shown here. </a:t>
            </a:r>
          </a:p>
          <a:p>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28</a:t>
            </a:fld>
            <a:endParaRPr lang="en-US"/>
          </a:p>
        </p:txBody>
      </p:sp>
    </p:spTree>
    <p:extLst>
      <p:ext uri="{BB962C8B-B14F-4D97-AF65-F5344CB8AC3E}">
        <p14:creationId xmlns:p14="http://schemas.microsoft.com/office/powerpoint/2010/main" val="41588410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The proposed solution will eliminate the back injuries (no manual tasks) however, it is difficult to convince management to invest $500,000 without proper analysis. Based on experience, it is better to present three or more different scenarios to management providing enough information for decision makers to understand the options.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As a result, the risk manager prepared a branching scenario with four different options: Full automation; partial automation; administrative controls and PPE controls.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Considering the current cost of back injuries at $200,000, it is estimated that fully automated operation would reduce the cost of back injuries by 80-100%. At a conservative estimate of 80% back injuries cost reduction, the expected annual cost avoidance would be $160,000.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Partially automated operation may reduce the back injuries costs by an estimated 20-50%. However, that will reduce the back injuries cost by only $40,000.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On the “lower end” of the branching scenario, we see that administrative and PPE (back belts) type of controls would be much cheaper options – only $100,000. However, the annual cost reduction would be between $10,000 and $20,000. Therefore, a longer-term financial analysis would be a good supplement to the branching scenario analysis. </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29</a:t>
            </a:fld>
            <a:endParaRPr lang="en-US"/>
          </a:p>
        </p:txBody>
      </p:sp>
    </p:spTree>
    <p:extLst>
      <p:ext uri="{BB962C8B-B14F-4D97-AF65-F5344CB8AC3E}">
        <p14:creationId xmlns:p14="http://schemas.microsoft.com/office/powerpoint/2010/main" val="2457861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200" dirty="0">
                <a:solidFill>
                  <a:srgbClr val="000000"/>
                </a:solidFill>
                <a:effectLst/>
                <a:latin typeface="Times New Roman" panose="02020603050405020304" pitchFamily="18" charset="0"/>
                <a:ea typeface="Times New Roman" panose="02020603050405020304" pitchFamily="18" charset="0"/>
              </a:rPr>
              <a:t>Risk treatment is the action taken following the risk assessment to reduce and manage risks.  Without it there is no value in assessing risks.   We will review several methods used in selecting and treating risk using several case studies as examples.</a:t>
            </a:r>
          </a:p>
          <a:p>
            <a:pPr marL="0" marR="0" indent="0">
              <a:lnSpc>
                <a:spcPct val="200000"/>
              </a:lnSpc>
              <a:spcBef>
                <a:spcPts val="0"/>
              </a:spcBef>
              <a:spcAft>
                <a:spcPts val="0"/>
              </a:spcAft>
              <a:buFont typeface="Arial" panose="020B0604020202020204" pitchFamily="34" charset="0"/>
              <a:buNone/>
            </a:pPr>
            <a:endParaRPr lang="en-US" sz="1200" dirty="0">
              <a:solidFill>
                <a:srgbClr val="000000"/>
              </a:solidFill>
              <a:effectLst/>
              <a:latin typeface="Times New Roman" panose="02020603050405020304" pitchFamily="18" charset="0"/>
              <a:ea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3</a:t>
            </a:fld>
            <a:endParaRPr lang="en-US"/>
          </a:p>
        </p:txBody>
      </p:sp>
    </p:spTree>
    <p:extLst>
      <p:ext uri="{BB962C8B-B14F-4D97-AF65-F5344CB8AC3E}">
        <p14:creationId xmlns:p14="http://schemas.microsoft.com/office/powerpoint/2010/main" val="26154695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the financial analysis of the full automation option, there is a return on investment of 18% with a payback period of 3.1 years.</a:t>
            </a:r>
          </a:p>
        </p:txBody>
      </p:sp>
      <p:sp>
        <p:nvSpPr>
          <p:cNvPr id="4" name="Slide Number Placeholder 3"/>
          <p:cNvSpPr>
            <a:spLocks noGrp="1"/>
          </p:cNvSpPr>
          <p:nvPr>
            <p:ph type="sldNum" sz="quarter" idx="5"/>
          </p:nvPr>
        </p:nvSpPr>
        <p:spPr/>
        <p:txBody>
          <a:bodyPr/>
          <a:lstStyle/>
          <a:p>
            <a:fld id="{D42209F9-8F80-4EC2-9378-F3C2E3712AB3}" type="slidenum">
              <a:rPr lang="en-US" smtClean="0"/>
              <a:t>30</a:t>
            </a:fld>
            <a:endParaRPr lang="en-US"/>
          </a:p>
        </p:txBody>
      </p:sp>
    </p:spTree>
    <p:extLst>
      <p:ext uri="{BB962C8B-B14F-4D97-AF65-F5344CB8AC3E}">
        <p14:creationId xmlns:p14="http://schemas.microsoft.com/office/powerpoint/2010/main" val="30525754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partial automation option, there is a negative return of investment of -63% with a payback period of 10.7 years.</a:t>
            </a:r>
          </a:p>
        </p:txBody>
      </p:sp>
      <p:sp>
        <p:nvSpPr>
          <p:cNvPr id="4" name="Slide Number Placeholder 3"/>
          <p:cNvSpPr>
            <a:spLocks noGrp="1"/>
          </p:cNvSpPr>
          <p:nvPr>
            <p:ph type="sldNum" sz="quarter" idx="5"/>
          </p:nvPr>
        </p:nvSpPr>
        <p:spPr/>
        <p:txBody>
          <a:bodyPr/>
          <a:lstStyle/>
          <a:p>
            <a:fld id="{D42209F9-8F80-4EC2-9378-F3C2E3712AB3}" type="slidenum">
              <a:rPr lang="en-US" smtClean="0"/>
              <a:t>31</a:t>
            </a:fld>
            <a:endParaRPr lang="en-US"/>
          </a:p>
        </p:txBody>
      </p:sp>
    </p:spTree>
    <p:extLst>
      <p:ext uri="{BB962C8B-B14F-4D97-AF65-F5344CB8AC3E}">
        <p14:creationId xmlns:p14="http://schemas.microsoft.com/office/powerpoint/2010/main" val="5002282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job rotation administrative measures, there is a negative return on investment of -35% and a payback period of 6.2 years.</a:t>
            </a:r>
          </a:p>
        </p:txBody>
      </p:sp>
      <p:sp>
        <p:nvSpPr>
          <p:cNvPr id="4" name="Slide Number Placeholder 3"/>
          <p:cNvSpPr>
            <a:spLocks noGrp="1"/>
          </p:cNvSpPr>
          <p:nvPr>
            <p:ph type="sldNum" sz="quarter" idx="5"/>
          </p:nvPr>
        </p:nvSpPr>
        <p:spPr/>
        <p:txBody>
          <a:bodyPr/>
          <a:lstStyle/>
          <a:p>
            <a:fld id="{D42209F9-8F80-4EC2-9378-F3C2E3712AB3}" type="slidenum">
              <a:rPr lang="en-US" smtClean="0"/>
              <a:t>32</a:t>
            </a:fld>
            <a:endParaRPr lang="en-US"/>
          </a:p>
        </p:txBody>
      </p:sp>
    </p:spTree>
    <p:extLst>
      <p:ext uri="{BB962C8B-B14F-4D97-AF65-F5344CB8AC3E}">
        <p14:creationId xmlns:p14="http://schemas.microsoft.com/office/powerpoint/2010/main" val="7124172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And finally, the analyses of the Back-Belt PPE option there is a negative return on investment of -67% with a payback period of 17.4 years.  It follows the old British maxima, “I'm not that rich to buy cheap things”.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Considering the four options, full automation with a payback period of 3.1 years is the most beneficial.</a:t>
            </a:r>
          </a:p>
          <a:p>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33</a:t>
            </a:fld>
            <a:endParaRPr lang="en-US"/>
          </a:p>
        </p:txBody>
      </p:sp>
    </p:spTree>
    <p:extLst>
      <p:ext uri="{BB962C8B-B14F-4D97-AF65-F5344CB8AC3E}">
        <p14:creationId xmlns:p14="http://schemas.microsoft.com/office/powerpoint/2010/main" val="35776833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If the risks are further analyzed using another sensitivity analysis, it would indicate that the best option is the fully automated/robotized operation. This would also reduce the payroll by $100,000 making the operation profitable - generating $61,104 in profit as indicated in the Future state sensitivity analysis presented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This case study is a good example of how hazard and operational risks can become financial risks due to injury costs affecting the profitability of the organization. In addition, injury rates affect an organization’s experience modification rate or EMR.  Many organizations rely on EMRs to qualify for contracts.  In this case, the company was facing cancelation of contracts due to their EMR approaching 1.00.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EMRs affects much more than the annual insurance cost. Understanding and lowering EMR is essential for organizations looking to reduce insurance costs and qualify for contracts. The number of injuries, delayed orders completions, financial losses and EMR affecting the reputation of the company reflect on all four quadrants of the ERM model.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34</a:t>
            </a:fld>
            <a:endParaRPr lang="en-US"/>
          </a:p>
        </p:txBody>
      </p:sp>
    </p:spTree>
    <p:extLst>
      <p:ext uri="{BB962C8B-B14F-4D97-AF65-F5344CB8AC3E}">
        <p14:creationId xmlns:p14="http://schemas.microsoft.com/office/powerpoint/2010/main" val="8893811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The steps taken to manage risk and the resulting outcomes should be recorded in accordance with the organization’s documentation policies and reported to decision makers and appropriate stakeholders</a:t>
            </a:r>
          </a:p>
          <a:p>
            <a:pPr marL="0" marR="0" indent="0">
              <a:lnSpc>
                <a:spcPct val="200000"/>
              </a:lnSpc>
              <a:spcBef>
                <a:spcPts val="0"/>
              </a:spcBef>
              <a:spcAft>
                <a:spcPts val="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Methods used to record risk include risk profiles, risk registers and risk logs, risk hierarchies and risk performance measurement.  In addition, many organizations use software applications and spreadsheets to track risk performance, risk reduction, and the status of risk treatments.</a:t>
            </a:r>
          </a:p>
          <a:p>
            <a:pPr marL="0" marR="0" indent="0">
              <a:lnSpc>
                <a:spcPct val="200000"/>
              </a:lnSpc>
              <a:spcBef>
                <a:spcPts val="0"/>
              </a:spcBef>
              <a:spcAft>
                <a:spcPts val="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Risk reporting is a form risk communication and critical for management and decision makers.  Methods of risk reporting include dashboards, risk matrices, heat maps and key performance metrics that provide a quick view of the current status. </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35</a:t>
            </a:fld>
            <a:endParaRPr lang="en-US"/>
          </a:p>
        </p:txBody>
      </p:sp>
    </p:spTree>
    <p:extLst>
      <p:ext uri="{BB962C8B-B14F-4D97-AF65-F5344CB8AC3E}">
        <p14:creationId xmlns:p14="http://schemas.microsoft.com/office/powerpoint/2010/main" val="479130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Revisiting our auto parts supplier case study, the organization began conducting risk assessments of their operations.  They used a simple Excel spreadsheet to document and track risk levels for each location and task.  This risk register example includes current state risk levels and recommended additional controls with a future state risk level estimations.  Such tools can be used to track progress and dedicate resources to priority areas.</a:t>
            </a:r>
          </a:p>
        </p:txBody>
      </p:sp>
      <p:sp>
        <p:nvSpPr>
          <p:cNvPr id="4" name="Slide Number Placeholder 3"/>
          <p:cNvSpPr>
            <a:spLocks noGrp="1"/>
          </p:cNvSpPr>
          <p:nvPr>
            <p:ph type="sldNum" sz="quarter" idx="5"/>
          </p:nvPr>
        </p:nvSpPr>
        <p:spPr/>
        <p:txBody>
          <a:bodyPr/>
          <a:lstStyle/>
          <a:p>
            <a:fld id="{D42209F9-8F80-4EC2-9378-F3C2E3712AB3}" type="slidenum">
              <a:rPr lang="en-US" smtClean="0"/>
              <a:t>36</a:t>
            </a:fld>
            <a:endParaRPr lang="en-US"/>
          </a:p>
        </p:txBody>
      </p:sp>
    </p:spTree>
    <p:extLst>
      <p:ext uri="{BB962C8B-B14F-4D97-AF65-F5344CB8AC3E}">
        <p14:creationId xmlns:p14="http://schemas.microsoft.com/office/powerpoint/2010/main" val="23822026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Risk matrices can be designed to not only provide ‘pure risk’ or negative risk ranges, but also ‘opportunity or strategic’ risks such as the example provided here.  Visual tools such as these should be along with more detailed and in-depth data. </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37</a:t>
            </a:fld>
            <a:endParaRPr lang="en-US"/>
          </a:p>
        </p:txBody>
      </p:sp>
    </p:spTree>
    <p:extLst>
      <p:ext uri="{BB962C8B-B14F-4D97-AF65-F5344CB8AC3E}">
        <p14:creationId xmlns:p14="http://schemas.microsoft.com/office/powerpoint/2010/main" val="32807824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An important component of risk based thinking and decision making is the ongoing monitoring and review of key performance indicators (KPIs), key risk indicators (KRIs) and effects of decisions made.  The results of implemented decisions such as risk treatments can be measured and evaluated using KPIs and KRIs.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results and their impact on the organization’s objectives can then be assessed to determine whether they are successful.  If issues or problems that were not anticipated arise, specific adjustments can then be determined and implemented. The specific problems and their causes within an implementation should be identified in order to make appropriate improvements. Many of the methods described in this course can be used to identify such problems.</a:t>
            </a:r>
          </a:p>
          <a:p>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38</a:t>
            </a:fld>
            <a:endParaRPr lang="en-US"/>
          </a:p>
        </p:txBody>
      </p:sp>
    </p:spTree>
    <p:extLst>
      <p:ext uri="{BB962C8B-B14F-4D97-AF65-F5344CB8AC3E}">
        <p14:creationId xmlns:p14="http://schemas.microsoft.com/office/powerpoint/2010/main" val="39888700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Times New Roman" panose="02020603050405020304" pitchFamily="18" charset="0"/>
              </a:rPr>
              <a:t>Communication and consultation are integrated into the entire risk management process to enable effective risk dialogue with stakeholders, from establishing the scope, to assessing and treating risk, to monitoring, recording and reporting risk.  Where communication is ineffective or inconsistent, problems are likely. Most risk professionals can recount events and experiences where inadequate communication led to unwanted and sometimes severe consequences. </a:t>
            </a:r>
          </a:p>
          <a:p>
            <a:pPr marL="0" marR="0" indent="0">
              <a:lnSpc>
                <a:spcPct val="200000"/>
              </a:lnSpc>
              <a:spcBef>
                <a:spcPts val="0"/>
              </a:spcBef>
              <a:spcAft>
                <a:spcPts val="0"/>
              </a:spcAft>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2209F9-8F80-4EC2-9378-F3C2E3712A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3791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0"/>
              </a:spcAft>
              <a:buFont typeface="Arial" panose="020B0604020202020204" pitchFamily="34" charset="0"/>
              <a:buNone/>
            </a:pPr>
            <a:r>
              <a:rPr lang="en-US" sz="1800" dirty="0">
                <a:solidFill>
                  <a:srgbClr val="000000"/>
                </a:solidFill>
                <a:effectLst/>
                <a:latin typeface="Times New Roman" panose="02020603050405020304" pitchFamily="18" charset="0"/>
                <a:ea typeface="Times New Roman" panose="02020603050405020304" pitchFamily="18" charset="0"/>
              </a:rPr>
              <a:t>As previously discussed, the hierarchy of risk treatment model (shown here) should be used when selecting risk treatments.  Higher level treatments which are more effective should be first considered in an effort to achieve risk that is ‘as low as reasonably practicable’ or ALARP.  </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4</a:t>
            </a:fld>
            <a:endParaRPr lang="en-US"/>
          </a:p>
        </p:txBody>
      </p:sp>
    </p:spTree>
    <p:extLst>
      <p:ext uri="{BB962C8B-B14F-4D97-AF65-F5344CB8AC3E}">
        <p14:creationId xmlns:p14="http://schemas.microsoft.com/office/powerpoint/2010/main" val="29398267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Those involved should understand how risk-based information is communicated to decision makers and emphasize that risk assessments are conducted with the organization’s objectives in mind.  Risk communication is essential for routine situations and also in times of crisis. Risk professionals must be well-versed effective risk communication principles, so they can determine how best to apply them to their own situations and needs, among all of the challenges that exists.</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While every situation is different and may require a different type of response, five common elements can help in developing a risk communication plan. First, </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prepare for plausible scenarios and crises; </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Perform formal risk assessments</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Define the context for each assessment</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Understand the risk criteria and acceptable risk level</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Assemble a qualified risk assessment team</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Use the most appropriate methods</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Be objective and unemotional</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Identify risk sources and consider whole-system risk</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Consider the hierarchy of risk treatment</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Perform assessments during design and redesign</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Communicate before, during and after with stakeholders</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Be timely </a:t>
            </a:r>
          </a:p>
          <a:p>
            <a:pPr marL="285750" indent="-285750">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rPr>
              <a:t>And continue to learn and improve.</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40</a:t>
            </a:fld>
            <a:endParaRPr lang="en-US"/>
          </a:p>
        </p:txBody>
      </p:sp>
    </p:spTree>
    <p:extLst>
      <p:ext uri="{BB962C8B-B14F-4D97-AF65-F5344CB8AC3E}">
        <p14:creationId xmlns:p14="http://schemas.microsoft.com/office/powerpoint/2010/main" val="33781267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Risk communication methods should be considered upfront for emergencies and times of disruption.  Such an example of a public or external risk communication may include the list of elements shown here taken from the U.S. Federal Emergency Management Agency (FEMA). </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41</a:t>
            </a:fld>
            <a:endParaRPr lang="en-US"/>
          </a:p>
        </p:txBody>
      </p:sp>
    </p:spTree>
    <p:extLst>
      <p:ext uri="{BB962C8B-B14F-4D97-AF65-F5344CB8AC3E}">
        <p14:creationId xmlns:p14="http://schemas.microsoft.com/office/powerpoint/2010/main" val="12109856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As we close this course, the assessing and managing of risk, both pure risk and strategic risk is vitally important to an organization’s ability to achieve their goals and objectives.  Managing uncertainty and ultimately risk enables decision makers to have a level of confidence in their ability to make better decisions resulting in better outcomes.  Organizations and risk professionals that recognize and implement the risk management principles, framework and process presented in this course will have greater opportunities for success.</a:t>
            </a:r>
          </a:p>
          <a:p>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42</a:t>
            </a:fld>
            <a:endParaRPr lang="en-US"/>
          </a:p>
        </p:txBody>
      </p:sp>
    </p:spTree>
    <p:extLst>
      <p:ext uri="{BB962C8B-B14F-4D97-AF65-F5344CB8AC3E}">
        <p14:creationId xmlns:p14="http://schemas.microsoft.com/office/powerpoint/2010/main" val="4235552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Also, it is rare that a single risk treatment is adequate in reducing and managing risk.   Most often, layers of treatments are 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In the chemical processing industry, this concept is referred to as layers of control or protection.  Layers of protection are constructed with ‘independent protection layers’ or IPLs.  An IPL is defined as a device, system or action capable of preventing an event or exposure from occurring that is independent from other controls and is verifiable or auditable for effectiveness.  In other words, IPLs are considered physical barriers or devices (typically engineering controls) that prevent the ‘initiating cause’ of an event from proceeding to an unwanted consequence.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The use of layers of control is illustrated here with: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design-level controls (prevention through design) in the center, and additional layers extending out including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prevention controls (in the green circle),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protection controls (in the blue circle) and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mitigation controls (the outer red circle).</a:t>
            </a:r>
          </a:p>
        </p:txBody>
      </p:sp>
      <p:sp>
        <p:nvSpPr>
          <p:cNvPr id="4" name="Slide Number Placeholder 3"/>
          <p:cNvSpPr>
            <a:spLocks noGrp="1"/>
          </p:cNvSpPr>
          <p:nvPr>
            <p:ph type="sldNum" sz="quarter" idx="5"/>
          </p:nvPr>
        </p:nvSpPr>
        <p:spPr/>
        <p:txBody>
          <a:bodyPr/>
          <a:lstStyle/>
          <a:p>
            <a:fld id="{D42209F9-8F80-4EC2-9378-F3C2E3712AB3}" type="slidenum">
              <a:rPr lang="en-US" smtClean="0"/>
              <a:t>5</a:t>
            </a:fld>
            <a:endParaRPr lang="en-US"/>
          </a:p>
        </p:txBody>
      </p:sp>
    </p:spTree>
    <p:extLst>
      <p:ext uri="{BB962C8B-B14F-4D97-AF65-F5344CB8AC3E}">
        <p14:creationId xmlns:p14="http://schemas.microsoft.com/office/powerpoint/2010/main" val="2599615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This concept is further illustrated in James Reason’s Swiss cheese model shown here.   Reason postulates that all workplace accidents have at least three common features: 1) hazards, 2) failed defenses and 3) losses.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Of these three features, the ‘failed defenses’ offer the greatest potential for risk reduction improvement.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Controls can exist at many levels and take a variety of forms; however each control serves one or more of the following functions: </a:t>
            </a:r>
          </a:p>
          <a:p>
            <a:pPr marL="342900" indent="-342900">
              <a:buFont typeface="+mj-lt"/>
              <a:buAutoNum type="arabicPeriod"/>
            </a:pPr>
            <a:r>
              <a:rPr lang="en-US" sz="1800" dirty="0">
                <a:effectLst/>
                <a:latin typeface="Times New Roman" panose="02020603050405020304" pitchFamily="18" charset="0"/>
                <a:ea typeface="Times New Roman" panose="02020603050405020304" pitchFamily="18" charset="0"/>
              </a:rPr>
              <a:t>to create understanding and awareness of the hazards; </a:t>
            </a:r>
          </a:p>
          <a:p>
            <a:pPr marL="342900" indent="-342900">
              <a:buFont typeface="+mj-lt"/>
              <a:buAutoNum type="arabicPeriod"/>
            </a:pPr>
            <a:r>
              <a:rPr lang="en-US" sz="1800" dirty="0">
                <a:effectLst/>
                <a:latin typeface="Times New Roman" panose="02020603050405020304" pitchFamily="18" charset="0"/>
                <a:ea typeface="Times New Roman" panose="02020603050405020304" pitchFamily="18" charset="0"/>
              </a:rPr>
              <a:t>to give guidance on how to operate safely; </a:t>
            </a:r>
          </a:p>
          <a:p>
            <a:pPr marL="342900" indent="-342900">
              <a:buFont typeface="+mj-lt"/>
              <a:buAutoNum type="arabicPeriod"/>
            </a:pPr>
            <a:r>
              <a:rPr lang="en-US" sz="1800" dirty="0">
                <a:effectLst/>
                <a:latin typeface="Times New Roman" panose="02020603050405020304" pitchFamily="18" charset="0"/>
                <a:ea typeface="Times New Roman" panose="02020603050405020304" pitchFamily="18" charset="0"/>
              </a:rPr>
              <a:t>to provide alarms and warnings when danger is imminent; </a:t>
            </a:r>
          </a:p>
          <a:p>
            <a:pPr marL="342900" indent="-342900">
              <a:buFont typeface="+mj-lt"/>
              <a:buAutoNum type="arabicPeriod"/>
            </a:pPr>
            <a:r>
              <a:rPr lang="en-US" sz="1800" dirty="0">
                <a:effectLst/>
                <a:latin typeface="Times New Roman" panose="02020603050405020304" pitchFamily="18" charset="0"/>
                <a:ea typeface="Times New Roman" panose="02020603050405020304" pitchFamily="18" charset="0"/>
              </a:rPr>
              <a:t>to place barriers between the hazards and the potential losses; </a:t>
            </a:r>
          </a:p>
          <a:p>
            <a:pPr marL="342900" indent="-342900">
              <a:buFont typeface="+mj-lt"/>
              <a:buAutoNum type="arabicPeriod"/>
            </a:pPr>
            <a:r>
              <a:rPr lang="en-US" sz="1800" dirty="0">
                <a:effectLst/>
                <a:latin typeface="Times New Roman" panose="02020603050405020304" pitchFamily="18" charset="0"/>
                <a:ea typeface="Times New Roman" panose="02020603050405020304" pitchFamily="18" charset="0"/>
              </a:rPr>
              <a:t>to restore the system to a safe state after an event; </a:t>
            </a:r>
          </a:p>
          <a:p>
            <a:pPr marL="342900" indent="-342900">
              <a:buFont typeface="+mj-lt"/>
              <a:buAutoNum type="arabicPeriod"/>
            </a:pPr>
            <a:r>
              <a:rPr lang="en-US" sz="1800" dirty="0">
                <a:effectLst/>
                <a:latin typeface="Times New Roman" panose="02020603050405020304" pitchFamily="18" charset="0"/>
                <a:ea typeface="Times New Roman" panose="02020603050405020304" pitchFamily="18" charset="0"/>
              </a:rPr>
              <a:t>to contain and eliminate the hazards should they escape the barriers and controls; and </a:t>
            </a:r>
          </a:p>
          <a:p>
            <a:pPr marL="342900" indent="-342900">
              <a:buFont typeface="+mj-lt"/>
              <a:buAutoNum type="arabicPeriod"/>
            </a:pPr>
            <a:r>
              <a:rPr lang="en-US" sz="1800" dirty="0">
                <a:effectLst/>
                <a:latin typeface="Times New Roman" panose="02020603050405020304" pitchFamily="18" charset="0"/>
                <a:ea typeface="Times New Roman" panose="02020603050405020304" pitchFamily="18" charset="0"/>
              </a:rPr>
              <a:t>to provide the means of escape and rescue should the defenses fail catastrophically.</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6</a:t>
            </a:fld>
            <a:endParaRPr lang="en-US"/>
          </a:p>
        </p:txBody>
      </p:sp>
    </p:spTree>
    <p:extLst>
      <p:ext uri="{BB962C8B-B14F-4D97-AF65-F5344CB8AC3E}">
        <p14:creationId xmlns:p14="http://schemas.microsoft.com/office/powerpoint/2010/main" val="290687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continue our review of the Chlorine gas release case study. </a:t>
            </a:r>
          </a:p>
          <a:p>
            <a:endParaRPr lang="en-US" dirty="0"/>
          </a:p>
          <a:p>
            <a:r>
              <a:rPr lang="en-US" dirty="0"/>
              <a:t>In the previous lesson, we performed a risk assessment of the chemical release incident using the Structured What-if Risk Assessment or SWIFRA model. In the case study, the risk assessment identified ways that the risks could be reduced, both from a likelihood of occurrence, and severity of impact.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14DEE30-9F32-CF4E-8610-51EDD936FF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6364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Times New Roman" panose="02020603050405020304" pitchFamily="18" charset="0"/>
                <a:ea typeface="Times New Roman" panose="02020603050405020304" pitchFamily="18" charset="0"/>
              </a:rPr>
              <a:t>Following the risk evaluation, the risk assessment team considered additional controls using the hierarchy of risk treatment.  The proposed controls were listed in the SWIFRA and used to re-assess the risk. With the implementation of these additional layers of controls, the updated SWIFRA may look like the one presented here. Notice how we can estimate % risk reduction if we use semi-quantitative risk assessment ratings.  Now, let’s review the proposed risk treatments.</a:t>
            </a:r>
            <a:endParaRPr lang="en-US" dirty="0"/>
          </a:p>
        </p:txBody>
      </p:sp>
      <p:sp>
        <p:nvSpPr>
          <p:cNvPr id="4" name="Slide Number Placeholder 3"/>
          <p:cNvSpPr>
            <a:spLocks noGrp="1"/>
          </p:cNvSpPr>
          <p:nvPr>
            <p:ph type="sldNum" sz="quarter" idx="5"/>
          </p:nvPr>
        </p:nvSpPr>
        <p:spPr/>
        <p:txBody>
          <a:bodyPr/>
          <a:lstStyle/>
          <a:p>
            <a:fld id="{D42209F9-8F80-4EC2-9378-F3C2E3712AB3}" type="slidenum">
              <a:rPr lang="en-US" smtClean="0"/>
              <a:t>8</a:t>
            </a:fld>
            <a:endParaRPr lang="en-US"/>
          </a:p>
        </p:txBody>
      </p:sp>
    </p:spTree>
    <p:extLst>
      <p:ext uri="{BB962C8B-B14F-4D97-AF65-F5344CB8AC3E}">
        <p14:creationId xmlns:p14="http://schemas.microsoft.com/office/powerpoint/2010/main" val="2008336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000000"/>
                </a:solidFill>
                <a:effectLst/>
                <a:latin typeface="Times New Roman" panose="02020603050405020304" pitchFamily="18" charset="0"/>
              </a:rPr>
              <a:t>In our case study, s</a:t>
            </a:r>
            <a:r>
              <a:rPr lang="en-US" dirty="0"/>
              <a:t>pecial focus was placed on the chemical unloading lines, transfer valves, transfer piping, tanks, and associated equipment.  </a:t>
            </a:r>
          </a:p>
          <a:p>
            <a:endParaRPr lang="en-US" dirty="0"/>
          </a:p>
          <a:p>
            <a:r>
              <a:rPr lang="en-US" dirty="0"/>
              <a:t>Looking at our vertical striped bow tie model, we see the layers of new risk treatments from top to bottom.  The top layers are preventive in nature, while those that follow the event are mitigative.  The proposed actions include:</a:t>
            </a:r>
          </a:p>
          <a:p>
            <a:endParaRPr lang="en-US" dirty="0"/>
          </a:p>
          <a:p>
            <a:pPr marL="228600" indent="-228600">
              <a:buFont typeface="+mj-lt"/>
              <a:buAutoNum type="arabicPeriod"/>
            </a:pPr>
            <a:r>
              <a:rPr lang="en-US" b="0" dirty="0"/>
              <a:t>Removing the acetic anhydride process entirely, reducing the overall amount of flammable liquids which are example of elimination, and minimization. </a:t>
            </a:r>
          </a:p>
          <a:p>
            <a:pPr marL="228600" indent="-228600">
              <a:buFont typeface="+mj-lt"/>
              <a:buAutoNum type="arabicPeriod"/>
            </a:pPr>
            <a:endParaRPr lang="en-US" b="0" dirty="0"/>
          </a:p>
          <a:p>
            <a:pPr marL="228600" indent="-228600">
              <a:buFont typeface="+mj-lt"/>
              <a:buAutoNum type="arabicPeriod"/>
            </a:pPr>
            <a:r>
              <a:rPr lang="en-US" b="0" dirty="0"/>
              <a:t>Upgrading chemical unloading and transfer equipment with chemical portal separation, signage, unique locks, and fittings which are examples of redesign, passive engineering, warnings, and administrative controls.</a:t>
            </a:r>
          </a:p>
          <a:p>
            <a:pPr marL="228600" indent="-228600">
              <a:buFont typeface="+mj-lt"/>
              <a:buAutoNum type="arabicPeriod"/>
            </a:pPr>
            <a:endParaRPr lang="en-US" b="0" dirty="0"/>
          </a:p>
          <a:p>
            <a:pPr marL="228600" indent="-228600">
              <a:buFont typeface="+mj-lt"/>
              <a:buAutoNum type="arabicPeriod"/>
            </a:pPr>
            <a:r>
              <a:rPr lang="en-US" b="0" dirty="0"/>
              <a:t>Upgrading transfer equipment systems, an example of active engineering.</a:t>
            </a:r>
          </a:p>
          <a:p>
            <a:pPr marL="228600" indent="-228600">
              <a:buFont typeface="+mj-lt"/>
              <a:buAutoNum type="arabicPeriod"/>
            </a:pPr>
            <a:endParaRPr lang="en-US" b="0" dirty="0"/>
          </a:p>
          <a:p>
            <a:pPr marL="228600" indent="-228600">
              <a:buFont typeface="+mj-lt"/>
              <a:buAutoNum type="arabicPeriod"/>
            </a:pPr>
            <a:r>
              <a:rPr lang="en-US" b="0" dirty="0"/>
              <a:t>Implementing an innovative key control and chemical unloading sequences, examples of administrative controls. </a:t>
            </a:r>
          </a:p>
          <a:p>
            <a:pPr marL="228600" indent="-228600">
              <a:buFont typeface="+mj-lt"/>
              <a:buAutoNum type="arabicPeriod"/>
            </a:pPr>
            <a:endParaRPr lang="en-US" b="0" dirty="0"/>
          </a:p>
          <a:p>
            <a:pPr marL="228600" indent="-228600">
              <a:buFont typeface="+mj-lt"/>
              <a:buAutoNum type="arabicPeriod"/>
            </a:pPr>
            <a:r>
              <a:rPr lang="en-US" b="0" dirty="0"/>
              <a:t>Conducting Process Hazard Analyses (PHAs) of chemical processes, an example of administrative control. </a:t>
            </a:r>
          </a:p>
          <a:p>
            <a:pPr marL="228600" indent="-228600">
              <a:buFont typeface="+mj-lt"/>
              <a:buAutoNum type="arabicPeriod"/>
            </a:pPr>
            <a:endParaRPr lang="en-US" b="0" dirty="0"/>
          </a:p>
          <a:p>
            <a:pPr marL="228600" indent="-228600">
              <a:buFont typeface="+mj-lt"/>
              <a:buAutoNum type="arabicPeriod"/>
            </a:pPr>
            <a:r>
              <a:rPr lang="en-US" b="0" dirty="0"/>
              <a:t>Installing an automated detection and shutdown system for over pressurization, which is a mitigative engineering treatment.</a:t>
            </a:r>
          </a:p>
          <a:p>
            <a:pPr marL="228600" indent="-228600">
              <a:buFont typeface="+mj-lt"/>
              <a:buAutoNum type="arabicPeriod"/>
            </a:pPr>
            <a:endParaRPr lang="en-US" b="0" dirty="0"/>
          </a:p>
          <a:p>
            <a:pPr marL="228600" indent="-228600">
              <a:buFont typeface="+mj-lt"/>
              <a:buAutoNum type="arabicPeriod"/>
            </a:pPr>
            <a:r>
              <a:rPr lang="en-US" b="0" dirty="0"/>
              <a:t>Upgrading monitoring, detection and warning equipment, an example of mitigative warnings.</a:t>
            </a:r>
          </a:p>
          <a:p>
            <a:pPr marL="228600" indent="-228600">
              <a:buFont typeface="+mj-lt"/>
              <a:buAutoNum type="arabicPeriod"/>
            </a:pPr>
            <a:endParaRPr lang="en-US" b="0" dirty="0"/>
          </a:p>
          <a:p>
            <a:pPr marL="228600" indent="-228600">
              <a:buFont typeface="+mj-lt"/>
              <a:buAutoNum type="arabicPeriod"/>
            </a:pPr>
            <a:r>
              <a:rPr lang="en-US" b="0" dirty="0"/>
              <a:t>Adding upgraded emergency shutdown devices, examples of mitigative engineering, and</a:t>
            </a:r>
          </a:p>
          <a:p>
            <a:pPr marL="228600" indent="-228600">
              <a:buFont typeface="+mj-lt"/>
              <a:buAutoNum type="arabicPeriod"/>
            </a:pPr>
            <a:endParaRPr lang="en-US" b="0" dirty="0"/>
          </a:p>
          <a:p>
            <a:pPr marL="228600" indent="-228600">
              <a:buFont typeface="+mj-lt"/>
              <a:buAutoNum type="arabicPeriod"/>
            </a:pPr>
            <a:r>
              <a:rPr lang="en-US" b="0" dirty="0"/>
              <a:t>Installing additional emergency supplied air packs along </a:t>
            </a:r>
            <a:r>
              <a:rPr lang="en-US" dirty="0"/>
              <a:t>the egress path, which are mitigation PPE controls. </a:t>
            </a:r>
          </a:p>
        </p:txBody>
      </p:sp>
      <p:sp>
        <p:nvSpPr>
          <p:cNvPr id="4" name="Slide Number Placeholder 3"/>
          <p:cNvSpPr>
            <a:spLocks noGrp="1"/>
          </p:cNvSpPr>
          <p:nvPr>
            <p:ph type="sldNum" sz="quarter" idx="5"/>
          </p:nvPr>
        </p:nvSpPr>
        <p:spPr/>
        <p:txBody>
          <a:bodyPr/>
          <a:lstStyle/>
          <a:p>
            <a:fld id="{D42209F9-8F80-4EC2-9378-F3C2E3712AB3}" type="slidenum">
              <a:rPr lang="en-US" smtClean="0"/>
              <a:t>9</a:t>
            </a:fld>
            <a:endParaRPr lang="en-US"/>
          </a:p>
        </p:txBody>
      </p:sp>
    </p:spTree>
    <p:extLst>
      <p:ext uri="{BB962C8B-B14F-4D97-AF65-F5344CB8AC3E}">
        <p14:creationId xmlns:p14="http://schemas.microsoft.com/office/powerpoint/2010/main" val="3977135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2DD1D-D1B9-4157-8DA9-AF9E44284A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75BCA13-DA07-4912-A9DC-1C906F0339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04427C9-A0B6-4CA0-8CF7-3DC1B48D9D42}"/>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5" name="Footer Placeholder 4">
            <a:extLst>
              <a:ext uri="{FF2B5EF4-FFF2-40B4-BE49-F238E27FC236}">
                <a16:creationId xmlns:a16="http://schemas.microsoft.com/office/drawing/2014/main" id="{FEF73939-4E95-4F94-8ED7-F4A6B951CF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20718F-0877-4278-A6E7-60A9A3F1C5BC}"/>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1136061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A8754-371D-45C2-968F-87727E2DAD4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0067B9-A679-472D-B61B-FF908DF93C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5329AD-F006-484C-B0D0-B94AA8BA59CD}"/>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5" name="Footer Placeholder 4">
            <a:extLst>
              <a:ext uri="{FF2B5EF4-FFF2-40B4-BE49-F238E27FC236}">
                <a16:creationId xmlns:a16="http://schemas.microsoft.com/office/drawing/2014/main" id="{6D579F74-A051-4629-84A3-49A63E9A99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D88A3F-B384-4FA4-8B3A-4CC83C449D49}"/>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40955293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8856429-843B-4C28-81B5-FA209CFF0AB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738E86-30D2-484C-B110-E60ACD9CC2C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07F488-A159-415E-BB54-CC8B81229ACD}"/>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5" name="Footer Placeholder 4">
            <a:extLst>
              <a:ext uri="{FF2B5EF4-FFF2-40B4-BE49-F238E27FC236}">
                <a16:creationId xmlns:a16="http://schemas.microsoft.com/office/drawing/2014/main" id="{FF4D6C2A-73D4-4EB8-9D4F-37B4513FAF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41A87-95E6-45FC-B656-4FA5EA23F99F}"/>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20476917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8CA4-BFD9-41B6-9B92-FE1B70406F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788CB1-9C1A-41C0-ACCD-434ADD6F3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D1646A-FDC0-476F-8A08-88C59F3DAD55}"/>
              </a:ext>
            </a:extLst>
          </p:cNvPr>
          <p:cNvSpPr>
            <a:spLocks noGrp="1"/>
          </p:cNvSpPr>
          <p:nvPr>
            <p:ph type="dt" sz="half" idx="10"/>
          </p:nvPr>
        </p:nvSpPr>
        <p:spPr/>
        <p:txBody>
          <a:bodyPr/>
          <a:lstStyle/>
          <a:p>
            <a:fld id="{B978B56D-794C-4901-996B-3F96E48D64CF}" type="datetime1">
              <a:rPr lang="en-US" smtClean="0"/>
              <a:t>1/23/2021</a:t>
            </a:fld>
            <a:endParaRPr lang="en-US" dirty="0"/>
          </a:p>
        </p:txBody>
      </p:sp>
      <p:sp>
        <p:nvSpPr>
          <p:cNvPr id="5" name="Footer Placeholder 4">
            <a:extLst>
              <a:ext uri="{FF2B5EF4-FFF2-40B4-BE49-F238E27FC236}">
                <a16:creationId xmlns:a16="http://schemas.microsoft.com/office/drawing/2014/main" id="{839B91D8-EA94-4103-9B54-BE4DB85C688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50BCBE1-A35E-4F52-9A73-2679B8B20514}"/>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8723729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78BC-2ACF-4767-9893-64A96187DA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E239C0-B37A-4635-890A-B6FAC5EFD0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680F10-6158-4B5A-971D-050EF3EA846A}"/>
              </a:ext>
            </a:extLst>
          </p:cNvPr>
          <p:cNvSpPr>
            <a:spLocks noGrp="1"/>
          </p:cNvSpPr>
          <p:nvPr>
            <p:ph type="dt" sz="half" idx="10"/>
          </p:nvPr>
        </p:nvSpPr>
        <p:spPr/>
        <p:txBody>
          <a:bodyPr/>
          <a:lstStyle/>
          <a:p>
            <a:fld id="{ACA5866B-BFE6-4747-89D0-57B8E9E34A00}" type="datetime1">
              <a:rPr lang="en-US" smtClean="0"/>
              <a:t>1/23/2021</a:t>
            </a:fld>
            <a:endParaRPr lang="en-US" dirty="0"/>
          </a:p>
        </p:txBody>
      </p:sp>
      <p:sp>
        <p:nvSpPr>
          <p:cNvPr id="5" name="Footer Placeholder 4">
            <a:extLst>
              <a:ext uri="{FF2B5EF4-FFF2-40B4-BE49-F238E27FC236}">
                <a16:creationId xmlns:a16="http://schemas.microsoft.com/office/drawing/2014/main" id="{F388EBA2-EAF4-4787-9500-DA2082B1F4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BDAC29-2B9D-4661-868E-DCBFEEF771A5}"/>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0768764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F1AC-4D21-417F-B5B8-D1A784582D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FD9914-E7E0-4127-9952-8B2B792ABA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83697-4106-4747-9A2C-ADCB446D3673}"/>
              </a:ext>
            </a:extLst>
          </p:cNvPr>
          <p:cNvSpPr>
            <a:spLocks noGrp="1"/>
          </p:cNvSpPr>
          <p:nvPr>
            <p:ph type="dt" sz="half" idx="10"/>
          </p:nvPr>
        </p:nvSpPr>
        <p:spPr/>
        <p:txBody>
          <a:bodyPr/>
          <a:lstStyle/>
          <a:p>
            <a:fld id="{16E11664-7804-44C4-B53E-B1C384B30CB2}" type="datetime1">
              <a:rPr lang="en-US" smtClean="0"/>
              <a:t>1/23/2021</a:t>
            </a:fld>
            <a:endParaRPr lang="en-US" dirty="0"/>
          </a:p>
        </p:txBody>
      </p:sp>
      <p:sp>
        <p:nvSpPr>
          <p:cNvPr id="5" name="Footer Placeholder 4">
            <a:extLst>
              <a:ext uri="{FF2B5EF4-FFF2-40B4-BE49-F238E27FC236}">
                <a16:creationId xmlns:a16="http://schemas.microsoft.com/office/drawing/2014/main" id="{1533D437-D162-4DE6-BFBC-EF2535088E0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9CAC09-1B39-476E-B830-319C8B3C9BF1}"/>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92571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68B7B-FED9-4A06-BF35-D494FBE15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5A5522-AFCD-473F-ACF7-1B31F2BFED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11E367-744D-4F2F-8A74-DC4DD6C50D9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2E3F16-F3FF-4664-91AD-9533B2A1F5BA}"/>
              </a:ext>
            </a:extLst>
          </p:cNvPr>
          <p:cNvSpPr>
            <a:spLocks noGrp="1"/>
          </p:cNvSpPr>
          <p:nvPr>
            <p:ph type="dt" sz="half" idx="10"/>
          </p:nvPr>
        </p:nvSpPr>
        <p:spPr/>
        <p:txBody>
          <a:bodyPr/>
          <a:lstStyle/>
          <a:p>
            <a:fld id="{FF82A6B2-D2C3-47AE-888F-40F37D144FD2}" type="datetime1">
              <a:rPr lang="en-US" smtClean="0"/>
              <a:t>1/23/2021</a:t>
            </a:fld>
            <a:endParaRPr lang="en-US" dirty="0"/>
          </a:p>
        </p:txBody>
      </p:sp>
      <p:sp>
        <p:nvSpPr>
          <p:cNvPr id="6" name="Footer Placeholder 5">
            <a:extLst>
              <a:ext uri="{FF2B5EF4-FFF2-40B4-BE49-F238E27FC236}">
                <a16:creationId xmlns:a16="http://schemas.microsoft.com/office/drawing/2014/main" id="{3B516291-E79C-4803-8707-8A18B3882D9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082DD-C91D-499F-9695-79FFDDEF0E4B}"/>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4629675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78D11-0AF7-4A33-B824-3450B04E4D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7721A5-159F-48E7-9033-29C6841061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E57DE-688B-482F-A147-16371C7D4A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FABDDA-6B26-4002-9BCE-75C0209F2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EDC7D9-E8A3-423C-A3E6-337A625EE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167AED-9BF2-44A5-AD2E-4C3864E4D95C}"/>
              </a:ext>
            </a:extLst>
          </p:cNvPr>
          <p:cNvSpPr>
            <a:spLocks noGrp="1"/>
          </p:cNvSpPr>
          <p:nvPr>
            <p:ph type="dt" sz="half" idx="10"/>
          </p:nvPr>
        </p:nvSpPr>
        <p:spPr/>
        <p:txBody>
          <a:bodyPr/>
          <a:lstStyle/>
          <a:p>
            <a:fld id="{FA06677A-6246-4C50-B308-636D1E8D8328}" type="datetime1">
              <a:rPr lang="en-US" smtClean="0"/>
              <a:t>1/23/2021</a:t>
            </a:fld>
            <a:endParaRPr lang="en-US" dirty="0"/>
          </a:p>
        </p:txBody>
      </p:sp>
      <p:sp>
        <p:nvSpPr>
          <p:cNvPr id="8" name="Footer Placeholder 7">
            <a:extLst>
              <a:ext uri="{FF2B5EF4-FFF2-40B4-BE49-F238E27FC236}">
                <a16:creationId xmlns:a16="http://schemas.microsoft.com/office/drawing/2014/main" id="{4FF9BC95-F162-4764-8B7A-FAE34E9AA5B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7AB2A1A-94DE-4F88-B272-C48516A55D6F}"/>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7898709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6145-E1B5-4CA2-B893-0D717A24D0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5206AD5-5713-4AF3-BE4E-9CD41E7C9621}"/>
              </a:ext>
            </a:extLst>
          </p:cNvPr>
          <p:cNvSpPr>
            <a:spLocks noGrp="1"/>
          </p:cNvSpPr>
          <p:nvPr>
            <p:ph type="dt" sz="half" idx="10"/>
          </p:nvPr>
        </p:nvSpPr>
        <p:spPr/>
        <p:txBody>
          <a:bodyPr/>
          <a:lstStyle/>
          <a:p>
            <a:fld id="{9B15E34F-34A5-4A0C-8F87-4706E8FE8196}" type="datetime1">
              <a:rPr lang="en-US" smtClean="0"/>
              <a:t>1/23/2021</a:t>
            </a:fld>
            <a:endParaRPr lang="en-US" dirty="0"/>
          </a:p>
        </p:txBody>
      </p:sp>
      <p:sp>
        <p:nvSpPr>
          <p:cNvPr id="4" name="Footer Placeholder 3">
            <a:extLst>
              <a:ext uri="{FF2B5EF4-FFF2-40B4-BE49-F238E27FC236}">
                <a16:creationId xmlns:a16="http://schemas.microsoft.com/office/drawing/2014/main" id="{348D67DB-341A-4C2D-9BC6-458D0F7F783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D54589A-6526-40D8-B697-28C7B7164C7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8302048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52FD0F-1CDF-4DC9-8EE5-629910E94C94}"/>
              </a:ext>
            </a:extLst>
          </p:cNvPr>
          <p:cNvSpPr>
            <a:spLocks noGrp="1"/>
          </p:cNvSpPr>
          <p:nvPr>
            <p:ph type="dt" sz="half" idx="10"/>
          </p:nvPr>
        </p:nvSpPr>
        <p:spPr/>
        <p:txBody>
          <a:bodyPr/>
          <a:lstStyle/>
          <a:p>
            <a:fld id="{9FF146DE-0442-4FE2-AF5E-E3C4E71A7417}" type="datetime1">
              <a:rPr lang="en-US" smtClean="0"/>
              <a:t>1/23/2021</a:t>
            </a:fld>
            <a:endParaRPr lang="en-US" dirty="0"/>
          </a:p>
        </p:txBody>
      </p:sp>
      <p:sp>
        <p:nvSpPr>
          <p:cNvPr id="3" name="Footer Placeholder 2">
            <a:extLst>
              <a:ext uri="{FF2B5EF4-FFF2-40B4-BE49-F238E27FC236}">
                <a16:creationId xmlns:a16="http://schemas.microsoft.com/office/drawing/2014/main" id="{7EA245C4-AB3A-4BDE-A8FF-D9CE8EF8E1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8347E78-9137-4CA8-BB8A-93897509258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5220104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DA7BD-9C7F-4857-A2C9-B132DD2CA2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BE29EA-8F92-4BB7-BE58-E4118829A0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AE5E21-81BB-4453-90FA-7E1F80B985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64DFE5-7365-44F3-A0B1-6979E8DCBD05}"/>
              </a:ext>
            </a:extLst>
          </p:cNvPr>
          <p:cNvSpPr>
            <a:spLocks noGrp="1"/>
          </p:cNvSpPr>
          <p:nvPr>
            <p:ph type="dt" sz="half" idx="10"/>
          </p:nvPr>
        </p:nvSpPr>
        <p:spPr/>
        <p:txBody>
          <a:bodyPr/>
          <a:lstStyle/>
          <a:p>
            <a:fld id="{1D2E17C0-3E56-4FFE-B140-6221F2F47C30}" type="datetime1">
              <a:rPr lang="en-US" smtClean="0"/>
              <a:t>1/23/2021</a:t>
            </a:fld>
            <a:endParaRPr lang="en-US" dirty="0"/>
          </a:p>
        </p:txBody>
      </p:sp>
      <p:sp>
        <p:nvSpPr>
          <p:cNvPr id="6" name="Footer Placeholder 5">
            <a:extLst>
              <a:ext uri="{FF2B5EF4-FFF2-40B4-BE49-F238E27FC236}">
                <a16:creationId xmlns:a16="http://schemas.microsoft.com/office/drawing/2014/main" id="{ABBE0216-A069-4C85-8D61-B6391AA8158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864B8C2-C937-4461-B179-FE806334F35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34382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A57BF-8BC7-49B3-8438-102D228DF7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825CA7-684E-4E20-9598-FAA3BC3133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90B2A2-0D99-489C-8BA8-18C3D92634C4}"/>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5" name="Footer Placeholder 4">
            <a:extLst>
              <a:ext uri="{FF2B5EF4-FFF2-40B4-BE49-F238E27FC236}">
                <a16:creationId xmlns:a16="http://schemas.microsoft.com/office/drawing/2014/main" id="{66E41F07-C013-461D-B61F-98BA146D3E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16B78C-FB1D-4C96-9A62-E1C4B5E5C354}"/>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8960206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34031-F18E-49A6-91C1-5178062D3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6E391F-0314-460D-9558-B90F156E16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62CF679-3EF2-44B9-82DE-71AF19E05C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4B1A03-D74B-4005-8D87-677257C87E36}"/>
              </a:ext>
            </a:extLst>
          </p:cNvPr>
          <p:cNvSpPr>
            <a:spLocks noGrp="1"/>
          </p:cNvSpPr>
          <p:nvPr>
            <p:ph type="dt" sz="half" idx="10"/>
          </p:nvPr>
        </p:nvSpPr>
        <p:spPr/>
        <p:txBody>
          <a:bodyPr/>
          <a:lstStyle/>
          <a:p>
            <a:fld id="{8F9CE32B-D824-4866-9630-923CC55E0FEA}" type="datetime1">
              <a:rPr lang="en-US" smtClean="0"/>
              <a:t>1/23/2021</a:t>
            </a:fld>
            <a:endParaRPr lang="en-US" dirty="0"/>
          </a:p>
        </p:txBody>
      </p:sp>
      <p:sp>
        <p:nvSpPr>
          <p:cNvPr id="6" name="Footer Placeholder 5">
            <a:extLst>
              <a:ext uri="{FF2B5EF4-FFF2-40B4-BE49-F238E27FC236}">
                <a16:creationId xmlns:a16="http://schemas.microsoft.com/office/drawing/2014/main" id="{9C3E35BB-2D6B-49EC-BF33-7DF4318D4D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AA8E0D2-387D-422E-9808-922BDF8FC296}"/>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9323450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AABEE-04B1-4ED3-B740-E7E3F74D4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5A12C7-77F7-408A-AC67-B536901CE2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68C1AC-D0BF-40CF-B83F-046B3F2EED80}"/>
              </a:ext>
            </a:extLst>
          </p:cNvPr>
          <p:cNvSpPr>
            <a:spLocks noGrp="1"/>
          </p:cNvSpPr>
          <p:nvPr>
            <p:ph type="dt" sz="half" idx="10"/>
          </p:nvPr>
        </p:nvSpPr>
        <p:spPr/>
        <p:txBody>
          <a:bodyPr/>
          <a:lstStyle/>
          <a:p>
            <a:fld id="{586D7C53-FC80-4866-AC9B-339AA9B0DF87}" type="datetime1">
              <a:rPr lang="en-US" smtClean="0"/>
              <a:t>1/23/2021</a:t>
            </a:fld>
            <a:endParaRPr lang="en-US" dirty="0"/>
          </a:p>
        </p:txBody>
      </p:sp>
      <p:sp>
        <p:nvSpPr>
          <p:cNvPr id="5" name="Footer Placeholder 4">
            <a:extLst>
              <a:ext uri="{FF2B5EF4-FFF2-40B4-BE49-F238E27FC236}">
                <a16:creationId xmlns:a16="http://schemas.microsoft.com/office/drawing/2014/main" id="{CAA2360C-35A4-4B6A-B6F7-A1149EEFFA6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1D2A16-C5CE-4177-985A-97DC06145552}"/>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9810397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4C0F9C-32DE-42F5-A3DE-304B7D5ADB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FA1CCB-F273-4CB1-AB0B-F843FFCBF2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26367-0C36-4AF0-88C3-AF7B788060AE}"/>
              </a:ext>
            </a:extLst>
          </p:cNvPr>
          <p:cNvSpPr>
            <a:spLocks noGrp="1"/>
          </p:cNvSpPr>
          <p:nvPr>
            <p:ph type="dt" sz="half" idx="10"/>
          </p:nvPr>
        </p:nvSpPr>
        <p:spPr/>
        <p:txBody>
          <a:bodyPr/>
          <a:lstStyle/>
          <a:p>
            <a:fld id="{1AC7C6B0-BE3D-4D53-A16C-7A5618C50DCF}" type="datetime1">
              <a:rPr lang="en-US" smtClean="0"/>
              <a:t>1/23/2021</a:t>
            </a:fld>
            <a:endParaRPr lang="en-US" dirty="0"/>
          </a:p>
        </p:txBody>
      </p:sp>
      <p:sp>
        <p:nvSpPr>
          <p:cNvPr id="5" name="Footer Placeholder 4">
            <a:extLst>
              <a:ext uri="{FF2B5EF4-FFF2-40B4-BE49-F238E27FC236}">
                <a16:creationId xmlns:a16="http://schemas.microsoft.com/office/drawing/2014/main" id="{A858FF53-B95F-45D7-A75E-919C24A3EC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4907AC-202F-40BF-993B-F2886C0139A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253871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6A9AD-36A8-43EF-8992-F21984D0EB8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918D303-72F8-4171-B2AC-8B394CF953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FF2C263-9651-4A58-966B-F875F053FBDC}"/>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5" name="Footer Placeholder 4">
            <a:extLst>
              <a:ext uri="{FF2B5EF4-FFF2-40B4-BE49-F238E27FC236}">
                <a16:creationId xmlns:a16="http://schemas.microsoft.com/office/drawing/2014/main" id="{A5BD3ACE-D95D-47BB-88C4-7081A070AE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F36FBE-E255-4CC0-A68B-F13D4AAAFD20}"/>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2298208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B70B1-DC41-42FF-A1F4-E3455DD761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D8D6D0-76E7-4616-9CD8-4C9702A2EE2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8A2E65-CEE9-4F8A-888C-F6ECC46240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11D43C6-0EF5-4C0E-B529-F6184C509AF2}"/>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6" name="Footer Placeholder 5">
            <a:extLst>
              <a:ext uri="{FF2B5EF4-FFF2-40B4-BE49-F238E27FC236}">
                <a16:creationId xmlns:a16="http://schemas.microsoft.com/office/drawing/2014/main" id="{51D182AF-4454-43D9-99BE-ED3AC32C60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7F7824-799E-499A-BAE7-13949F28B68A}"/>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1836910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E52FF-86C7-451D-96B3-118F5551B1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1643AA-6299-40B3-9211-0EAC019C1E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272459-7881-4D08-9FE4-1AB13B40F5D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35C95F3-6B88-4244-AFAF-3CD8A0078C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DD759F-E3A0-4AE2-BD6D-19765B562CA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A427C19-5205-468F-9359-14B9F0B214D9}"/>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8" name="Footer Placeholder 7">
            <a:extLst>
              <a:ext uri="{FF2B5EF4-FFF2-40B4-BE49-F238E27FC236}">
                <a16:creationId xmlns:a16="http://schemas.microsoft.com/office/drawing/2014/main" id="{B7066759-ACDD-4D73-8E35-ACE5C80BAC0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DFB26E4-73A2-4B33-A03B-69A7D2685BAD}"/>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695594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54CE8-2225-4EEA-AF7E-8B0F14ADA19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F9D4170-C22C-44AF-810A-5AE1F38A2E2E}"/>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4" name="Footer Placeholder 3">
            <a:extLst>
              <a:ext uri="{FF2B5EF4-FFF2-40B4-BE49-F238E27FC236}">
                <a16:creationId xmlns:a16="http://schemas.microsoft.com/office/drawing/2014/main" id="{BCB64B2C-CC1B-43D3-AC9D-74DDB32DEAD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6CFACD-B9AF-4328-8232-AF2BEA7B0105}"/>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2885042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FBC67C-3DE4-4380-B4AC-6263FFDF531F}"/>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3" name="Footer Placeholder 2">
            <a:extLst>
              <a:ext uri="{FF2B5EF4-FFF2-40B4-BE49-F238E27FC236}">
                <a16:creationId xmlns:a16="http://schemas.microsoft.com/office/drawing/2014/main" id="{EB57C9BA-04D3-42A1-B803-D0E3057C84D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531B21C-9B6E-4B8C-97AF-D76C66B4D98D}"/>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978158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62ADA-4E91-4EDF-9237-4C3A65C7ED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5F102B9-F5CE-41DB-87BF-D87EF8955E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B52D9EA-8CAF-49E2-9274-04E81873FF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73FF62-0933-474D-8CC8-D7D075E23FF2}"/>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6" name="Footer Placeholder 5">
            <a:extLst>
              <a:ext uri="{FF2B5EF4-FFF2-40B4-BE49-F238E27FC236}">
                <a16:creationId xmlns:a16="http://schemas.microsoft.com/office/drawing/2014/main" id="{64CE7A01-8C15-49B4-9484-CCCE9C27D8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907DF8-B4BF-4578-B622-E947DD84786D}"/>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757024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35A24-685C-47E4-B057-03EA61E5B8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E5DF15B-A884-42FB-B7ED-15605C3296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0F243E0-32B2-445B-A515-47351205C6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51301E-A469-422C-A932-53B1999C5751}"/>
              </a:ext>
            </a:extLst>
          </p:cNvPr>
          <p:cNvSpPr>
            <a:spLocks noGrp="1"/>
          </p:cNvSpPr>
          <p:nvPr>
            <p:ph type="dt" sz="half" idx="10"/>
          </p:nvPr>
        </p:nvSpPr>
        <p:spPr/>
        <p:txBody>
          <a:bodyPr/>
          <a:lstStyle/>
          <a:p>
            <a:fld id="{C9B262C2-D31D-4689-8461-7F20483BD9F8}" type="datetimeFigureOut">
              <a:rPr lang="en-US" smtClean="0"/>
              <a:t>1/23/2021</a:t>
            </a:fld>
            <a:endParaRPr lang="en-US"/>
          </a:p>
        </p:txBody>
      </p:sp>
      <p:sp>
        <p:nvSpPr>
          <p:cNvPr id="6" name="Footer Placeholder 5">
            <a:extLst>
              <a:ext uri="{FF2B5EF4-FFF2-40B4-BE49-F238E27FC236}">
                <a16:creationId xmlns:a16="http://schemas.microsoft.com/office/drawing/2014/main" id="{205194F0-73BB-405D-85AD-C86EAB06BD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DB8500-75A2-4254-A6EB-316E796F3930}"/>
              </a:ext>
            </a:extLst>
          </p:cNvPr>
          <p:cNvSpPr>
            <a:spLocks noGrp="1"/>
          </p:cNvSpPr>
          <p:nvPr>
            <p:ph type="sldNum" sz="quarter" idx="12"/>
          </p:nvPr>
        </p:nvSpPr>
        <p:spPr/>
        <p:txBody>
          <a:bodyPr/>
          <a:lstStyle/>
          <a:p>
            <a:fld id="{C1ED395A-2F49-49C0-A6D9-6C19C48D1862}" type="slidenum">
              <a:rPr lang="en-US" smtClean="0"/>
              <a:t>‹#›</a:t>
            </a:fld>
            <a:endParaRPr lang="en-US"/>
          </a:p>
        </p:txBody>
      </p:sp>
    </p:spTree>
    <p:extLst>
      <p:ext uri="{BB962C8B-B14F-4D97-AF65-F5344CB8AC3E}">
        <p14:creationId xmlns:p14="http://schemas.microsoft.com/office/powerpoint/2010/main" val="986449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6AA112-753A-4450-9763-5A2FB57957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FBD77B1-9FDD-4186-822B-5868E06B78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9F6211-EB2A-4B23-B484-520CDBD36A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B262C2-D31D-4689-8461-7F20483BD9F8}" type="datetimeFigureOut">
              <a:rPr lang="en-US" smtClean="0"/>
              <a:t>1/23/2021</a:t>
            </a:fld>
            <a:endParaRPr lang="en-US"/>
          </a:p>
        </p:txBody>
      </p:sp>
      <p:sp>
        <p:nvSpPr>
          <p:cNvPr id="5" name="Footer Placeholder 4">
            <a:extLst>
              <a:ext uri="{FF2B5EF4-FFF2-40B4-BE49-F238E27FC236}">
                <a16:creationId xmlns:a16="http://schemas.microsoft.com/office/drawing/2014/main" id="{6DFBEF8F-B40F-483F-AEF8-533A81E035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ADF3C91-7EF5-4DD9-8608-FA3271D46D6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D395A-2F49-49C0-A6D9-6C19C48D1862}" type="slidenum">
              <a:rPr lang="en-US" smtClean="0"/>
              <a:t>‹#›</a:t>
            </a:fld>
            <a:endParaRPr lang="en-US"/>
          </a:p>
        </p:txBody>
      </p:sp>
    </p:spTree>
    <p:extLst>
      <p:ext uri="{BB962C8B-B14F-4D97-AF65-F5344CB8AC3E}">
        <p14:creationId xmlns:p14="http://schemas.microsoft.com/office/powerpoint/2010/main" val="19891220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CFCEDA-9712-43E8-96C3-3E6537C861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E9300-904D-4245-BAC1-58E8815D0B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F7256-FB71-4D5D-BC0A-01CD2EA750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FDF2B-C044-430B-960C-C3BA75A086A9}" type="datetime1">
              <a:rPr lang="en-US" smtClean="0"/>
              <a:t>1/23/2021</a:t>
            </a:fld>
            <a:endParaRPr lang="en-US" dirty="0"/>
          </a:p>
        </p:txBody>
      </p:sp>
      <p:sp>
        <p:nvSpPr>
          <p:cNvPr id="5" name="Footer Placeholder 4">
            <a:extLst>
              <a:ext uri="{FF2B5EF4-FFF2-40B4-BE49-F238E27FC236}">
                <a16:creationId xmlns:a16="http://schemas.microsoft.com/office/drawing/2014/main" id="{3DD11EC5-911F-4D87-BC97-F229FB1B2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BD4CF8D-25F1-433C-8FE9-0C72E21F2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B72D44-14B5-49A2-830A-D01BAFE38A11}" type="slidenum">
              <a:rPr lang="en-US" smtClean="0"/>
              <a:t>‹#›</a:t>
            </a:fld>
            <a:endParaRPr lang="en-US" dirty="0"/>
          </a:p>
        </p:txBody>
      </p:sp>
    </p:spTree>
    <p:extLst>
      <p:ext uri="{BB962C8B-B14F-4D97-AF65-F5344CB8AC3E}">
        <p14:creationId xmlns:p14="http://schemas.microsoft.com/office/powerpoint/2010/main" val="15874015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3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7.emf"/></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C24B4B8B-D9EE-4785-9B70-6BEEB466A5C1}"/>
              </a:ext>
            </a:extLst>
          </p:cNvPr>
          <p:cNvPicPr>
            <a:picLocks noChangeAspect="1"/>
          </p:cNvPicPr>
          <p:nvPr/>
        </p:nvPicPr>
        <p:blipFill rotWithShape="1">
          <a:blip r:embed="rId3"/>
          <a:srcRect l="2324" t="476" r="28173"/>
          <a:stretch/>
        </p:blipFill>
        <p:spPr>
          <a:xfrm>
            <a:off x="3523488" y="10"/>
            <a:ext cx="8668512" cy="6857990"/>
          </a:xfrm>
          <a:prstGeom prst="rect">
            <a:avLst/>
          </a:prstGeom>
        </p:spPr>
      </p:pic>
      <p:sp>
        <p:nvSpPr>
          <p:cNvPr id="14" name="Rectangle 13">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CC29463-5AD4-41CC-86E8-3BBFC121DC02}"/>
              </a:ext>
            </a:extLst>
          </p:cNvPr>
          <p:cNvSpPr>
            <a:spLocks noGrp="1"/>
          </p:cNvSpPr>
          <p:nvPr>
            <p:ph type="ctrTitle"/>
          </p:nvPr>
        </p:nvSpPr>
        <p:spPr>
          <a:xfrm>
            <a:off x="477981" y="1122363"/>
            <a:ext cx="4023360" cy="3204134"/>
          </a:xfrm>
        </p:spPr>
        <p:txBody>
          <a:bodyPr anchor="b">
            <a:normAutofit/>
          </a:bodyPr>
          <a:lstStyle/>
          <a:p>
            <a:pPr algn="l"/>
            <a:r>
              <a:rPr lang="en-US" sz="4800" dirty="0"/>
              <a:t>Assessing and Managing Risk: </a:t>
            </a:r>
            <a:br>
              <a:rPr lang="en-US" sz="4800" dirty="0"/>
            </a:br>
            <a:r>
              <a:rPr lang="en-US" sz="4800" i="1" dirty="0"/>
              <a:t>An ERM Perspective</a:t>
            </a:r>
          </a:p>
        </p:txBody>
      </p:sp>
      <p:sp>
        <p:nvSpPr>
          <p:cNvPr id="3" name="Subtitle 2">
            <a:extLst>
              <a:ext uri="{FF2B5EF4-FFF2-40B4-BE49-F238E27FC236}">
                <a16:creationId xmlns:a16="http://schemas.microsoft.com/office/drawing/2014/main" id="{1ADC089D-BE8E-4104-8027-6460709EEF13}"/>
              </a:ext>
            </a:extLst>
          </p:cNvPr>
          <p:cNvSpPr>
            <a:spLocks noGrp="1"/>
          </p:cNvSpPr>
          <p:nvPr>
            <p:ph type="subTitle" idx="1"/>
          </p:nvPr>
        </p:nvSpPr>
        <p:spPr>
          <a:xfrm>
            <a:off x="477981" y="4609244"/>
            <a:ext cx="6463996" cy="686699"/>
          </a:xfrm>
        </p:spPr>
        <p:txBody>
          <a:bodyPr>
            <a:normAutofit/>
          </a:bodyPr>
          <a:lstStyle/>
          <a:p>
            <a:pPr marL="0" marR="0">
              <a:spcBef>
                <a:spcPts val="0"/>
              </a:spcBef>
              <a:spcAft>
                <a:spcPts val="0"/>
              </a:spcAft>
            </a:pPr>
            <a:r>
              <a:rPr lang="en-US" sz="2000" i="1" kern="1400" spc="-50" dirty="0">
                <a:effectLst/>
                <a:latin typeface="Calibri Light" panose="020F0302020204030204" pitchFamily="34" charset="0"/>
                <a:ea typeface="Times New Roman" panose="02020603050405020304" pitchFamily="18" charset="0"/>
                <a:cs typeface="Times New Roman" panose="02020603050405020304" pitchFamily="18" charset="0"/>
              </a:rPr>
              <a:t>Chapter 13 </a:t>
            </a:r>
          </a:p>
          <a:p>
            <a:pPr marL="0" marR="0">
              <a:spcBef>
                <a:spcPts val="0"/>
              </a:spcBef>
              <a:spcAft>
                <a:spcPts val="0"/>
              </a:spcAft>
            </a:pPr>
            <a:r>
              <a:rPr lang="en-US" sz="2000" i="1" kern="1400" spc="-50" dirty="0">
                <a:effectLst/>
                <a:latin typeface="Calibri Light" panose="020F0302020204030204" pitchFamily="34" charset="0"/>
                <a:ea typeface="Times New Roman" panose="02020603050405020304" pitchFamily="18" charset="0"/>
                <a:cs typeface="Times New Roman" panose="02020603050405020304" pitchFamily="18" charset="0"/>
              </a:rPr>
              <a:t>Practical Applications of Risk Management Methods: Part 2</a:t>
            </a:r>
          </a:p>
        </p:txBody>
      </p:sp>
      <p:sp>
        <p:nvSpPr>
          <p:cNvPr id="16" name="Rectangle 1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2A00D8E1-134B-4869-802A-5831C28177B1}"/>
              </a:ext>
            </a:extLst>
          </p:cNvPr>
          <p:cNvSpPr>
            <a:spLocks noGrp="1"/>
          </p:cNvSpPr>
          <p:nvPr>
            <p:ph type="sldNum" sz="quarter" idx="12"/>
          </p:nvPr>
        </p:nvSpPr>
        <p:spPr>
          <a:xfrm>
            <a:off x="8970819"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a:t>
            </a:fld>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40BAEACF-9E86-4035-9B44-2188492B3901}"/>
              </a:ext>
            </a:extLst>
          </p:cNvPr>
          <p:cNvSpPr txBox="1"/>
          <p:nvPr/>
        </p:nvSpPr>
        <p:spPr>
          <a:xfrm>
            <a:off x="768626" y="5512904"/>
            <a:ext cx="7527235" cy="7232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Developed by Bruce Lyon, CSP, P.E., SMS, ARM, CHMM</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Dr. Georgi Popov, CSP, QEP, ARM, SMS, CMC, FAIHA</a:t>
            </a:r>
          </a:p>
        </p:txBody>
      </p:sp>
    </p:spTree>
    <p:extLst>
      <p:ext uri="{BB962C8B-B14F-4D97-AF65-F5344CB8AC3E}">
        <p14:creationId xmlns:p14="http://schemas.microsoft.com/office/powerpoint/2010/main" val="203917180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9D3A9E89-033E-4C4A-8C41-416DABFFD3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86293361-111E-427D-8E5B-256944AC83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27535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E5D51C-03E2-4EDE-BD46-7AC61E4AA6C7}"/>
              </a:ext>
            </a:extLst>
          </p:cNvPr>
          <p:cNvSpPr>
            <a:spLocks noGrp="1"/>
          </p:cNvSpPr>
          <p:nvPr>
            <p:ph type="title"/>
          </p:nvPr>
        </p:nvSpPr>
        <p:spPr>
          <a:xfrm>
            <a:off x="594360" y="687479"/>
            <a:ext cx="3444240" cy="1574874"/>
          </a:xfrm>
        </p:spPr>
        <p:txBody>
          <a:bodyPr vert="horz" lIns="91440" tIns="45720" rIns="91440" bIns="45720" rtlCol="0" anchor="b">
            <a:normAutofit/>
          </a:bodyPr>
          <a:lstStyle/>
          <a:p>
            <a:r>
              <a:rPr lang="en-US" sz="3400" b="0" kern="1200">
                <a:solidFill>
                  <a:schemeClr val="tx1"/>
                </a:solidFill>
                <a:effectLst/>
                <a:latin typeface="+mj-lt"/>
                <a:ea typeface="+mj-ea"/>
                <a:cs typeface="+mj-cs"/>
              </a:rPr>
              <a:t>Treating Risk</a:t>
            </a:r>
            <a:endParaRPr lang="en-US" sz="3400" kern="1200">
              <a:solidFill>
                <a:schemeClr val="tx1"/>
              </a:solidFill>
              <a:latin typeface="+mj-lt"/>
              <a:ea typeface="+mj-ea"/>
              <a:cs typeface="+mj-cs"/>
            </a:endParaRPr>
          </a:p>
        </p:txBody>
      </p:sp>
      <p:grpSp>
        <p:nvGrpSpPr>
          <p:cNvPr id="44" name="Group 43">
            <a:extLst>
              <a:ext uri="{FF2B5EF4-FFF2-40B4-BE49-F238E27FC236}">
                <a16:creationId xmlns:a16="http://schemas.microsoft.com/office/drawing/2014/main" id="{A41D73DD-160B-4885-A9CF-94EADD70D42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94360" y="73152"/>
            <a:ext cx="1178966" cy="232963"/>
            <a:chOff x="7763256" y="73152"/>
            <a:chExt cx="1178966" cy="232963"/>
          </a:xfrm>
        </p:grpSpPr>
        <p:sp>
          <p:nvSpPr>
            <p:cNvPr id="45" name="Rectangle 64">
              <a:extLst>
                <a:ext uri="{FF2B5EF4-FFF2-40B4-BE49-F238E27FC236}">
                  <a16:creationId xmlns:a16="http://schemas.microsoft.com/office/drawing/2014/main" id="{163DBB78-4E4E-4B2A-B257-CD3C2408AF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66">
              <a:extLst>
                <a:ext uri="{FF2B5EF4-FFF2-40B4-BE49-F238E27FC236}">
                  <a16:creationId xmlns:a16="http://schemas.microsoft.com/office/drawing/2014/main" id="{DD0F509B-05E7-42D0-9A4A-9BBA9ABA47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6307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64">
              <a:extLst>
                <a:ext uri="{FF2B5EF4-FFF2-40B4-BE49-F238E27FC236}">
                  <a16:creationId xmlns:a16="http://schemas.microsoft.com/office/drawing/2014/main" id="{FF4A0A03-6FCB-47AB-A889-ABEAF35DE0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66">
              <a:extLst>
                <a:ext uri="{FF2B5EF4-FFF2-40B4-BE49-F238E27FC236}">
                  <a16:creationId xmlns:a16="http://schemas.microsoft.com/office/drawing/2014/main" id="{8A6A27D1-12E0-4FAD-8C16-8A32A4EF20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138122"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64">
              <a:extLst>
                <a:ext uri="{FF2B5EF4-FFF2-40B4-BE49-F238E27FC236}">
                  <a16:creationId xmlns:a16="http://schemas.microsoft.com/office/drawing/2014/main" id="{90BF3193-B4B0-4FDB-9734-8C9FABA532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66">
              <a:extLst>
                <a:ext uri="{FF2B5EF4-FFF2-40B4-BE49-F238E27FC236}">
                  <a16:creationId xmlns:a16="http://schemas.microsoft.com/office/drawing/2014/main" id="{AB0CFE0F-0383-4629-9009-F66B040A16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13167"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64">
              <a:extLst>
                <a:ext uri="{FF2B5EF4-FFF2-40B4-BE49-F238E27FC236}">
                  <a16:creationId xmlns:a16="http://schemas.microsoft.com/office/drawing/2014/main" id="{5C7EB065-8792-4BDB-9863-6F1BAA3C4B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66">
              <a:extLst>
                <a:ext uri="{FF2B5EF4-FFF2-40B4-BE49-F238E27FC236}">
                  <a16:creationId xmlns:a16="http://schemas.microsoft.com/office/drawing/2014/main" id="{45ACE59D-97B6-4DD1-BB37-12C292F183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88211"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64">
              <a:extLst>
                <a:ext uri="{FF2B5EF4-FFF2-40B4-BE49-F238E27FC236}">
                  <a16:creationId xmlns:a16="http://schemas.microsoft.com/office/drawing/2014/main" id="{5F2AAD78-5862-44FE-AB92-AF713D5F1F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66">
              <a:extLst>
                <a:ext uri="{FF2B5EF4-FFF2-40B4-BE49-F238E27FC236}">
                  <a16:creationId xmlns:a16="http://schemas.microsoft.com/office/drawing/2014/main" id="{C9BF96B3-92E5-4693-B918-69EDD8FD74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763256"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64">
              <a:extLst>
                <a:ext uri="{FF2B5EF4-FFF2-40B4-BE49-F238E27FC236}">
                  <a16:creationId xmlns:a16="http://schemas.microsoft.com/office/drawing/2014/main" id="{5B9B69C3-A82A-4F4F-A3C4-9D2B5AFAD1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66">
              <a:extLst>
                <a:ext uri="{FF2B5EF4-FFF2-40B4-BE49-F238E27FC236}">
                  <a16:creationId xmlns:a16="http://schemas.microsoft.com/office/drawing/2014/main" id="{ED3C38D4-9B11-4F5F-A279-1A30E0CFBC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88785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64">
              <a:extLst>
                <a:ext uri="{FF2B5EF4-FFF2-40B4-BE49-F238E27FC236}">
                  <a16:creationId xmlns:a16="http://schemas.microsoft.com/office/drawing/2014/main" id="{3100DDA4-8F42-4CB2-8921-3894F7BA05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66">
              <a:extLst>
                <a:ext uri="{FF2B5EF4-FFF2-40B4-BE49-F238E27FC236}">
                  <a16:creationId xmlns:a16="http://schemas.microsoft.com/office/drawing/2014/main" id="{A5936488-9C8D-40DA-BB04-6850F22355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2899"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64">
              <a:extLst>
                <a:ext uri="{FF2B5EF4-FFF2-40B4-BE49-F238E27FC236}">
                  <a16:creationId xmlns:a16="http://schemas.microsoft.com/office/drawing/2014/main" id="{1B9028EA-A394-4A9A-865A-E02D2D9AF2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66">
              <a:extLst>
                <a:ext uri="{FF2B5EF4-FFF2-40B4-BE49-F238E27FC236}">
                  <a16:creationId xmlns:a16="http://schemas.microsoft.com/office/drawing/2014/main" id="{3E802313-55B4-481A-BFD3-000851BC82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37944"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4">
              <a:extLst>
                <a:ext uri="{FF2B5EF4-FFF2-40B4-BE49-F238E27FC236}">
                  <a16:creationId xmlns:a16="http://schemas.microsoft.com/office/drawing/2014/main" id="{708829DB-C817-49E6-9A68-CA180E94FB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6">
              <a:extLst>
                <a:ext uri="{FF2B5EF4-FFF2-40B4-BE49-F238E27FC236}">
                  <a16:creationId xmlns:a16="http://schemas.microsoft.com/office/drawing/2014/main" id="{F6D48ED4-3DDF-47BF-87FA-07B83FD955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512988"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4">
              <a:extLst>
                <a:ext uri="{FF2B5EF4-FFF2-40B4-BE49-F238E27FC236}">
                  <a16:creationId xmlns:a16="http://schemas.microsoft.com/office/drawing/2014/main" id="{4796464F-801F-4ACF-8CA7-B166D8E422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73152"/>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6">
              <a:extLst>
                <a:ext uri="{FF2B5EF4-FFF2-40B4-BE49-F238E27FC236}">
                  <a16:creationId xmlns:a16="http://schemas.microsoft.com/office/drawing/2014/main" id="{EFBA0710-DB96-4132-8292-1ECBDADD73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388033" y="24688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TextBox 24">
            <a:extLst>
              <a:ext uri="{FF2B5EF4-FFF2-40B4-BE49-F238E27FC236}">
                <a16:creationId xmlns:a16="http://schemas.microsoft.com/office/drawing/2014/main" id="{A940CACE-DB9B-4261-B4C5-9260D293815B}"/>
              </a:ext>
            </a:extLst>
          </p:cNvPr>
          <p:cNvSpPr txBox="1"/>
          <p:nvPr/>
        </p:nvSpPr>
        <p:spPr>
          <a:xfrm>
            <a:off x="594360" y="3155626"/>
            <a:ext cx="3444240" cy="2935176"/>
          </a:xfrm>
          <a:prstGeom prst="rect">
            <a:avLst/>
          </a:prstGeom>
        </p:spPr>
        <p:txBody>
          <a:bodyPr vert="horz" lIns="91440" tIns="45720" rIns="91440" bIns="45720" rtlCol="0" anchor="ctr">
            <a:normAutofit/>
          </a:bodyPr>
          <a:lstStyle/>
          <a:p>
            <a:pPr marR="0" indent="-228600">
              <a:lnSpc>
                <a:spcPct val="90000"/>
              </a:lnSpc>
              <a:spcBef>
                <a:spcPts val="1000"/>
              </a:spcBef>
              <a:spcAft>
                <a:spcPts val="0"/>
              </a:spcAft>
              <a:buFont typeface="Arial" panose="020B0604020202020204" pitchFamily="34" charset="0"/>
              <a:buChar char="•"/>
            </a:pPr>
            <a:r>
              <a:rPr lang="en-US">
                <a:effectLst/>
              </a:rPr>
              <a:t>Unique fill line shapes and sizes to avoid mis-matching chemicals during deliveries</a:t>
            </a:r>
          </a:p>
        </p:txBody>
      </p:sp>
      <p:pic>
        <p:nvPicPr>
          <p:cNvPr id="5" name="Picture 4">
            <a:extLst>
              <a:ext uri="{FF2B5EF4-FFF2-40B4-BE49-F238E27FC236}">
                <a16:creationId xmlns:a16="http://schemas.microsoft.com/office/drawing/2014/main" id="{342212CD-34A3-4997-A15A-B1856FD61D31}"/>
              </a:ext>
            </a:extLst>
          </p:cNvPr>
          <p:cNvPicPr>
            <a:picLocks noChangeAspect="1"/>
          </p:cNvPicPr>
          <p:nvPr/>
        </p:nvPicPr>
        <p:blipFill rotWithShape="1">
          <a:blip r:embed="rId3"/>
          <a:srcRect l="17436" r="29155"/>
          <a:stretch/>
        </p:blipFill>
        <p:spPr>
          <a:xfrm>
            <a:off x="4466900" y="531074"/>
            <a:ext cx="3566160" cy="5577118"/>
          </a:xfrm>
          <a:prstGeom prst="rect">
            <a:avLst/>
          </a:prstGeom>
        </p:spPr>
      </p:pic>
      <p:pic>
        <p:nvPicPr>
          <p:cNvPr id="4" name="Picture 3" descr="A picture containing sitting, table, holding, game&#10;&#10;Description automatically generated">
            <a:extLst>
              <a:ext uri="{FF2B5EF4-FFF2-40B4-BE49-F238E27FC236}">
                <a16:creationId xmlns:a16="http://schemas.microsoft.com/office/drawing/2014/main" id="{5FA3D7C0-810B-4D49-9859-A54312C96CE2}"/>
              </a:ext>
            </a:extLst>
          </p:cNvPr>
          <p:cNvPicPr/>
          <p:nvPr/>
        </p:nvPicPr>
        <p:blipFill rotWithShape="1">
          <a:blip r:embed="rId4">
            <a:extLst>
              <a:ext uri="{28A0092B-C50C-407E-A947-70E740481C1C}">
                <a14:useLocalDpi xmlns:a14="http://schemas.microsoft.com/office/drawing/2010/main" val="0"/>
              </a:ext>
            </a:extLst>
          </a:blip>
          <a:srcRect l="13298" r="1" b="1"/>
          <a:stretch/>
        </p:blipFill>
        <p:spPr bwMode="auto">
          <a:xfrm>
            <a:off x="8321044" y="531074"/>
            <a:ext cx="3566160" cy="5577118"/>
          </a:xfrm>
          <a:prstGeom prst="rect">
            <a:avLst/>
          </a:prstGeom>
          <a:noFill/>
        </p:spPr>
      </p:pic>
      <p:sp>
        <p:nvSpPr>
          <p:cNvPr id="66" name="Rectangle 65">
            <a:extLst>
              <a:ext uri="{FF2B5EF4-FFF2-40B4-BE49-F238E27FC236}">
                <a16:creationId xmlns:a16="http://schemas.microsoft.com/office/drawing/2014/main" id="{78907291-9D6D-4740-81DB-441477BCA2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01384"/>
            <a:ext cx="12192000" cy="35661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3351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D4D28E87-62D2-4602-B72F-5F74AA236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1" cy="19150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A8C6693-7D1D-434A-BC46-7F21D7B56CD3}"/>
              </a:ext>
            </a:extLst>
          </p:cNvPr>
          <p:cNvSpPr>
            <a:spLocks noGrp="1"/>
          </p:cNvSpPr>
          <p:nvPr>
            <p:ph type="title"/>
          </p:nvPr>
        </p:nvSpPr>
        <p:spPr>
          <a:xfrm>
            <a:off x="838199" y="291090"/>
            <a:ext cx="10515599" cy="932688"/>
          </a:xfrm>
        </p:spPr>
        <p:txBody>
          <a:bodyPr vert="horz" lIns="91440" tIns="45720" rIns="91440" bIns="45720" rtlCol="0" anchor="b">
            <a:normAutofit/>
          </a:bodyPr>
          <a:lstStyle/>
          <a:p>
            <a:pPr algn="ctr"/>
            <a:r>
              <a:rPr lang="en-US" sz="5400" b="0" kern="1200">
                <a:solidFill>
                  <a:schemeClr val="bg1"/>
                </a:solidFill>
                <a:effectLst/>
                <a:latin typeface="+mj-lt"/>
                <a:ea typeface="+mj-ea"/>
                <a:cs typeface="+mj-cs"/>
              </a:rPr>
              <a:t>Treating Risk</a:t>
            </a:r>
            <a:endParaRPr lang="en-US" sz="5400" kern="1200">
              <a:solidFill>
                <a:schemeClr val="bg1"/>
              </a:solidFill>
              <a:latin typeface="+mj-lt"/>
              <a:ea typeface="+mj-ea"/>
              <a:cs typeface="+mj-cs"/>
            </a:endParaRPr>
          </a:p>
        </p:txBody>
      </p:sp>
      <p:sp>
        <p:nvSpPr>
          <p:cNvPr id="10" name="TextBox 9">
            <a:extLst>
              <a:ext uri="{FF2B5EF4-FFF2-40B4-BE49-F238E27FC236}">
                <a16:creationId xmlns:a16="http://schemas.microsoft.com/office/drawing/2014/main" id="{9D8D0FCE-3A55-4F1B-9116-32F44C2C5BAD}"/>
              </a:ext>
            </a:extLst>
          </p:cNvPr>
          <p:cNvSpPr txBox="1"/>
          <p:nvPr/>
        </p:nvSpPr>
        <p:spPr>
          <a:xfrm>
            <a:off x="838199" y="1335726"/>
            <a:ext cx="10515599" cy="420624"/>
          </a:xfrm>
          <a:prstGeom prst="rect">
            <a:avLst/>
          </a:prstGeom>
        </p:spPr>
        <p:txBody>
          <a:bodyPr vert="horz" lIns="91440" tIns="45720" rIns="91440" bIns="45720" rtlCol="0">
            <a:normAutofit/>
          </a:bodyPr>
          <a:lstStyle/>
          <a:p>
            <a:pPr marR="0" algn="ctr">
              <a:lnSpc>
                <a:spcPct val="90000"/>
              </a:lnSpc>
              <a:spcBef>
                <a:spcPts val="1000"/>
              </a:spcBef>
              <a:spcAft>
                <a:spcPts val="1000"/>
              </a:spcAft>
            </a:pPr>
            <a:r>
              <a:rPr lang="en-US" sz="2400" kern="1200" dirty="0">
                <a:solidFill>
                  <a:schemeClr val="accent1">
                    <a:lumMod val="20000"/>
                    <a:lumOff val="80000"/>
                  </a:schemeClr>
                </a:solidFill>
                <a:effectLst/>
                <a:latin typeface="+mn-lt"/>
                <a:ea typeface="+mn-ea"/>
                <a:cs typeface="+mn-cs"/>
              </a:rPr>
              <a:t>Additional Layers of Control for the Chemical Filling Operation</a:t>
            </a:r>
          </a:p>
        </p:txBody>
      </p:sp>
      <p:pic>
        <p:nvPicPr>
          <p:cNvPr id="12" name="Picture 11">
            <a:extLst>
              <a:ext uri="{FF2B5EF4-FFF2-40B4-BE49-F238E27FC236}">
                <a16:creationId xmlns:a16="http://schemas.microsoft.com/office/drawing/2014/main" id="{8A365462-E101-4B02-9F52-6083B755E417}"/>
              </a:ext>
            </a:extLst>
          </p:cNvPr>
          <p:cNvPicPr>
            <a:picLocks noChangeAspect="1"/>
          </p:cNvPicPr>
          <p:nvPr/>
        </p:nvPicPr>
        <p:blipFill>
          <a:blip r:embed="rId3"/>
          <a:stretch>
            <a:fillRect/>
          </a:stretch>
        </p:blipFill>
        <p:spPr>
          <a:xfrm>
            <a:off x="838200" y="2167363"/>
            <a:ext cx="10515599" cy="4109172"/>
          </a:xfrm>
          <a:prstGeom prst="rect">
            <a:avLst/>
          </a:prstGeom>
        </p:spPr>
      </p:pic>
      <p:cxnSp>
        <p:nvCxnSpPr>
          <p:cNvPr id="14" name="Straight Arrow Connector 13">
            <a:extLst>
              <a:ext uri="{FF2B5EF4-FFF2-40B4-BE49-F238E27FC236}">
                <a16:creationId xmlns:a16="http://schemas.microsoft.com/office/drawing/2014/main" id="{6B495E7C-EEF1-4AE4-9174-3F21A5E7D9BF}"/>
              </a:ext>
            </a:extLst>
          </p:cNvPr>
          <p:cNvCxnSpPr/>
          <p:nvPr/>
        </p:nvCxnSpPr>
        <p:spPr>
          <a:xfrm>
            <a:off x="7572375" y="4314825"/>
            <a:ext cx="1809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0916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EECEEB70-3ABA-43A0-AE39-B4BA9E6A2ACA}"/>
              </a:ext>
            </a:extLst>
          </p:cNvPr>
          <p:cNvPicPr>
            <a:picLocks noChangeAspect="1"/>
          </p:cNvPicPr>
          <p:nvPr/>
        </p:nvPicPr>
        <p:blipFill rotWithShape="1">
          <a:blip r:embed="rId3"/>
          <a:srcRect l="3460" r="14380"/>
          <a:stretch/>
        </p:blipFill>
        <p:spPr>
          <a:xfrm>
            <a:off x="3523488" y="10"/>
            <a:ext cx="8668512" cy="6857990"/>
          </a:xfrm>
          <a:prstGeom prst="rect">
            <a:avLst/>
          </a:prstGeom>
        </p:spPr>
      </p:pic>
      <p:sp>
        <p:nvSpPr>
          <p:cNvPr id="13" name="Rectangle 12">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Metal Dust Explosion Case Study</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a:xfrm>
            <a:off x="8970819" y="6356350"/>
            <a:ext cx="2743200" cy="365125"/>
          </a:xfrm>
        </p:spPr>
        <p:txBody>
          <a:bodyPr vert="horz" lIns="91440" tIns="45720" rIns="91440" bIns="45720" rtlCol="0" anchor="ctr">
            <a:normAutofit/>
          </a:bodyPr>
          <a:lstStyle/>
          <a:p>
            <a:pPr>
              <a:spcAft>
                <a:spcPts val="600"/>
              </a:spcAft>
              <a:defRPr/>
            </a:pPr>
            <a:fld id="{FE64FAF0-67D6-8641-82FF-792E6360F5A5}" type="slidenum">
              <a:rPr lang="en-US">
                <a:solidFill>
                  <a:schemeClr val="tx1"/>
                </a:solidFill>
                <a:latin typeface="Calibri" panose="020F0502020204030204"/>
              </a:rPr>
              <a:pPr>
                <a:spcAft>
                  <a:spcPts val="600"/>
                </a:spcAft>
                <a:defRPr/>
              </a:pPr>
              <a:t>12</a:t>
            </a:fld>
            <a:endParaRPr lang="en-US">
              <a:solidFill>
                <a:schemeClr val="tx1"/>
              </a:solidFill>
              <a:latin typeface="Calibri" panose="020F0502020204030204"/>
            </a:endParaRPr>
          </a:p>
        </p:txBody>
      </p:sp>
    </p:spTree>
    <p:extLst>
      <p:ext uri="{BB962C8B-B14F-4D97-AF65-F5344CB8AC3E}">
        <p14:creationId xmlns:p14="http://schemas.microsoft.com/office/powerpoint/2010/main" val="2157299566"/>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a:xfrm>
            <a:off x="838200" y="398507"/>
            <a:ext cx="10168128" cy="1325563"/>
          </a:xfrm>
        </p:spPr>
        <p:txBody>
          <a:bodyPr>
            <a:normAutofit/>
          </a:bodyPr>
          <a:lstStyle/>
          <a:p>
            <a:r>
              <a:rPr lang="en-US" dirty="0"/>
              <a:t>Metal Dust Fire Case Study </a:t>
            </a: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64FAF0-67D6-8641-82FF-792E6360F5A5}"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14" name="Picture 13">
            <a:extLst>
              <a:ext uri="{FF2B5EF4-FFF2-40B4-BE49-F238E27FC236}">
                <a16:creationId xmlns:a16="http://schemas.microsoft.com/office/drawing/2014/main" id="{6BE2227E-0676-4B13-B30B-0C6290F04D04}"/>
              </a:ext>
            </a:extLst>
          </p:cNvPr>
          <p:cNvPicPr>
            <a:picLocks noChangeAspect="1"/>
          </p:cNvPicPr>
          <p:nvPr/>
        </p:nvPicPr>
        <p:blipFill>
          <a:blip r:embed="rId3"/>
          <a:stretch>
            <a:fillRect/>
          </a:stretch>
        </p:blipFill>
        <p:spPr>
          <a:xfrm>
            <a:off x="658781" y="1724070"/>
            <a:ext cx="10874437" cy="4014577"/>
          </a:xfrm>
          <a:prstGeom prst="rect">
            <a:avLst/>
          </a:prstGeom>
        </p:spPr>
      </p:pic>
      <p:sp>
        <p:nvSpPr>
          <p:cNvPr id="18" name="TextBox 17">
            <a:extLst>
              <a:ext uri="{FF2B5EF4-FFF2-40B4-BE49-F238E27FC236}">
                <a16:creationId xmlns:a16="http://schemas.microsoft.com/office/drawing/2014/main" id="{D14775DC-E03E-48BA-9003-8F707D7DC285}"/>
              </a:ext>
            </a:extLst>
          </p:cNvPr>
          <p:cNvSpPr txBox="1"/>
          <p:nvPr/>
        </p:nvSpPr>
        <p:spPr>
          <a:xfrm>
            <a:off x="5336432" y="5987018"/>
            <a:ext cx="1519134" cy="369332"/>
          </a:xfrm>
          <a:prstGeom prst="rect">
            <a:avLst/>
          </a:prstGeom>
          <a:noFill/>
        </p:spPr>
        <p:txBody>
          <a:bodyPr wrap="none" rtlCol="0">
            <a:spAutoFit/>
          </a:bodyPr>
          <a:lstStyle/>
          <a:p>
            <a:r>
              <a:rPr lang="en-US" dirty="0"/>
              <a:t>Metal Blender</a:t>
            </a:r>
          </a:p>
        </p:txBody>
      </p:sp>
    </p:spTree>
    <p:extLst>
      <p:ext uri="{BB962C8B-B14F-4D97-AF65-F5344CB8AC3E}">
        <p14:creationId xmlns:p14="http://schemas.microsoft.com/office/powerpoint/2010/main" val="36338212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a:xfrm>
            <a:off x="838200" y="398507"/>
            <a:ext cx="10168128" cy="1325563"/>
          </a:xfrm>
        </p:spPr>
        <p:txBody>
          <a:bodyPr>
            <a:normAutofit/>
          </a:bodyPr>
          <a:lstStyle/>
          <a:p>
            <a:r>
              <a:rPr lang="en-US" dirty="0"/>
              <a:t>Metal Dust Fire Case Study </a:t>
            </a: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64FAF0-67D6-8641-82FF-792E6360F5A5}"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9" name="Picture 8">
            <a:extLst>
              <a:ext uri="{FF2B5EF4-FFF2-40B4-BE49-F238E27FC236}">
                <a16:creationId xmlns:a16="http://schemas.microsoft.com/office/drawing/2014/main" id="{75F7A426-8D65-4A72-9F93-7697B67C56D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32993" y="2438967"/>
            <a:ext cx="3116099" cy="2694964"/>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97A73398-19F4-49CD-922A-9BE43EBA5D3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126195"/>
            <a:ext cx="4718193" cy="3213240"/>
          </a:xfrm>
          <a:prstGeom prst="rect">
            <a:avLst/>
          </a:prstGeom>
          <a:ln>
            <a:noFill/>
          </a:ln>
          <a:effectLst>
            <a:outerShdw blurRad="292100" dist="139700" dir="2700000" algn="tl" rotWithShape="0">
              <a:srgbClr val="333333">
                <a:alpha val="65000"/>
              </a:srgbClr>
            </a:outerShdw>
          </a:effectLst>
        </p:spPr>
      </p:pic>
      <p:sp>
        <p:nvSpPr>
          <p:cNvPr id="3" name="Oval 2">
            <a:extLst>
              <a:ext uri="{FF2B5EF4-FFF2-40B4-BE49-F238E27FC236}">
                <a16:creationId xmlns:a16="http://schemas.microsoft.com/office/drawing/2014/main" id="{54E48F28-B49E-4DA2-906D-467A859F4208}"/>
              </a:ext>
            </a:extLst>
          </p:cNvPr>
          <p:cNvSpPr/>
          <p:nvPr/>
        </p:nvSpPr>
        <p:spPr>
          <a:xfrm>
            <a:off x="8862215" y="1981767"/>
            <a:ext cx="1826806" cy="914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98844FD-5A4E-4709-872B-5C376C564E7F}"/>
              </a:ext>
            </a:extLst>
          </p:cNvPr>
          <p:cNvSpPr txBox="1"/>
          <p:nvPr/>
        </p:nvSpPr>
        <p:spPr>
          <a:xfrm>
            <a:off x="2526276" y="5663226"/>
            <a:ext cx="1329531" cy="369332"/>
          </a:xfrm>
          <a:prstGeom prst="rect">
            <a:avLst/>
          </a:prstGeom>
          <a:noFill/>
        </p:spPr>
        <p:txBody>
          <a:bodyPr wrap="none" rtlCol="0">
            <a:spAutoFit/>
          </a:bodyPr>
          <a:lstStyle/>
          <a:p>
            <a:r>
              <a:rPr lang="en-US" dirty="0"/>
              <a:t>Fire Triangle</a:t>
            </a:r>
          </a:p>
        </p:txBody>
      </p:sp>
      <p:sp>
        <p:nvSpPr>
          <p:cNvPr id="6" name="TextBox 5">
            <a:extLst>
              <a:ext uri="{FF2B5EF4-FFF2-40B4-BE49-F238E27FC236}">
                <a16:creationId xmlns:a16="http://schemas.microsoft.com/office/drawing/2014/main" id="{E27DE754-7B0E-46C5-A6CC-20671A4A90F3}"/>
              </a:ext>
            </a:extLst>
          </p:cNvPr>
          <p:cNvSpPr txBox="1"/>
          <p:nvPr/>
        </p:nvSpPr>
        <p:spPr>
          <a:xfrm>
            <a:off x="7205844" y="5663226"/>
            <a:ext cx="2498504" cy="369332"/>
          </a:xfrm>
          <a:prstGeom prst="rect">
            <a:avLst/>
          </a:prstGeom>
          <a:noFill/>
        </p:spPr>
        <p:txBody>
          <a:bodyPr wrap="none" rtlCol="0">
            <a:spAutoFit/>
          </a:bodyPr>
          <a:lstStyle/>
          <a:p>
            <a:r>
              <a:rPr lang="en-US" dirty="0"/>
              <a:t>Dust Explosion Pentagon</a:t>
            </a:r>
          </a:p>
        </p:txBody>
      </p:sp>
    </p:spTree>
    <p:extLst>
      <p:ext uri="{BB962C8B-B14F-4D97-AF65-F5344CB8AC3E}">
        <p14:creationId xmlns:p14="http://schemas.microsoft.com/office/powerpoint/2010/main" val="104344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E068934-FE5A-43B9-8494-693019A01407}"/>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b="1" kern="1200" dirty="0">
                <a:solidFill>
                  <a:schemeClr val="bg1"/>
                </a:solidFill>
                <a:effectLst/>
                <a:latin typeface="+mj-lt"/>
                <a:ea typeface="+mj-ea"/>
                <a:cs typeface="+mj-cs"/>
              </a:rPr>
              <a:t>Metal Dust Explosion Case Study</a:t>
            </a:r>
            <a:endParaRPr lang="en-US" sz="3200" kern="1200" dirty="0">
              <a:solidFill>
                <a:schemeClr val="bg1"/>
              </a:solidFill>
              <a:latin typeface="+mj-lt"/>
              <a:ea typeface="+mj-ea"/>
              <a:cs typeface="+mj-cs"/>
            </a:endParaRPr>
          </a:p>
        </p:txBody>
      </p:sp>
      <p:pic>
        <p:nvPicPr>
          <p:cNvPr id="4" name="Picture 3">
            <a:extLst>
              <a:ext uri="{FF2B5EF4-FFF2-40B4-BE49-F238E27FC236}">
                <a16:creationId xmlns:a16="http://schemas.microsoft.com/office/drawing/2014/main" id="{9B0877AA-3432-469C-BE56-82D45B165942}"/>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643467" y="1783606"/>
            <a:ext cx="10905066" cy="4177441"/>
          </a:xfrm>
          <a:prstGeom prst="rect">
            <a:avLst/>
          </a:prstGeom>
          <a:noFill/>
        </p:spPr>
      </p:pic>
      <p:sp>
        <p:nvSpPr>
          <p:cNvPr id="7" name="TextBox 6">
            <a:extLst>
              <a:ext uri="{FF2B5EF4-FFF2-40B4-BE49-F238E27FC236}">
                <a16:creationId xmlns:a16="http://schemas.microsoft.com/office/drawing/2014/main" id="{0C814A76-A4AE-45D6-9255-EF59FC243005}"/>
              </a:ext>
            </a:extLst>
          </p:cNvPr>
          <p:cNvSpPr txBox="1"/>
          <p:nvPr/>
        </p:nvSpPr>
        <p:spPr>
          <a:xfrm>
            <a:off x="3048000" y="6214533"/>
            <a:ext cx="6096000" cy="369332"/>
          </a:xfrm>
          <a:prstGeom prst="rect">
            <a:avLst/>
          </a:prstGeom>
          <a:noFill/>
        </p:spPr>
        <p:txBody>
          <a:bodyPr wrap="square">
            <a:spAutoFit/>
          </a:bodyPr>
          <a:lstStyle/>
          <a:p>
            <a:pPr marL="0" marR="0" algn="ctr">
              <a:spcBef>
                <a:spcPts val="0"/>
              </a:spcBef>
              <a:spcAft>
                <a:spcPts val="750"/>
              </a:spcAft>
            </a:pPr>
            <a:r>
              <a:rPr lang="en-US" sz="1800" dirty="0">
                <a:solidFill>
                  <a:srgbClr val="000000"/>
                </a:solidFill>
                <a:effectLst/>
                <a:latin typeface="Times New Roman" panose="02020603050405020304" pitchFamily="18" charset="0"/>
                <a:ea typeface="Times New Roman" panose="02020603050405020304" pitchFamily="18" charset="0"/>
              </a:rPr>
              <a:t>Modified What-if Risk Assessment</a:t>
            </a:r>
            <a:endParaRPr lang="en-US" sz="1800" dirty="0">
              <a:effectLst/>
              <a:latin typeface="Times New Roman" panose="02020603050405020304" pitchFamily="18" charset="0"/>
              <a:ea typeface="Times New Roman" panose="02020603050405020304" pitchFamily="18" charset="0"/>
            </a:endParaRPr>
          </a:p>
        </p:txBody>
      </p:sp>
      <p:sp>
        <p:nvSpPr>
          <p:cNvPr id="3" name="Rectangle: Rounded Corners 2">
            <a:extLst>
              <a:ext uri="{FF2B5EF4-FFF2-40B4-BE49-F238E27FC236}">
                <a16:creationId xmlns:a16="http://schemas.microsoft.com/office/drawing/2014/main" id="{9ED1D49B-635F-4585-A339-F4BDE4E4F03D}"/>
              </a:ext>
            </a:extLst>
          </p:cNvPr>
          <p:cNvSpPr/>
          <p:nvPr/>
        </p:nvSpPr>
        <p:spPr>
          <a:xfrm>
            <a:off x="7504385" y="1641789"/>
            <a:ext cx="2128346" cy="444370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04611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a:xfrm>
            <a:off x="838200" y="398507"/>
            <a:ext cx="10168128" cy="1325563"/>
          </a:xfrm>
        </p:spPr>
        <p:txBody>
          <a:bodyPr>
            <a:normAutofit/>
          </a:bodyPr>
          <a:lstStyle/>
          <a:p>
            <a:r>
              <a:rPr lang="en-US" dirty="0"/>
              <a:t>Metal Dust Fire Case Study </a:t>
            </a:r>
            <a:br>
              <a:rPr lang="en-US" dirty="0"/>
            </a:br>
            <a:r>
              <a:rPr lang="en-US" dirty="0"/>
              <a:t>Risk Pathway </a:t>
            </a: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64FAF0-67D6-8641-82FF-792E6360F5A5}"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8B3DD8BC-3875-4EB5-8E79-5693AB713DB9}"/>
              </a:ext>
            </a:extLst>
          </p:cNvPr>
          <p:cNvPicPr>
            <a:picLocks noChangeAspect="1"/>
          </p:cNvPicPr>
          <p:nvPr/>
        </p:nvPicPr>
        <p:blipFill>
          <a:blip r:embed="rId3"/>
          <a:stretch>
            <a:fillRect/>
          </a:stretch>
        </p:blipFill>
        <p:spPr>
          <a:xfrm>
            <a:off x="1356950" y="1724070"/>
            <a:ext cx="9478100" cy="4267576"/>
          </a:xfrm>
          <a:prstGeom prst="rect">
            <a:avLst/>
          </a:prstGeom>
        </p:spPr>
      </p:pic>
    </p:spTree>
    <p:extLst>
      <p:ext uri="{BB962C8B-B14F-4D97-AF65-F5344CB8AC3E}">
        <p14:creationId xmlns:p14="http://schemas.microsoft.com/office/powerpoint/2010/main" val="317667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a:xfrm>
            <a:off x="838200" y="398507"/>
            <a:ext cx="10168128" cy="1325563"/>
          </a:xfrm>
        </p:spPr>
        <p:txBody>
          <a:bodyPr>
            <a:normAutofit/>
          </a:bodyPr>
          <a:lstStyle/>
          <a:p>
            <a:r>
              <a:rPr lang="en-US" dirty="0"/>
              <a:t>Metal Dust Fire Case Study </a:t>
            </a:r>
            <a:br>
              <a:rPr lang="en-US" dirty="0"/>
            </a:br>
            <a:r>
              <a:rPr lang="en-US" dirty="0"/>
              <a:t>Risk Pathway and Layers of Controls </a:t>
            </a: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64FAF0-67D6-8641-82FF-792E6360F5A5}"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3" name="Picture 2">
            <a:extLst>
              <a:ext uri="{FF2B5EF4-FFF2-40B4-BE49-F238E27FC236}">
                <a16:creationId xmlns:a16="http://schemas.microsoft.com/office/drawing/2014/main" id="{1BF2CE51-327A-447B-BF87-303B201D3E86}"/>
              </a:ext>
            </a:extLst>
          </p:cNvPr>
          <p:cNvPicPr>
            <a:picLocks noChangeAspect="1"/>
          </p:cNvPicPr>
          <p:nvPr/>
        </p:nvPicPr>
        <p:blipFill>
          <a:blip r:embed="rId3"/>
          <a:stretch>
            <a:fillRect/>
          </a:stretch>
        </p:blipFill>
        <p:spPr>
          <a:xfrm>
            <a:off x="1538869" y="1596186"/>
            <a:ext cx="9099394" cy="4694327"/>
          </a:xfrm>
          <a:prstGeom prst="rect">
            <a:avLst/>
          </a:prstGeom>
        </p:spPr>
      </p:pic>
    </p:spTree>
    <p:extLst>
      <p:ext uri="{BB962C8B-B14F-4D97-AF65-F5344CB8AC3E}">
        <p14:creationId xmlns:p14="http://schemas.microsoft.com/office/powerpoint/2010/main" val="2808533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p:txBody>
          <a:bodyPr/>
          <a:lstStyle/>
          <a:p>
            <a:r>
              <a:rPr lang="en-US" dirty="0"/>
              <a:t>Risk Treatment Assessment Methods</a:t>
            </a: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64FAF0-67D6-8641-82FF-792E6360F5A5}"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7" name="Picture 6">
            <a:extLst>
              <a:ext uri="{FF2B5EF4-FFF2-40B4-BE49-F238E27FC236}">
                <a16:creationId xmlns:a16="http://schemas.microsoft.com/office/drawing/2014/main" id="{6564D514-850A-465F-A31F-AF99B0E2D021}"/>
              </a:ext>
            </a:extLst>
          </p:cNvPr>
          <p:cNvPicPr>
            <a:picLocks noChangeAspect="1"/>
          </p:cNvPicPr>
          <p:nvPr/>
        </p:nvPicPr>
        <p:blipFill>
          <a:blip r:embed="rId3"/>
          <a:stretch>
            <a:fillRect/>
          </a:stretch>
        </p:blipFill>
        <p:spPr>
          <a:xfrm>
            <a:off x="843841" y="1833204"/>
            <a:ext cx="10504318" cy="3877392"/>
          </a:xfrm>
          <a:prstGeom prst="rect">
            <a:avLst/>
          </a:prstGeom>
        </p:spPr>
      </p:pic>
    </p:spTree>
    <p:extLst>
      <p:ext uri="{BB962C8B-B14F-4D97-AF65-F5344CB8AC3E}">
        <p14:creationId xmlns:p14="http://schemas.microsoft.com/office/powerpoint/2010/main" val="17870939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p:txBody>
          <a:bodyPr/>
          <a:lstStyle/>
          <a:p>
            <a:r>
              <a:rPr lang="en-US" dirty="0"/>
              <a:t>Striped Bow Tie Risk Assessment</a:t>
            </a: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64FAF0-67D6-8641-82FF-792E6360F5A5}"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5E36E962-40E3-4C42-B62E-AD1345DDCCBF}"/>
              </a:ext>
            </a:extLst>
          </p:cNvPr>
          <p:cNvPicPr>
            <a:picLocks noChangeAspect="1"/>
          </p:cNvPicPr>
          <p:nvPr/>
        </p:nvPicPr>
        <p:blipFill>
          <a:blip r:embed="rId3"/>
          <a:stretch>
            <a:fillRect/>
          </a:stretch>
        </p:blipFill>
        <p:spPr>
          <a:xfrm>
            <a:off x="1533524" y="1356529"/>
            <a:ext cx="8982076" cy="4912952"/>
          </a:xfrm>
          <a:prstGeom prst="rect">
            <a:avLst/>
          </a:prstGeom>
        </p:spPr>
      </p:pic>
    </p:spTree>
    <p:extLst>
      <p:ext uri="{BB962C8B-B14F-4D97-AF65-F5344CB8AC3E}">
        <p14:creationId xmlns:p14="http://schemas.microsoft.com/office/powerpoint/2010/main" val="1649560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l="35316" r="1466" b="1"/>
          <a:stretch/>
        </p:blipFill>
        <p:spPr>
          <a:xfrm>
            <a:off x="20" y="1302606"/>
            <a:ext cx="4413566" cy="4252313"/>
          </a:xfrm>
          <a:custGeom>
            <a:avLst/>
            <a:gdLst/>
            <a:ahLst/>
            <a:cxnLst/>
            <a:rect l="l" t="t" r="r" b="b"/>
            <a:pathLst>
              <a:path w="4413586" h="4252313">
                <a:moveTo>
                  <a:pt x="0" y="0"/>
                </a:moveTo>
                <a:lnTo>
                  <a:pt x="2062856" y="0"/>
                </a:lnTo>
                <a:lnTo>
                  <a:pt x="2063084" y="493"/>
                </a:lnTo>
                <a:lnTo>
                  <a:pt x="2450944" y="493"/>
                </a:lnTo>
                <a:lnTo>
                  <a:pt x="4413586" y="4252313"/>
                </a:lnTo>
                <a:lnTo>
                  <a:pt x="388087" y="4252313"/>
                </a:lnTo>
                <a:lnTo>
                  <a:pt x="388087" y="4251820"/>
                </a:lnTo>
                <a:lnTo>
                  <a:pt x="0" y="4251820"/>
                </a:lnTo>
                <a:close/>
              </a:path>
            </a:pathLst>
          </a:custGeom>
        </p:spPr>
      </p:pic>
      <p:sp>
        <p:nvSpPr>
          <p:cNvPr id="59" name="Freeform: Shape 58">
            <a:extLst>
              <a:ext uri="{FF2B5EF4-FFF2-40B4-BE49-F238E27FC236}">
                <a16:creationId xmlns:a16="http://schemas.microsoft.com/office/drawing/2014/main" id="{0CBF71E6-C54A-4E15-90AD-354C39435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965697" y="1303083"/>
            <a:ext cx="9226303" cy="4251821"/>
          </a:xfrm>
          <a:custGeom>
            <a:avLst/>
            <a:gdLst>
              <a:gd name="connsiteX0" fmla="*/ 0 w 9226303"/>
              <a:gd name="connsiteY0" fmla="*/ 0 h 4251821"/>
              <a:gd name="connsiteX1" fmla="*/ 9226303 w 9226303"/>
              <a:gd name="connsiteY1" fmla="*/ 0 h 4251821"/>
              <a:gd name="connsiteX2" fmla="*/ 7263661 w 9226303"/>
              <a:gd name="connsiteY2" fmla="*/ 4251821 h 4251821"/>
              <a:gd name="connsiteX3" fmla="*/ 0 w 9226303"/>
              <a:gd name="connsiteY3" fmla="*/ 4251821 h 4251821"/>
            </a:gdLst>
            <a:ahLst/>
            <a:cxnLst>
              <a:cxn ang="0">
                <a:pos x="connsiteX0" y="connsiteY0"/>
              </a:cxn>
              <a:cxn ang="0">
                <a:pos x="connsiteX1" y="connsiteY1"/>
              </a:cxn>
              <a:cxn ang="0">
                <a:pos x="connsiteX2" y="connsiteY2"/>
              </a:cxn>
              <a:cxn ang="0">
                <a:pos x="connsiteX3" y="connsiteY3"/>
              </a:cxn>
            </a:cxnLst>
            <a:rect l="l" t="t" r="r" b="b"/>
            <a:pathLst>
              <a:path w="9226303" h="4251821">
                <a:moveTo>
                  <a:pt x="0" y="0"/>
                </a:moveTo>
                <a:lnTo>
                  <a:pt x="9226303" y="0"/>
                </a:lnTo>
                <a:lnTo>
                  <a:pt x="7263661" y="4251821"/>
                </a:lnTo>
                <a:lnTo>
                  <a:pt x="0" y="425182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4637315" y="1302606"/>
            <a:ext cx="7276012" cy="3980594"/>
          </a:xfrm>
        </p:spPr>
        <p:txBody>
          <a:bodyPr vert="horz" lIns="91440" tIns="45720" rIns="91440" bIns="45720" rtlCol="0" anchor="b">
            <a:normAutofit fontScale="90000"/>
          </a:bodyPr>
          <a:lstStyle/>
          <a:p>
            <a:r>
              <a:rPr lang="en-US" sz="6000" dirty="0">
                <a:solidFill>
                  <a:srgbClr val="FFFFFF"/>
                </a:solidFill>
              </a:rPr>
              <a:t>Part 2 – Applying Methods for Treating, Monitoring, Recording and Communicating Risk</a:t>
            </a:r>
          </a:p>
        </p:txBody>
      </p:sp>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3648" y="635508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a:t>
            </a:fld>
            <a:endPar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5790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p:txBody>
          <a:bodyPr/>
          <a:lstStyle/>
          <a:p>
            <a:r>
              <a:rPr lang="en-US" dirty="0"/>
              <a:t>Layers of Protection Analysis</a:t>
            </a: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64FAF0-67D6-8641-82FF-792E6360F5A5}"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3" name="Picture 2">
            <a:extLst>
              <a:ext uri="{FF2B5EF4-FFF2-40B4-BE49-F238E27FC236}">
                <a16:creationId xmlns:a16="http://schemas.microsoft.com/office/drawing/2014/main" id="{3DA49B2B-C984-448E-8C81-E27A03F3BCF6}"/>
              </a:ext>
            </a:extLst>
          </p:cNvPr>
          <p:cNvPicPr>
            <a:picLocks noChangeAspect="1"/>
          </p:cNvPicPr>
          <p:nvPr/>
        </p:nvPicPr>
        <p:blipFill>
          <a:blip r:embed="rId3"/>
          <a:stretch>
            <a:fillRect/>
          </a:stretch>
        </p:blipFill>
        <p:spPr>
          <a:xfrm>
            <a:off x="1409699" y="2177859"/>
            <a:ext cx="9372601" cy="3532749"/>
          </a:xfrm>
          <a:prstGeom prst="rect">
            <a:avLst/>
          </a:prstGeom>
        </p:spPr>
      </p:pic>
    </p:spTree>
    <p:extLst>
      <p:ext uri="{BB962C8B-B14F-4D97-AF65-F5344CB8AC3E}">
        <p14:creationId xmlns:p14="http://schemas.microsoft.com/office/powerpoint/2010/main" val="1623038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p:txBody>
          <a:bodyPr/>
          <a:lstStyle/>
          <a:p>
            <a:r>
              <a:rPr lang="en-US" dirty="0"/>
              <a:t>Layers of Control Analysis</a:t>
            </a: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E64FAF0-67D6-8641-82FF-792E6360F5A5}" type="slidenum">
              <a:rPr kumimoji="0" lang="en-US" sz="1200" b="0"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679F879F-7617-4C2D-B2D7-E80973638321}"/>
              </a:ext>
            </a:extLst>
          </p:cNvPr>
          <p:cNvPicPr>
            <a:picLocks noChangeAspect="1"/>
          </p:cNvPicPr>
          <p:nvPr/>
        </p:nvPicPr>
        <p:blipFill>
          <a:blip r:embed="rId3"/>
          <a:stretch>
            <a:fillRect/>
          </a:stretch>
        </p:blipFill>
        <p:spPr>
          <a:xfrm>
            <a:off x="548159" y="2234775"/>
            <a:ext cx="11095682" cy="3950550"/>
          </a:xfrm>
          <a:prstGeom prst="rect">
            <a:avLst/>
          </a:prstGeom>
        </p:spPr>
      </p:pic>
    </p:spTree>
    <p:extLst>
      <p:ext uri="{BB962C8B-B14F-4D97-AF65-F5344CB8AC3E}">
        <p14:creationId xmlns:p14="http://schemas.microsoft.com/office/powerpoint/2010/main" val="33800919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2CCAFB3E-E6E2-4587-A5FC-061F9AED9A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912600" cy="6858000"/>
          </a:xfrm>
          <a:prstGeom prst="rect">
            <a:avLst/>
          </a:prstGeom>
          <a:gradFill>
            <a:gsLst>
              <a:gs pos="0">
                <a:schemeClr val="accent4"/>
              </a:gs>
              <a:gs pos="25000">
                <a:schemeClr val="accent4"/>
              </a:gs>
              <a:gs pos="94000">
                <a:schemeClr val="accent2"/>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1" name="Picture 30">
            <a:extLst>
              <a:ext uri="{FF2B5EF4-FFF2-40B4-BE49-F238E27FC236}">
                <a16:creationId xmlns:a16="http://schemas.microsoft.com/office/drawing/2014/main" id="{5975841F-9161-4650-BCE5-20FFE7E2961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a:off x="575867"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2" name="Title 1">
            <a:extLst>
              <a:ext uri="{FF2B5EF4-FFF2-40B4-BE49-F238E27FC236}">
                <a16:creationId xmlns:a16="http://schemas.microsoft.com/office/drawing/2014/main" id="{FEA9EE9E-4943-4D4A-BE55-5E0387227FAA}"/>
              </a:ext>
            </a:extLst>
          </p:cNvPr>
          <p:cNvSpPr>
            <a:spLocks noGrp="1"/>
          </p:cNvSpPr>
          <p:nvPr>
            <p:ph type="title"/>
          </p:nvPr>
        </p:nvSpPr>
        <p:spPr>
          <a:xfrm>
            <a:off x="726057" y="3121701"/>
            <a:ext cx="3658053" cy="1786515"/>
          </a:xfrm>
        </p:spPr>
        <p:txBody>
          <a:bodyPr vert="horz" lIns="91440" tIns="45720" rIns="91440" bIns="45720" rtlCol="0" anchor="t">
            <a:normAutofit fontScale="90000"/>
          </a:bodyPr>
          <a:lstStyle/>
          <a:p>
            <a:r>
              <a:rPr lang="en-US" sz="4800" b="1" kern="1200" dirty="0">
                <a:latin typeface="+mj-lt"/>
                <a:ea typeface="+mj-ea"/>
                <a:cs typeface="+mj-cs"/>
              </a:rPr>
              <a:t>Monitoring and Recording Risk</a:t>
            </a:r>
          </a:p>
        </p:txBody>
      </p:sp>
      <p:sp>
        <p:nvSpPr>
          <p:cNvPr id="33" name="Rectangle 32">
            <a:extLst>
              <a:ext uri="{FF2B5EF4-FFF2-40B4-BE49-F238E27FC236}">
                <a16:creationId xmlns:a16="http://schemas.microsoft.com/office/drawing/2014/main" id="{640086A0-762B-44EE-AA70-A7268A72A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1262"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89A82714-BF00-49A0-A6EA-EBD6808C0C66}"/>
              </a:ext>
            </a:extLst>
          </p:cNvPr>
          <p:cNvPicPr>
            <a:picLocks noChangeAspect="1"/>
          </p:cNvPicPr>
          <p:nvPr/>
        </p:nvPicPr>
        <p:blipFill>
          <a:blip r:embed="rId4"/>
          <a:stretch>
            <a:fillRect/>
          </a:stretch>
        </p:blipFill>
        <p:spPr>
          <a:xfrm>
            <a:off x="5225707" y="465083"/>
            <a:ext cx="6240236" cy="5927834"/>
          </a:xfrm>
          <a:prstGeom prst="rect">
            <a:avLst/>
          </a:prstGeom>
        </p:spPr>
      </p:pic>
    </p:spTree>
    <p:extLst>
      <p:ext uri="{BB962C8B-B14F-4D97-AF65-F5344CB8AC3E}">
        <p14:creationId xmlns:p14="http://schemas.microsoft.com/office/powerpoint/2010/main" val="3626273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B82647C-20C4-48BC-BF8F-996A031AF9F7}"/>
              </a:ext>
            </a:extLst>
          </p:cNvPr>
          <p:cNvSpPr>
            <a:spLocks noGrp="1"/>
          </p:cNvSpPr>
          <p:nvPr>
            <p:ph type="title"/>
          </p:nvPr>
        </p:nvSpPr>
        <p:spPr>
          <a:xfrm>
            <a:off x="863029" y="1012004"/>
            <a:ext cx="3416158" cy="4795408"/>
          </a:xfrm>
        </p:spPr>
        <p:txBody>
          <a:bodyPr>
            <a:normAutofit/>
          </a:bodyPr>
          <a:lstStyle/>
          <a:p>
            <a:r>
              <a:rPr lang="en-US">
                <a:solidFill>
                  <a:srgbClr val="FFFFFF"/>
                </a:solidFill>
                <a:effectLst/>
                <a:latin typeface="Calibri Light" panose="020F0302020204030204" pitchFamily="34" charset="0"/>
                <a:ea typeface="Times New Roman" panose="02020603050405020304" pitchFamily="18" charset="0"/>
                <a:cs typeface="Times New Roman" panose="02020603050405020304" pitchFamily="18" charset="0"/>
              </a:rPr>
              <a:t>Monitoring, Reviewing, Testing and Validating </a:t>
            </a:r>
            <a:endParaRPr lang="en-US">
              <a:solidFill>
                <a:srgbClr val="FFFFFF"/>
              </a:solidFill>
            </a:endParaRPr>
          </a:p>
        </p:txBody>
      </p:sp>
      <p:graphicFrame>
        <p:nvGraphicFramePr>
          <p:cNvPr id="5" name="Content Placeholder 2">
            <a:extLst>
              <a:ext uri="{FF2B5EF4-FFF2-40B4-BE49-F238E27FC236}">
                <a16:creationId xmlns:a16="http://schemas.microsoft.com/office/drawing/2014/main" id="{29BF4AF9-39A9-4E95-9DB3-BDE74BA01860}"/>
              </a:ext>
            </a:extLst>
          </p:cNvPr>
          <p:cNvGraphicFramePr>
            <a:graphicFrameLocks noGrp="1"/>
          </p:cNvGraphicFramePr>
          <p:nvPr>
            <p:ph idx="1"/>
            <p:extLst>
              <p:ext uri="{D42A27DB-BD31-4B8C-83A1-F6EECF244321}">
                <p14:modId xmlns:p14="http://schemas.microsoft.com/office/powerpoint/2010/main" val="1104215912"/>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457398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4F21965-1C49-4960-9613-EC6EB5B62BB5}"/>
              </a:ext>
            </a:extLst>
          </p:cNvPr>
          <p:cNvPicPr>
            <a:picLocks noChangeAspect="1"/>
          </p:cNvPicPr>
          <p:nvPr/>
        </p:nvPicPr>
        <p:blipFill rotWithShape="1">
          <a:blip r:embed="rId3"/>
          <a:srcRect l="14955" t="7217" r="23768" b="1"/>
          <a:stretch/>
        </p:blipFill>
        <p:spPr>
          <a:xfrm>
            <a:off x="3523488" y="10"/>
            <a:ext cx="8668512" cy="6857990"/>
          </a:xfrm>
          <a:prstGeom prst="rect">
            <a:avLst/>
          </a:prstGeom>
        </p:spPr>
      </p:pic>
      <p:sp>
        <p:nvSpPr>
          <p:cNvPr id="29" name="Rectangle 28">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Auto Part Supplier Case Study</a:t>
            </a:r>
          </a:p>
        </p:txBody>
      </p:sp>
      <p:sp>
        <p:nvSpPr>
          <p:cNvPr id="31" name="Rectangle 30">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3" name="Rectangle 32">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a:xfrm>
            <a:off x="8970819" y="6356350"/>
            <a:ext cx="2743200" cy="365125"/>
          </a:xfrm>
        </p:spPr>
        <p:txBody>
          <a:bodyPr vert="horz" lIns="91440" tIns="45720" rIns="91440" bIns="45720" rtlCol="0" anchor="ctr">
            <a:normAutofit/>
          </a:bodyPr>
          <a:lstStyle/>
          <a:p>
            <a:pPr>
              <a:spcAft>
                <a:spcPts val="600"/>
              </a:spcAft>
              <a:defRPr/>
            </a:pPr>
            <a:fld id="{FE64FAF0-67D6-8641-82FF-792E6360F5A5}" type="slidenum">
              <a:rPr lang="en-US">
                <a:solidFill>
                  <a:schemeClr val="tx1"/>
                </a:solidFill>
                <a:latin typeface="Calibri" panose="020F0502020204030204"/>
              </a:rPr>
              <a:pPr>
                <a:spcAft>
                  <a:spcPts val="600"/>
                </a:spcAft>
                <a:defRPr/>
              </a:pPr>
              <a:t>24</a:t>
            </a:fld>
            <a:endParaRPr lang="en-US">
              <a:solidFill>
                <a:schemeClr val="tx1"/>
              </a:solidFill>
              <a:latin typeface="Calibri" panose="020F0502020204030204"/>
            </a:endParaRPr>
          </a:p>
        </p:txBody>
      </p:sp>
    </p:spTree>
    <p:extLst>
      <p:ext uri="{BB962C8B-B14F-4D97-AF65-F5344CB8AC3E}">
        <p14:creationId xmlns:p14="http://schemas.microsoft.com/office/powerpoint/2010/main" val="173652957"/>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5E6B3632-31A7-4B9A-9B3B-DAADD1D372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C14CBA2-8495-4E23-87B9-4A8BE65AE882}"/>
              </a:ext>
            </a:extLst>
          </p:cNvPr>
          <p:cNvSpPr>
            <a:spLocks noGrp="1"/>
          </p:cNvSpPr>
          <p:nvPr>
            <p:ph type="title"/>
          </p:nvPr>
        </p:nvSpPr>
        <p:spPr>
          <a:xfrm>
            <a:off x="8379725" y="640081"/>
            <a:ext cx="3206143" cy="5489009"/>
          </a:xfrm>
        </p:spPr>
        <p:txBody>
          <a:bodyPr vert="horz" lIns="91440" tIns="45720" rIns="91440" bIns="45720" rtlCol="0" anchor="ctr">
            <a:normAutofit/>
          </a:bodyPr>
          <a:lstStyle/>
          <a:p>
            <a:r>
              <a:rPr lang="en-US" sz="5200" b="1" kern="1200">
                <a:solidFill>
                  <a:schemeClr val="tx1"/>
                </a:solidFill>
                <a:effectLst/>
                <a:latin typeface="+mj-lt"/>
                <a:ea typeface="+mj-ea"/>
                <a:cs typeface="+mj-cs"/>
              </a:rPr>
              <a:t>Auto Parts Supplier Case Study</a:t>
            </a:r>
            <a:endParaRPr lang="en-US" sz="5200" kern="1200">
              <a:solidFill>
                <a:schemeClr val="tx1"/>
              </a:solidFill>
              <a:latin typeface="+mj-lt"/>
              <a:ea typeface="+mj-ea"/>
              <a:cs typeface="+mj-cs"/>
            </a:endParaRPr>
          </a:p>
        </p:txBody>
      </p:sp>
      <p:pic>
        <p:nvPicPr>
          <p:cNvPr id="3" name="Picture 2">
            <a:extLst>
              <a:ext uri="{FF2B5EF4-FFF2-40B4-BE49-F238E27FC236}">
                <a16:creationId xmlns:a16="http://schemas.microsoft.com/office/drawing/2014/main" id="{FE74EFEB-C9E6-43DD-828A-C3B9F56EB7B0}"/>
              </a:ext>
            </a:extLst>
          </p:cNvPr>
          <p:cNvPicPr>
            <a:picLocks noChangeAspect="1"/>
          </p:cNvPicPr>
          <p:nvPr/>
        </p:nvPicPr>
        <p:blipFill>
          <a:blip r:embed="rId3"/>
          <a:stretch>
            <a:fillRect/>
          </a:stretch>
        </p:blipFill>
        <p:spPr>
          <a:xfrm>
            <a:off x="1012007" y="735556"/>
            <a:ext cx="7256782" cy="5051289"/>
          </a:xfrm>
          <a:prstGeom prst="rect">
            <a:avLst/>
          </a:prstGeom>
        </p:spPr>
      </p:pic>
    </p:spTree>
    <p:extLst>
      <p:ext uri="{BB962C8B-B14F-4D97-AF65-F5344CB8AC3E}">
        <p14:creationId xmlns:p14="http://schemas.microsoft.com/office/powerpoint/2010/main" val="18227794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2B27A-48BD-4733-8B4E-D1B6053CE979}"/>
              </a:ext>
            </a:extLst>
          </p:cNvPr>
          <p:cNvSpPr>
            <a:spLocks noGrp="1"/>
          </p:cNvSpPr>
          <p:nvPr>
            <p:ph type="title"/>
          </p:nvPr>
        </p:nvSpPr>
        <p:spPr/>
        <p:txBody>
          <a:bodyPr/>
          <a:lstStyle/>
          <a:p>
            <a:r>
              <a:rPr lang="en-US" sz="4400" b="1" dirty="0">
                <a:effectLst/>
              </a:rPr>
              <a:t>Auto Parts Supplier Case Study</a:t>
            </a:r>
            <a:endParaRPr lang="en-US" dirty="0"/>
          </a:p>
        </p:txBody>
      </p:sp>
      <p:sp>
        <p:nvSpPr>
          <p:cNvPr id="3" name="Content Placeholder 2">
            <a:extLst>
              <a:ext uri="{FF2B5EF4-FFF2-40B4-BE49-F238E27FC236}">
                <a16:creationId xmlns:a16="http://schemas.microsoft.com/office/drawing/2014/main" id="{AF80AD67-A097-41EE-BF04-B061E15C1E4E}"/>
              </a:ext>
            </a:extLst>
          </p:cNvPr>
          <p:cNvSpPr>
            <a:spLocks noGrp="1"/>
          </p:cNvSpPr>
          <p:nvPr>
            <p:ph idx="1"/>
          </p:nvPr>
        </p:nvSpPr>
        <p:spPr>
          <a:xfrm>
            <a:off x="838200" y="1357406"/>
            <a:ext cx="10515600" cy="666563"/>
          </a:xfrm>
        </p:spPr>
        <p:txBody>
          <a:bodyPr/>
          <a:lstStyle/>
          <a:p>
            <a:pPr marL="0" indent="0">
              <a:buNone/>
            </a:pPr>
            <a:r>
              <a:rPr lang="en-US" sz="2800" dirty="0">
                <a:effectLst/>
                <a:latin typeface="Times New Roman" panose="02020603050405020304" pitchFamily="18" charset="0"/>
                <a:ea typeface="Times New Roman" panose="02020603050405020304" pitchFamily="18" charset="0"/>
              </a:rPr>
              <a:t>Pareto Analysis </a:t>
            </a:r>
            <a:endParaRPr lang="en-US" dirty="0"/>
          </a:p>
        </p:txBody>
      </p:sp>
      <p:pic>
        <p:nvPicPr>
          <p:cNvPr id="4" name="Picture 3">
            <a:extLst>
              <a:ext uri="{FF2B5EF4-FFF2-40B4-BE49-F238E27FC236}">
                <a16:creationId xmlns:a16="http://schemas.microsoft.com/office/drawing/2014/main" id="{A0EFD8C8-9341-4362-9B1D-EF70486B735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29111" y="2023969"/>
            <a:ext cx="6740557" cy="4347323"/>
          </a:xfrm>
          <a:prstGeom prst="rect">
            <a:avLst/>
          </a:prstGeom>
          <a:noFill/>
        </p:spPr>
      </p:pic>
    </p:spTree>
    <p:extLst>
      <p:ext uri="{BB962C8B-B14F-4D97-AF65-F5344CB8AC3E}">
        <p14:creationId xmlns:p14="http://schemas.microsoft.com/office/powerpoint/2010/main" val="4068237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560B3-3B32-408C-8828-ED9CBBB09152}"/>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sz="4400" b="1" dirty="0">
                <a:effectLst/>
              </a:rPr>
              <a:t>Auto Parts Supplier Case Study</a:t>
            </a:r>
            <a:endParaRPr lang="en-US" kern="1200" dirty="0">
              <a:solidFill>
                <a:schemeClr val="tx1"/>
              </a:solidFill>
              <a:latin typeface="+mj-lt"/>
              <a:ea typeface="+mj-ea"/>
              <a:cs typeface="+mj-cs"/>
            </a:endParaRPr>
          </a:p>
        </p:txBody>
      </p:sp>
      <p:pic>
        <p:nvPicPr>
          <p:cNvPr id="4" name="Picture 3">
            <a:extLst>
              <a:ext uri="{FF2B5EF4-FFF2-40B4-BE49-F238E27FC236}">
                <a16:creationId xmlns:a16="http://schemas.microsoft.com/office/drawing/2014/main" id="{5BE7031B-D92B-45FD-A554-4D20987EEDA7}"/>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838201" y="1690687"/>
            <a:ext cx="10515600" cy="3854997"/>
          </a:xfrm>
          <a:prstGeom prst="rect">
            <a:avLst/>
          </a:prstGeom>
          <a:noFill/>
        </p:spPr>
      </p:pic>
      <p:sp>
        <p:nvSpPr>
          <p:cNvPr id="6" name="TextBox 5">
            <a:extLst>
              <a:ext uri="{FF2B5EF4-FFF2-40B4-BE49-F238E27FC236}">
                <a16:creationId xmlns:a16="http://schemas.microsoft.com/office/drawing/2014/main" id="{0A841DE9-92F3-480C-BC88-2FC3D2387C3A}"/>
              </a:ext>
            </a:extLst>
          </p:cNvPr>
          <p:cNvSpPr txBox="1"/>
          <p:nvPr/>
        </p:nvSpPr>
        <p:spPr>
          <a:xfrm>
            <a:off x="2774731" y="5545685"/>
            <a:ext cx="6096000" cy="561949"/>
          </a:xfrm>
          <a:prstGeom prst="rect">
            <a:avLst/>
          </a:prstGeom>
          <a:noFill/>
        </p:spPr>
        <p:txBody>
          <a:bodyPr wrap="square">
            <a:spAutoFit/>
          </a:bodyPr>
          <a:lstStyle/>
          <a:p>
            <a:pPr marL="0" marR="0" algn="ctr">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Sensitivity Analysis </a:t>
            </a:r>
          </a:p>
        </p:txBody>
      </p:sp>
    </p:spTree>
    <p:extLst>
      <p:ext uri="{BB962C8B-B14F-4D97-AF65-F5344CB8AC3E}">
        <p14:creationId xmlns:p14="http://schemas.microsoft.com/office/powerpoint/2010/main" val="32980185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66D86-DA6D-4648-B5D2-55B9FE211C70}"/>
              </a:ext>
            </a:extLst>
          </p:cNvPr>
          <p:cNvSpPr>
            <a:spLocks noGrp="1"/>
          </p:cNvSpPr>
          <p:nvPr>
            <p:ph type="title"/>
          </p:nvPr>
        </p:nvSpPr>
        <p:spPr/>
        <p:txBody>
          <a:bodyPr/>
          <a:lstStyle/>
          <a:p>
            <a:r>
              <a:rPr lang="en-US" sz="4400" b="1" dirty="0">
                <a:effectLst/>
              </a:rPr>
              <a:t>Auto Parts Supplier Case Study</a:t>
            </a:r>
            <a:endParaRPr lang="en-US" dirty="0"/>
          </a:p>
        </p:txBody>
      </p:sp>
      <p:pic>
        <p:nvPicPr>
          <p:cNvPr id="4" name="Picture 3">
            <a:extLst>
              <a:ext uri="{FF2B5EF4-FFF2-40B4-BE49-F238E27FC236}">
                <a16:creationId xmlns:a16="http://schemas.microsoft.com/office/drawing/2014/main" id="{CEAEE3CB-1986-4096-B73A-A5659092449C}"/>
              </a:ext>
            </a:extLst>
          </p:cNvPr>
          <p:cNvPicPr>
            <a:picLocks noChangeAspect="1"/>
          </p:cNvPicPr>
          <p:nvPr/>
        </p:nvPicPr>
        <p:blipFill>
          <a:blip r:embed="rId3"/>
          <a:stretch>
            <a:fillRect/>
          </a:stretch>
        </p:blipFill>
        <p:spPr>
          <a:xfrm>
            <a:off x="-847403" y="1964987"/>
            <a:ext cx="10515600" cy="3850800"/>
          </a:xfrm>
          <a:prstGeom prst="rect">
            <a:avLst/>
          </a:prstGeom>
        </p:spPr>
      </p:pic>
      <p:pic>
        <p:nvPicPr>
          <p:cNvPr id="7" name="Picture 6">
            <a:extLst>
              <a:ext uri="{FF2B5EF4-FFF2-40B4-BE49-F238E27FC236}">
                <a16:creationId xmlns:a16="http://schemas.microsoft.com/office/drawing/2014/main" id="{2B28C7E3-F97B-45B8-8D4D-D3368B3EBD05}"/>
              </a:ext>
            </a:extLst>
          </p:cNvPr>
          <p:cNvPicPr>
            <a:picLocks noChangeAspect="1"/>
          </p:cNvPicPr>
          <p:nvPr/>
        </p:nvPicPr>
        <p:blipFill>
          <a:blip r:embed="rId4"/>
          <a:stretch>
            <a:fillRect/>
          </a:stretch>
        </p:blipFill>
        <p:spPr>
          <a:xfrm>
            <a:off x="7574501" y="3939364"/>
            <a:ext cx="4187391" cy="2455896"/>
          </a:xfrm>
          <a:prstGeom prst="rect">
            <a:avLst/>
          </a:prstGeom>
        </p:spPr>
      </p:pic>
    </p:spTree>
    <p:extLst>
      <p:ext uri="{BB962C8B-B14F-4D97-AF65-F5344CB8AC3E}">
        <p14:creationId xmlns:p14="http://schemas.microsoft.com/office/powerpoint/2010/main" val="14596939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D57EDD-C30F-4B49-AA1C-1ADC444E5A54}"/>
              </a:ext>
            </a:extLst>
          </p:cNvPr>
          <p:cNvPicPr>
            <a:picLocks noChangeAspect="1"/>
          </p:cNvPicPr>
          <p:nvPr/>
        </p:nvPicPr>
        <p:blipFill>
          <a:blip r:embed="rId3"/>
          <a:stretch>
            <a:fillRect/>
          </a:stretch>
        </p:blipFill>
        <p:spPr>
          <a:xfrm>
            <a:off x="827067" y="1380312"/>
            <a:ext cx="9750445" cy="5007425"/>
          </a:xfrm>
          <a:prstGeom prst="rect">
            <a:avLst/>
          </a:prstGeom>
        </p:spPr>
      </p:pic>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8B1A786-3EFC-4CEC-B52A-F8935E25F566}"/>
              </a:ext>
            </a:extLst>
          </p:cNvPr>
          <p:cNvSpPr>
            <a:spLocks noGrp="1"/>
          </p:cNvSpPr>
          <p:nvPr>
            <p:ph type="title"/>
          </p:nvPr>
        </p:nvSpPr>
        <p:spPr>
          <a:xfrm>
            <a:off x="556532" y="604278"/>
            <a:ext cx="11210925" cy="744836"/>
          </a:xfrm>
        </p:spPr>
        <p:txBody>
          <a:bodyPr vert="horz" lIns="91440" tIns="45720" rIns="91440" bIns="45720" rtlCol="0" anchor="ctr">
            <a:normAutofit/>
          </a:bodyPr>
          <a:lstStyle/>
          <a:p>
            <a:pPr algn="ctr"/>
            <a:r>
              <a:rPr lang="en-US" sz="3200" b="1" kern="1200" dirty="0">
                <a:solidFill>
                  <a:schemeClr val="bg1"/>
                </a:solidFill>
                <a:effectLst/>
                <a:latin typeface="+mj-lt"/>
                <a:ea typeface="+mj-ea"/>
                <a:cs typeface="+mj-cs"/>
              </a:rPr>
              <a:t>Auto Parts Supplier Case Study</a:t>
            </a:r>
            <a:endParaRPr lang="en-US" sz="3200" kern="1200" dirty="0">
              <a:solidFill>
                <a:schemeClr val="bg1"/>
              </a:solidFill>
              <a:latin typeface="+mj-lt"/>
              <a:ea typeface="+mj-ea"/>
              <a:cs typeface="+mj-cs"/>
            </a:endParaRPr>
          </a:p>
        </p:txBody>
      </p:sp>
      <p:sp>
        <p:nvSpPr>
          <p:cNvPr id="7" name="TextBox 6">
            <a:extLst>
              <a:ext uri="{FF2B5EF4-FFF2-40B4-BE49-F238E27FC236}">
                <a16:creationId xmlns:a16="http://schemas.microsoft.com/office/drawing/2014/main" id="{2C24D4E8-B24A-4BDF-81FE-A1B3EE2C5B2A}"/>
              </a:ext>
            </a:extLst>
          </p:cNvPr>
          <p:cNvSpPr txBox="1"/>
          <p:nvPr/>
        </p:nvSpPr>
        <p:spPr>
          <a:xfrm>
            <a:off x="3048000" y="6069426"/>
            <a:ext cx="6096000" cy="561949"/>
          </a:xfrm>
          <a:prstGeom prst="rect">
            <a:avLst/>
          </a:prstGeom>
          <a:noFill/>
        </p:spPr>
        <p:txBody>
          <a:bodyPr wrap="square">
            <a:spAutoFit/>
          </a:bodyPr>
          <a:lstStyle/>
          <a:p>
            <a:pPr marL="0" marR="0" algn="ctr">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rPr>
              <a:t>Branching scenario</a:t>
            </a:r>
          </a:p>
        </p:txBody>
      </p:sp>
    </p:spTree>
    <p:extLst>
      <p:ext uri="{BB962C8B-B14F-4D97-AF65-F5344CB8AC3E}">
        <p14:creationId xmlns:p14="http://schemas.microsoft.com/office/powerpoint/2010/main" val="3248733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2CCAFB3E-E6E2-4587-A5FC-061F9AED9A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912600" cy="6858000"/>
          </a:xfrm>
          <a:prstGeom prst="rect">
            <a:avLst/>
          </a:prstGeom>
          <a:gradFill>
            <a:gsLst>
              <a:gs pos="0">
                <a:schemeClr val="accent4"/>
              </a:gs>
              <a:gs pos="25000">
                <a:schemeClr val="accent4"/>
              </a:gs>
              <a:gs pos="94000">
                <a:schemeClr val="accent2"/>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1" name="Picture 30">
            <a:extLst>
              <a:ext uri="{FF2B5EF4-FFF2-40B4-BE49-F238E27FC236}">
                <a16:creationId xmlns:a16="http://schemas.microsoft.com/office/drawing/2014/main" id="{5975841F-9161-4650-BCE5-20FFE7E2961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a:off x="575867"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2" name="Title 1">
            <a:extLst>
              <a:ext uri="{FF2B5EF4-FFF2-40B4-BE49-F238E27FC236}">
                <a16:creationId xmlns:a16="http://schemas.microsoft.com/office/drawing/2014/main" id="{FEA9EE9E-4943-4D4A-BE55-5E0387227FAA}"/>
              </a:ext>
            </a:extLst>
          </p:cNvPr>
          <p:cNvSpPr>
            <a:spLocks noGrp="1"/>
          </p:cNvSpPr>
          <p:nvPr>
            <p:ph type="title"/>
          </p:nvPr>
        </p:nvSpPr>
        <p:spPr>
          <a:xfrm>
            <a:off x="726057" y="3121701"/>
            <a:ext cx="3658053" cy="1786515"/>
          </a:xfrm>
        </p:spPr>
        <p:txBody>
          <a:bodyPr vert="horz" lIns="91440" tIns="45720" rIns="91440" bIns="45720" rtlCol="0" anchor="t">
            <a:normAutofit/>
          </a:bodyPr>
          <a:lstStyle/>
          <a:p>
            <a:r>
              <a:rPr lang="en-US" sz="4800" b="1" kern="1200" dirty="0">
                <a:latin typeface="+mj-lt"/>
                <a:ea typeface="+mj-ea"/>
                <a:cs typeface="+mj-cs"/>
              </a:rPr>
              <a:t>Treating Risk</a:t>
            </a:r>
          </a:p>
        </p:txBody>
      </p:sp>
      <p:sp>
        <p:nvSpPr>
          <p:cNvPr id="33" name="Rectangle 32">
            <a:extLst>
              <a:ext uri="{FF2B5EF4-FFF2-40B4-BE49-F238E27FC236}">
                <a16:creationId xmlns:a16="http://schemas.microsoft.com/office/drawing/2014/main" id="{640086A0-762B-44EE-AA70-A7268A72A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1262"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DE09684-44CD-4BA6-89F3-72BB2FE50365}"/>
              </a:ext>
            </a:extLst>
          </p:cNvPr>
          <p:cNvPicPr>
            <a:picLocks noChangeAspect="1"/>
          </p:cNvPicPr>
          <p:nvPr/>
        </p:nvPicPr>
        <p:blipFill>
          <a:blip r:embed="rId4"/>
          <a:stretch>
            <a:fillRect/>
          </a:stretch>
        </p:blipFill>
        <p:spPr>
          <a:xfrm>
            <a:off x="5594806" y="386255"/>
            <a:ext cx="6069455" cy="6085490"/>
          </a:xfrm>
          <a:prstGeom prst="rect">
            <a:avLst/>
          </a:prstGeom>
        </p:spPr>
      </p:pic>
    </p:spTree>
    <p:extLst>
      <p:ext uri="{BB962C8B-B14F-4D97-AF65-F5344CB8AC3E}">
        <p14:creationId xmlns:p14="http://schemas.microsoft.com/office/powerpoint/2010/main" val="15654067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0DF676F-4064-4D4A-B4CA-1FCA2359D8AD}"/>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b="1" kern="1200" dirty="0">
                <a:solidFill>
                  <a:srgbClr val="FFFFFF"/>
                </a:solidFill>
                <a:effectLst/>
                <a:latin typeface="+mj-lt"/>
                <a:ea typeface="+mj-ea"/>
                <a:cs typeface="+mj-cs"/>
              </a:rPr>
              <a:t>Auto Parts Supplier Case Study</a:t>
            </a:r>
            <a:br>
              <a:rPr lang="en-US" sz="4800" b="1" kern="1200" dirty="0">
                <a:solidFill>
                  <a:srgbClr val="FFFFFF"/>
                </a:solidFill>
                <a:effectLst/>
                <a:latin typeface="+mj-lt"/>
                <a:ea typeface="+mj-ea"/>
                <a:cs typeface="+mj-cs"/>
              </a:rPr>
            </a:br>
            <a:r>
              <a:rPr lang="en-US" sz="2800" b="1" kern="1200" dirty="0">
                <a:solidFill>
                  <a:srgbClr val="FFFFFF"/>
                </a:solidFill>
                <a:effectLst/>
                <a:latin typeface="+mj-lt"/>
                <a:ea typeface="+mj-ea"/>
                <a:cs typeface="+mj-cs"/>
              </a:rPr>
              <a:t>Full Automation</a:t>
            </a:r>
            <a:endParaRPr lang="en-US" sz="2800" kern="1200" dirty="0">
              <a:solidFill>
                <a:srgbClr val="FFFFFF"/>
              </a:solidFill>
              <a:latin typeface="+mj-lt"/>
              <a:ea typeface="+mj-ea"/>
              <a:cs typeface="+mj-cs"/>
            </a:endParaRPr>
          </a:p>
        </p:txBody>
      </p:sp>
      <p:pic>
        <p:nvPicPr>
          <p:cNvPr id="4" name="Picture 3">
            <a:extLst>
              <a:ext uri="{FF2B5EF4-FFF2-40B4-BE49-F238E27FC236}">
                <a16:creationId xmlns:a16="http://schemas.microsoft.com/office/drawing/2014/main" id="{9A0FAEDC-7B5E-4E20-A23D-32CB0BDD83D8}"/>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153822" y="584700"/>
            <a:ext cx="6553545" cy="5696542"/>
          </a:xfrm>
          <a:prstGeom prst="rect">
            <a:avLst/>
          </a:prstGeom>
        </p:spPr>
      </p:pic>
    </p:spTree>
    <p:extLst>
      <p:ext uri="{BB962C8B-B14F-4D97-AF65-F5344CB8AC3E}">
        <p14:creationId xmlns:p14="http://schemas.microsoft.com/office/powerpoint/2010/main" val="32511675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7554F1-BBE7-4A6E-889C-002B21F6EF43}"/>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b="1" kern="1200" dirty="0">
                <a:solidFill>
                  <a:srgbClr val="FFFFFF"/>
                </a:solidFill>
                <a:effectLst/>
                <a:latin typeface="+mj-lt"/>
                <a:ea typeface="+mj-ea"/>
                <a:cs typeface="+mj-cs"/>
              </a:rPr>
              <a:t>Auto Parts Supplier Case Study</a:t>
            </a:r>
            <a:br>
              <a:rPr lang="en-US" sz="4800" b="1" kern="1200" dirty="0">
                <a:solidFill>
                  <a:srgbClr val="FFFFFF"/>
                </a:solidFill>
                <a:effectLst/>
                <a:latin typeface="+mj-lt"/>
                <a:ea typeface="+mj-ea"/>
                <a:cs typeface="+mj-cs"/>
              </a:rPr>
            </a:br>
            <a:r>
              <a:rPr lang="en-US" sz="2800" b="1" kern="1200" dirty="0">
                <a:solidFill>
                  <a:srgbClr val="FFFFFF"/>
                </a:solidFill>
                <a:effectLst/>
                <a:latin typeface="+mj-lt"/>
                <a:ea typeface="+mj-ea"/>
                <a:cs typeface="+mj-cs"/>
              </a:rPr>
              <a:t>Partial Automation</a:t>
            </a:r>
            <a:endParaRPr lang="en-US" sz="2800" kern="1200" dirty="0">
              <a:solidFill>
                <a:srgbClr val="FFFFFF"/>
              </a:solidFill>
              <a:latin typeface="+mj-lt"/>
              <a:ea typeface="+mj-ea"/>
              <a:cs typeface="+mj-cs"/>
            </a:endParaRPr>
          </a:p>
        </p:txBody>
      </p:sp>
      <p:pic>
        <p:nvPicPr>
          <p:cNvPr id="4" name="Picture 3">
            <a:extLst>
              <a:ext uri="{FF2B5EF4-FFF2-40B4-BE49-F238E27FC236}">
                <a16:creationId xmlns:a16="http://schemas.microsoft.com/office/drawing/2014/main" id="{5EB9997B-EBA4-45B3-8A10-D3DCD39ED37D}"/>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153822" y="689124"/>
            <a:ext cx="6553545" cy="5487693"/>
          </a:xfrm>
          <a:prstGeom prst="rect">
            <a:avLst/>
          </a:prstGeom>
        </p:spPr>
      </p:pic>
    </p:spTree>
    <p:extLst>
      <p:ext uri="{BB962C8B-B14F-4D97-AF65-F5344CB8AC3E}">
        <p14:creationId xmlns:p14="http://schemas.microsoft.com/office/powerpoint/2010/main" val="574902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3D407E-C3B6-45FB-AA85-D95AFD5A6722}"/>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b="1" kern="1200" dirty="0">
                <a:solidFill>
                  <a:srgbClr val="FFFFFF"/>
                </a:solidFill>
                <a:effectLst/>
                <a:latin typeface="+mj-lt"/>
                <a:ea typeface="+mj-ea"/>
                <a:cs typeface="+mj-cs"/>
              </a:rPr>
              <a:t>Auto Parts Supplier Case Study</a:t>
            </a:r>
            <a:br>
              <a:rPr lang="en-US" b="1" kern="1200" dirty="0">
                <a:solidFill>
                  <a:srgbClr val="FFFFFF"/>
                </a:solidFill>
                <a:effectLst/>
                <a:latin typeface="+mj-lt"/>
                <a:ea typeface="+mj-ea"/>
                <a:cs typeface="+mj-cs"/>
              </a:rPr>
            </a:br>
            <a:r>
              <a:rPr lang="en-US" sz="2800" b="1" kern="1200" dirty="0">
                <a:solidFill>
                  <a:srgbClr val="FFFFFF"/>
                </a:solidFill>
                <a:effectLst/>
                <a:latin typeface="+mj-lt"/>
                <a:ea typeface="+mj-ea"/>
                <a:cs typeface="+mj-cs"/>
              </a:rPr>
              <a:t>Administrative</a:t>
            </a:r>
            <a:endParaRPr lang="en-US" sz="2800" kern="1200" dirty="0">
              <a:solidFill>
                <a:srgbClr val="FFFFFF"/>
              </a:solidFill>
              <a:latin typeface="+mj-lt"/>
              <a:ea typeface="+mj-ea"/>
              <a:cs typeface="+mj-cs"/>
            </a:endParaRPr>
          </a:p>
        </p:txBody>
      </p:sp>
      <p:pic>
        <p:nvPicPr>
          <p:cNvPr id="4" name="Picture 3">
            <a:extLst>
              <a:ext uri="{FF2B5EF4-FFF2-40B4-BE49-F238E27FC236}">
                <a16:creationId xmlns:a16="http://schemas.microsoft.com/office/drawing/2014/main" id="{DA50154E-EE0C-45F0-9F3C-3A5E39863923}"/>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153822" y="591901"/>
            <a:ext cx="6553545" cy="5682139"/>
          </a:xfrm>
          <a:prstGeom prst="rect">
            <a:avLst/>
          </a:prstGeom>
        </p:spPr>
      </p:pic>
    </p:spTree>
    <p:extLst>
      <p:ext uri="{BB962C8B-B14F-4D97-AF65-F5344CB8AC3E}">
        <p14:creationId xmlns:p14="http://schemas.microsoft.com/office/powerpoint/2010/main" val="369914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073FFFB-D10D-40D6-9362-E76421D8C293}"/>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b="1" kern="1200" dirty="0">
                <a:solidFill>
                  <a:srgbClr val="FFFFFF"/>
                </a:solidFill>
                <a:effectLst/>
                <a:latin typeface="+mj-lt"/>
                <a:ea typeface="+mj-ea"/>
                <a:cs typeface="+mj-cs"/>
              </a:rPr>
              <a:t>Auto Parts Supplier Case Study</a:t>
            </a:r>
            <a:br>
              <a:rPr lang="en-US" sz="4800" b="1" kern="1200" dirty="0">
                <a:solidFill>
                  <a:srgbClr val="FFFFFF"/>
                </a:solidFill>
                <a:effectLst/>
                <a:latin typeface="+mj-lt"/>
                <a:ea typeface="+mj-ea"/>
                <a:cs typeface="+mj-cs"/>
              </a:rPr>
            </a:br>
            <a:r>
              <a:rPr lang="en-US" sz="2800" b="1" kern="1200" dirty="0">
                <a:solidFill>
                  <a:srgbClr val="FFFFFF"/>
                </a:solidFill>
                <a:effectLst/>
                <a:latin typeface="+mj-lt"/>
                <a:ea typeface="+mj-ea"/>
                <a:cs typeface="+mj-cs"/>
              </a:rPr>
              <a:t>PPE</a:t>
            </a:r>
            <a:endParaRPr lang="en-US" sz="2800" kern="1200" dirty="0">
              <a:solidFill>
                <a:srgbClr val="FFFFFF"/>
              </a:solidFill>
              <a:latin typeface="+mj-lt"/>
              <a:ea typeface="+mj-ea"/>
              <a:cs typeface="+mj-cs"/>
            </a:endParaRPr>
          </a:p>
        </p:txBody>
      </p:sp>
      <p:pic>
        <p:nvPicPr>
          <p:cNvPr id="4" name="Picture 3">
            <a:extLst>
              <a:ext uri="{FF2B5EF4-FFF2-40B4-BE49-F238E27FC236}">
                <a16:creationId xmlns:a16="http://schemas.microsoft.com/office/drawing/2014/main" id="{83ACCCE0-293C-4F4B-88CA-0404DCD4D289}"/>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153822" y="753252"/>
            <a:ext cx="6553545" cy="5359437"/>
          </a:xfrm>
          <a:prstGeom prst="rect">
            <a:avLst/>
          </a:prstGeom>
        </p:spPr>
      </p:pic>
    </p:spTree>
    <p:extLst>
      <p:ext uri="{BB962C8B-B14F-4D97-AF65-F5344CB8AC3E}">
        <p14:creationId xmlns:p14="http://schemas.microsoft.com/office/powerpoint/2010/main" val="41422902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B490D5-1A12-48D0-8AFA-D4E54DD918AC}"/>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b="1" kern="1200">
                <a:solidFill>
                  <a:schemeClr val="bg1"/>
                </a:solidFill>
                <a:effectLst/>
                <a:latin typeface="+mj-lt"/>
                <a:ea typeface="+mj-ea"/>
                <a:cs typeface="+mj-cs"/>
              </a:rPr>
              <a:t>Auto Supply Company Case Study</a:t>
            </a:r>
            <a:endParaRPr lang="en-US" sz="3200" kern="1200">
              <a:solidFill>
                <a:schemeClr val="bg1"/>
              </a:solidFill>
              <a:latin typeface="+mj-lt"/>
              <a:ea typeface="+mj-ea"/>
              <a:cs typeface="+mj-cs"/>
            </a:endParaRPr>
          </a:p>
        </p:txBody>
      </p:sp>
      <p:pic>
        <p:nvPicPr>
          <p:cNvPr id="4" name="Picture 3">
            <a:extLst>
              <a:ext uri="{FF2B5EF4-FFF2-40B4-BE49-F238E27FC236}">
                <a16:creationId xmlns:a16="http://schemas.microsoft.com/office/drawing/2014/main" id="{D06FB836-63C3-40B3-B1FF-BD7A90E10D4C}"/>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643467" y="1891810"/>
            <a:ext cx="10905066" cy="3961032"/>
          </a:xfrm>
          <a:prstGeom prst="rect">
            <a:avLst/>
          </a:prstGeom>
          <a:noFill/>
        </p:spPr>
      </p:pic>
      <p:sp>
        <p:nvSpPr>
          <p:cNvPr id="7" name="TextBox 6">
            <a:extLst>
              <a:ext uri="{FF2B5EF4-FFF2-40B4-BE49-F238E27FC236}">
                <a16:creationId xmlns:a16="http://schemas.microsoft.com/office/drawing/2014/main" id="{6D160F33-84BA-4F97-87AC-8AEBD56FF228}"/>
              </a:ext>
            </a:extLst>
          </p:cNvPr>
          <p:cNvSpPr txBox="1"/>
          <p:nvPr/>
        </p:nvSpPr>
        <p:spPr>
          <a:xfrm>
            <a:off x="3048000" y="6030155"/>
            <a:ext cx="6096000" cy="368755"/>
          </a:xfrm>
          <a:prstGeom prst="rect">
            <a:avLst/>
          </a:prstGeom>
          <a:noFill/>
        </p:spPr>
        <p:txBody>
          <a:bodyPr wrap="square">
            <a:spAutoFit/>
          </a:bodyPr>
          <a:lstStyle/>
          <a:p>
            <a:pPr marL="0" marR="0" algn="ctr">
              <a:lnSpc>
                <a:spcPct val="107000"/>
              </a:lnSpc>
              <a:spcBef>
                <a:spcPts val="0"/>
              </a:spcBef>
              <a:spcAft>
                <a:spcPts val="800"/>
              </a:spcAft>
            </a:pPr>
            <a:r>
              <a:rPr lang="en-US" sz="1800" dirty="0">
                <a:effectLst/>
                <a:latin typeface="Times New Roman" panose="02020603050405020304" pitchFamily="18" charset="0"/>
                <a:ea typeface="Times New Roman" panose="02020603050405020304" pitchFamily="18" charset="0"/>
              </a:rPr>
              <a:t>Figure 13.42, Sensitivity Analysis</a:t>
            </a:r>
          </a:p>
        </p:txBody>
      </p:sp>
    </p:spTree>
    <p:extLst>
      <p:ext uri="{BB962C8B-B14F-4D97-AF65-F5344CB8AC3E}">
        <p14:creationId xmlns:p14="http://schemas.microsoft.com/office/powerpoint/2010/main" val="21748268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FDF55-0151-4E9C-BA35-8AB81B86EACB}"/>
              </a:ext>
            </a:extLst>
          </p:cNvPr>
          <p:cNvSpPr>
            <a:spLocks noGrp="1"/>
          </p:cNvSpPr>
          <p:nvPr>
            <p:ph type="title"/>
          </p:nvPr>
        </p:nvSpPr>
        <p:spPr/>
        <p:txBody>
          <a:bodyPr>
            <a:normAutofit/>
          </a:bodyPr>
          <a:lstStyle/>
          <a:p>
            <a:r>
              <a:rPr lang="en-US" dirty="0">
                <a:effectLst/>
                <a:latin typeface="Times New Roman" panose="02020603050405020304" pitchFamily="18" charset="0"/>
                <a:ea typeface="Times New Roman" panose="02020603050405020304" pitchFamily="18" charset="0"/>
              </a:rPr>
              <a:t>Recording and Reporting Risk</a:t>
            </a:r>
            <a:endParaRPr lang="en-US" dirty="0"/>
          </a:p>
        </p:txBody>
      </p:sp>
      <p:graphicFrame>
        <p:nvGraphicFramePr>
          <p:cNvPr id="4" name="Content Placeholder 3">
            <a:extLst>
              <a:ext uri="{FF2B5EF4-FFF2-40B4-BE49-F238E27FC236}">
                <a16:creationId xmlns:a16="http://schemas.microsoft.com/office/drawing/2014/main" id="{C8BAAA11-E01A-4446-B438-7B27A9F9B9FF}"/>
              </a:ext>
            </a:extLst>
          </p:cNvPr>
          <p:cNvGraphicFramePr>
            <a:graphicFrameLocks noGrp="1"/>
          </p:cNvGraphicFramePr>
          <p:nvPr>
            <p:ph idx="1"/>
            <p:extLst>
              <p:ext uri="{D42A27DB-BD31-4B8C-83A1-F6EECF244321}">
                <p14:modId xmlns:p14="http://schemas.microsoft.com/office/powerpoint/2010/main" val="1784493801"/>
              </p:ext>
            </p:extLst>
          </p:nvPr>
        </p:nvGraphicFramePr>
        <p:xfrm>
          <a:off x="838200" y="1541929"/>
          <a:ext cx="10515600" cy="46350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526059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E3EEB-7BCC-4317-953C-A5A2B391CB2D}"/>
              </a:ext>
            </a:extLst>
          </p:cNvPr>
          <p:cNvSpPr>
            <a:spLocks noGrp="1"/>
          </p:cNvSpPr>
          <p:nvPr>
            <p:ph type="title"/>
          </p:nvPr>
        </p:nvSpPr>
        <p:spPr/>
        <p:txBody>
          <a:bodyPr/>
          <a:lstStyle/>
          <a:p>
            <a:r>
              <a:rPr lang="en-US" dirty="0"/>
              <a:t>Auto Parts Supplier Case Study</a:t>
            </a:r>
            <a:br>
              <a:rPr lang="en-US" dirty="0"/>
            </a:br>
            <a:r>
              <a:rPr lang="en-US" sz="3600" dirty="0"/>
              <a:t>Risk Register</a:t>
            </a:r>
          </a:p>
        </p:txBody>
      </p:sp>
      <p:pic>
        <p:nvPicPr>
          <p:cNvPr id="4" name="Content Placeholder 3">
            <a:extLst>
              <a:ext uri="{FF2B5EF4-FFF2-40B4-BE49-F238E27FC236}">
                <a16:creationId xmlns:a16="http://schemas.microsoft.com/office/drawing/2014/main" id="{0AB8E424-D87B-49D5-8812-3B3B9F7170D5}"/>
              </a:ext>
            </a:extLst>
          </p:cNvPr>
          <p:cNvPicPr>
            <a:picLocks noGrp="1" noChangeAspect="1"/>
          </p:cNvPicPr>
          <p:nvPr>
            <p:ph idx="1"/>
          </p:nvPr>
        </p:nvPicPr>
        <p:blipFill>
          <a:blip r:embed="rId3"/>
          <a:stretch>
            <a:fillRect/>
          </a:stretch>
        </p:blipFill>
        <p:spPr>
          <a:xfrm>
            <a:off x="1450643" y="1868865"/>
            <a:ext cx="9100126" cy="43560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454844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7979A-2B87-4F01-AE88-FB07ABC13EDE}"/>
              </a:ext>
            </a:extLst>
          </p:cNvPr>
          <p:cNvSpPr>
            <a:spLocks noGrp="1"/>
          </p:cNvSpPr>
          <p:nvPr>
            <p:ph type="title"/>
          </p:nvPr>
        </p:nvSpPr>
        <p:spPr>
          <a:xfrm>
            <a:off x="838199" y="291090"/>
            <a:ext cx="10515599" cy="932688"/>
          </a:xfrm>
        </p:spPr>
        <p:txBody>
          <a:bodyPr vert="horz" lIns="91440" tIns="45720" rIns="91440" bIns="45720" rtlCol="0" anchor="b">
            <a:normAutofit/>
          </a:bodyPr>
          <a:lstStyle/>
          <a:p>
            <a:r>
              <a:rPr lang="en-US" sz="5400" kern="1200">
                <a:solidFill>
                  <a:schemeClr val="tx1"/>
                </a:solidFill>
                <a:effectLst/>
                <a:latin typeface="+mj-lt"/>
                <a:ea typeface="+mj-ea"/>
                <a:cs typeface="+mj-cs"/>
              </a:rPr>
              <a:t>Risk Recording and Reporting</a:t>
            </a:r>
            <a:endParaRPr lang="en-US" sz="5400" kern="1200">
              <a:solidFill>
                <a:schemeClr val="tx1"/>
              </a:solidFill>
              <a:latin typeface="+mj-lt"/>
              <a:ea typeface="+mj-ea"/>
              <a:cs typeface="+mj-cs"/>
            </a:endParaRPr>
          </a:p>
        </p:txBody>
      </p:sp>
      <p:sp>
        <p:nvSpPr>
          <p:cNvPr id="7" name="TextBox 6">
            <a:extLst>
              <a:ext uri="{FF2B5EF4-FFF2-40B4-BE49-F238E27FC236}">
                <a16:creationId xmlns:a16="http://schemas.microsoft.com/office/drawing/2014/main" id="{0DBFF070-16AC-437F-8D42-09061E8FC8E4}"/>
              </a:ext>
            </a:extLst>
          </p:cNvPr>
          <p:cNvSpPr txBox="1"/>
          <p:nvPr/>
        </p:nvSpPr>
        <p:spPr>
          <a:xfrm>
            <a:off x="838199" y="1335726"/>
            <a:ext cx="10515599" cy="420624"/>
          </a:xfrm>
          <a:prstGeom prst="rect">
            <a:avLst/>
          </a:prstGeom>
        </p:spPr>
        <p:txBody>
          <a:bodyPr vert="horz" lIns="91440" tIns="45720" rIns="91440" bIns="45720" rtlCol="0">
            <a:normAutofit/>
          </a:bodyPr>
          <a:lstStyle/>
          <a:p>
            <a:pPr marR="0">
              <a:lnSpc>
                <a:spcPct val="90000"/>
              </a:lnSpc>
              <a:spcBef>
                <a:spcPts val="1000"/>
              </a:spcBef>
              <a:spcAft>
                <a:spcPts val="0"/>
              </a:spcAft>
            </a:pPr>
            <a:r>
              <a:rPr lang="en-US" sz="2400" kern="1200">
                <a:solidFill>
                  <a:schemeClr val="tx1"/>
                </a:solidFill>
                <a:effectLst/>
                <a:latin typeface="+mn-lt"/>
                <a:ea typeface="+mn-ea"/>
                <a:cs typeface="+mn-cs"/>
              </a:rPr>
              <a:t>Combined Threat and Opportunity Matrix Example</a:t>
            </a:r>
          </a:p>
        </p:txBody>
      </p:sp>
      <p:pic>
        <p:nvPicPr>
          <p:cNvPr id="3" name="Picture 2">
            <a:extLst>
              <a:ext uri="{FF2B5EF4-FFF2-40B4-BE49-F238E27FC236}">
                <a16:creationId xmlns:a16="http://schemas.microsoft.com/office/drawing/2014/main" id="{59A58794-C475-4E89-8581-DB5991AA5F95}"/>
              </a:ext>
            </a:extLst>
          </p:cNvPr>
          <p:cNvPicPr>
            <a:picLocks noChangeAspect="1"/>
          </p:cNvPicPr>
          <p:nvPr/>
        </p:nvPicPr>
        <p:blipFill>
          <a:blip r:embed="rId3"/>
          <a:stretch>
            <a:fillRect/>
          </a:stretch>
        </p:blipFill>
        <p:spPr>
          <a:xfrm>
            <a:off x="838200" y="2253163"/>
            <a:ext cx="10515599" cy="3662022"/>
          </a:xfrm>
          <a:prstGeom prst="rect">
            <a:avLst/>
          </a:prstGeom>
        </p:spPr>
      </p:pic>
    </p:spTree>
    <p:extLst>
      <p:ext uri="{BB962C8B-B14F-4D97-AF65-F5344CB8AC3E}">
        <p14:creationId xmlns:p14="http://schemas.microsoft.com/office/powerpoint/2010/main" val="19926854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C4A2A-FCD9-4A2B-A9FE-E3F8FFFF373F}"/>
              </a:ext>
            </a:extLst>
          </p:cNvPr>
          <p:cNvSpPr>
            <a:spLocks noGrp="1"/>
          </p:cNvSpPr>
          <p:nvPr>
            <p:ph type="title"/>
          </p:nvPr>
        </p:nvSpPr>
        <p:spPr/>
        <p:txBody>
          <a:bodyPr/>
          <a:lstStyle/>
          <a:p>
            <a:r>
              <a:rPr lang="en-US" dirty="0"/>
              <a:t>Monitoring Effectiveness of Decisions</a:t>
            </a:r>
          </a:p>
        </p:txBody>
      </p:sp>
      <p:pic>
        <p:nvPicPr>
          <p:cNvPr id="6" name="Content Placeholder 5">
            <a:extLst>
              <a:ext uri="{FF2B5EF4-FFF2-40B4-BE49-F238E27FC236}">
                <a16:creationId xmlns:a16="http://schemas.microsoft.com/office/drawing/2014/main" id="{0B7BBBA2-60CD-49D2-8DE2-9E414DA4E744}"/>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822938" y="1690688"/>
            <a:ext cx="8546124" cy="46221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416044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2CCAFB3E-E6E2-4587-A5FC-061F9AED9A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912600" cy="6858000"/>
          </a:xfrm>
          <a:prstGeom prst="rect">
            <a:avLst/>
          </a:prstGeom>
          <a:gradFill>
            <a:gsLst>
              <a:gs pos="0">
                <a:schemeClr val="accent4"/>
              </a:gs>
              <a:gs pos="25000">
                <a:schemeClr val="accent4"/>
              </a:gs>
              <a:gs pos="94000">
                <a:schemeClr val="accent2"/>
              </a:gs>
              <a:gs pos="100000">
                <a:schemeClr val="accent2"/>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1" name="Picture 30">
            <a:extLst>
              <a:ext uri="{FF2B5EF4-FFF2-40B4-BE49-F238E27FC236}">
                <a16:creationId xmlns:a16="http://schemas.microsoft.com/office/drawing/2014/main" id="{5975841F-9161-4650-BCE5-20FFE7E2961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49933" t="3964" b="3964"/>
          <a:stretch/>
        </p:blipFill>
        <p:spPr>
          <a:xfrm>
            <a:off x="575867" y="1"/>
            <a:ext cx="6629806" cy="6857999"/>
          </a:xfrm>
          <a:custGeom>
            <a:avLst/>
            <a:gdLst>
              <a:gd name="connsiteX0" fmla="*/ 0 w 7554138"/>
              <a:gd name="connsiteY0" fmla="*/ 0 h 6857999"/>
              <a:gd name="connsiteX1" fmla="*/ 7554138 w 7554138"/>
              <a:gd name="connsiteY1" fmla="*/ 0 h 6857999"/>
              <a:gd name="connsiteX2" fmla="*/ 7554138 w 7554138"/>
              <a:gd name="connsiteY2" fmla="*/ 6857999 h 6857999"/>
              <a:gd name="connsiteX3" fmla="*/ 0 w 755413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7554138" h="6857999">
                <a:moveTo>
                  <a:pt x="0" y="0"/>
                </a:moveTo>
                <a:lnTo>
                  <a:pt x="7554138" y="0"/>
                </a:lnTo>
                <a:lnTo>
                  <a:pt x="7554138" y="6857999"/>
                </a:lnTo>
                <a:lnTo>
                  <a:pt x="0" y="6857999"/>
                </a:lnTo>
                <a:close/>
              </a:path>
            </a:pathLst>
          </a:custGeom>
        </p:spPr>
      </p:pic>
      <p:sp>
        <p:nvSpPr>
          <p:cNvPr id="2" name="Title 1">
            <a:extLst>
              <a:ext uri="{FF2B5EF4-FFF2-40B4-BE49-F238E27FC236}">
                <a16:creationId xmlns:a16="http://schemas.microsoft.com/office/drawing/2014/main" id="{FEA9EE9E-4943-4D4A-BE55-5E0387227FAA}"/>
              </a:ext>
            </a:extLst>
          </p:cNvPr>
          <p:cNvSpPr>
            <a:spLocks noGrp="1"/>
          </p:cNvSpPr>
          <p:nvPr>
            <p:ph type="title"/>
          </p:nvPr>
        </p:nvSpPr>
        <p:spPr>
          <a:xfrm>
            <a:off x="726057" y="3121701"/>
            <a:ext cx="4052993" cy="1786515"/>
          </a:xfrm>
        </p:spPr>
        <p:txBody>
          <a:bodyPr vert="horz" lIns="91440" tIns="45720" rIns="91440" bIns="45720" rtlCol="0" anchor="t">
            <a:normAutofit/>
          </a:bodyPr>
          <a:lstStyle/>
          <a:p>
            <a:r>
              <a:rPr lang="en-US" sz="4800" b="1" kern="1200" dirty="0">
                <a:latin typeface="+mj-lt"/>
                <a:ea typeface="+mj-ea"/>
                <a:cs typeface="+mj-cs"/>
              </a:rPr>
              <a:t>Communicating Risk</a:t>
            </a:r>
          </a:p>
        </p:txBody>
      </p:sp>
      <p:sp>
        <p:nvSpPr>
          <p:cNvPr id="33" name="Rectangle 32">
            <a:extLst>
              <a:ext uri="{FF2B5EF4-FFF2-40B4-BE49-F238E27FC236}">
                <a16:creationId xmlns:a16="http://schemas.microsoft.com/office/drawing/2014/main" id="{640086A0-762B-44EE-AA70-A7268A72A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1262" y="0"/>
            <a:ext cx="5900738"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59513716-AA49-4ADD-911E-719AC55C38AB}"/>
              </a:ext>
            </a:extLst>
          </p:cNvPr>
          <p:cNvPicPr>
            <a:picLocks noChangeAspect="1"/>
          </p:cNvPicPr>
          <p:nvPr/>
        </p:nvPicPr>
        <p:blipFill>
          <a:blip r:embed="rId4"/>
          <a:stretch>
            <a:fillRect/>
          </a:stretch>
        </p:blipFill>
        <p:spPr>
          <a:xfrm>
            <a:off x="5103162" y="272561"/>
            <a:ext cx="6362781" cy="6312877"/>
          </a:xfrm>
          <a:prstGeom prst="rect">
            <a:avLst/>
          </a:prstGeom>
        </p:spPr>
      </p:pic>
    </p:spTree>
    <p:extLst>
      <p:ext uri="{BB962C8B-B14F-4D97-AF65-F5344CB8AC3E}">
        <p14:creationId xmlns:p14="http://schemas.microsoft.com/office/powerpoint/2010/main" val="21174189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275D6C10-B5A7-4715-803E-0501C9C2C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A9EE9E-4943-4D4A-BE55-5E0387227FAA}"/>
              </a:ext>
            </a:extLst>
          </p:cNvPr>
          <p:cNvSpPr>
            <a:spLocks noGrp="1"/>
          </p:cNvSpPr>
          <p:nvPr>
            <p:ph type="title"/>
          </p:nvPr>
        </p:nvSpPr>
        <p:spPr>
          <a:xfrm>
            <a:off x="841248" y="552289"/>
            <a:ext cx="3976496" cy="2876711"/>
          </a:xfrm>
        </p:spPr>
        <p:txBody>
          <a:bodyPr vert="horz" lIns="91440" tIns="45720" rIns="91440" bIns="45720" rtlCol="0" anchor="b">
            <a:normAutofit/>
          </a:bodyPr>
          <a:lstStyle/>
          <a:p>
            <a:r>
              <a:rPr lang="en-US" sz="5200" kern="1200" dirty="0">
                <a:solidFill>
                  <a:schemeClr val="tx1"/>
                </a:solidFill>
                <a:latin typeface="+mj-lt"/>
                <a:ea typeface="+mj-ea"/>
                <a:cs typeface="+mj-cs"/>
              </a:rPr>
              <a:t>Treating Risk</a:t>
            </a:r>
          </a:p>
        </p:txBody>
      </p:sp>
      <p:sp>
        <p:nvSpPr>
          <p:cNvPr id="10" name="TextBox 9">
            <a:extLst>
              <a:ext uri="{FF2B5EF4-FFF2-40B4-BE49-F238E27FC236}">
                <a16:creationId xmlns:a16="http://schemas.microsoft.com/office/drawing/2014/main" id="{2104BF6D-5F2C-4776-9693-9D047627DB9F}"/>
              </a:ext>
            </a:extLst>
          </p:cNvPr>
          <p:cNvSpPr txBox="1"/>
          <p:nvPr/>
        </p:nvSpPr>
        <p:spPr>
          <a:xfrm>
            <a:off x="841248" y="3429000"/>
            <a:ext cx="3976496" cy="2716950"/>
          </a:xfrm>
          <a:prstGeom prst="rect">
            <a:avLst/>
          </a:prstGeom>
        </p:spPr>
        <p:txBody>
          <a:bodyPr vert="horz" lIns="91440" tIns="45720" rIns="91440" bIns="45720" rtlCol="0">
            <a:normAutofit/>
          </a:bodyPr>
          <a:lstStyle/>
          <a:p>
            <a:pPr>
              <a:lnSpc>
                <a:spcPct val="90000"/>
              </a:lnSpc>
              <a:spcBef>
                <a:spcPts val="1000"/>
              </a:spcBef>
            </a:pPr>
            <a:r>
              <a:rPr lang="en-US" sz="2400" kern="1200" dirty="0">
                <a:solidFill>
                  <a:schemeClr val="tx1"/>
                </a:solidFill>
                <a:effectLst/>
                <a:latin typeface="+mn-lt"/>
                <a:ea typeface="+mn-ea"/>
                <a:cs typeface="+mn-cs"/>
              </a:rPr>
              <a:t>Hierarchy of Risk Treatment Model</a:t>
            </a:r>
            <a:endParaRPr lang="en-US" sz="2400" kern="1200" dirty="0">
              <a:solidFill>
                <a:schemeClr val="tx1"/>
              </a:solidFill>
              <a:latin typeface="+mn-lt"/>
              <a:ea typeface="+mn-ea"/>
              <a:cs typeface="+mn-cs"/>
            </a:endParaRPr>
          </a:p>
        </p:txBody>
      </p:sp>
      <p:pic>
        <p:nvPicPr>
          <p:cNvPr id="4" name="Picture 3">
            <a:extLst>
              <a:ext uri="{FF2B5EF4-FFF2-40B4-BE49-F238E27FC236}">
                <a16:creationId xmlns:a16="http://schemas.microsoft.com/office/drawing/2014/main" id="{3CB7C01A-4C3B-41AD-9292-788E5DF5A64D}"/>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186557" y="597487"/>
            <a:ext cx="6164194" cy="5496211"/>
          </a:xfrm>
          <a:prstGeom prst="rect">
            <a:avLst/>
          </a:prstGeom>
          <a:noFill/>
        </p:spPr>
      </p:pic>
    </p:spTree>
    <p:extLst>
      <p:ext uri="{BB962C8B-B14F-4D97-AF65-F5344CB8AC3E}">
        <p14:creationId xmlns:p14="http://schemas.microsoft.com/office/powerpoint/2010/main" val="21149810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5B2A2-4233-4529-A60B-B8CA014DE86B}"/>
              </a:ext>
            </a:extLst>
          </p:cNvPr>
          <p:cNvSpPr>
            <a:spLocks noGrp="1"/>
          </p:cNvSpPr>
          <p:nvPr>
            <p:ph type="title"/>
          </p:nvPr>
        </p:nvSpPr>
        <p:spPr>
          <a:xfrm>
            <a:off x="391378" y="320675"/>
            <a:ext cx="11407487" cy="1325563"/>
          </a:xfrm>
        </p:spPr>
        <p:txBody>
          <a:bodyPr>
            <a:normAutofit/>
          </a:bodyPr>
          <a:lstStyle/>
          <a:p>
            <a:r>
              <a:rPr lang="en-US" sz="4200" b="1">
                <a:solidFill>
                  <a:schemeClr val="accent5"/>
                </a:solidFill>
                <a:latin typeface="Times New Roman" panose="02020603050405020304" pitchFamily="18" charset="0"/>
                <a:ea typeface="Times New Roman" panose="02020603050405020304" pitchFamily="18" charset="0"/>
              </a:rPr>
              <a:t>Key Practices for Risk Communication and Management </a:t>
            </a:r>
            <a:endParaRPr lang="en-US" sz="4200">
              <a:solidFill>
                <a:schemeClr val="accent5"/>
              </a:solidFill>
            </a:endParaRPr>
          </a:p>
        </p:txBody>
      </p:sp>
      <p:graphicFrame>
        <p:nvGraphicFramePr>
          <p:cNvPr id="6" name="Content Placeholder 2">
            <a:extLst>
              <a:ext uri="{FF2B5EF4-FFF2-40B4-BE49-F238E27FC236}">
                <a16:creationId xmlns:a16="http://schemas.microsoft.com/office/drawing/2014/main" id="{83BC90A8-3223-4205-9450-61AADED699F7}"/>
              </a:ext>
            </a:extLst>
          </p:cNvPr>
          <p:cNvGraphicFramePr>
            <a:graphicFrameLocks noGrp="1"/>
          </p:cNvGraphicFramePr>
          <p:nvPr>
            <p:ph idx="1"/>
            <p:extLst>
              <p:ext uri="{D42A27DB-BD31-4B8C-83A1-F6EECF244321}">
                <p14:modId xmlns:p14="http://schemas.microsoft.com/office/powerpoint/2010/main" val="3338641602"/>
              </p:ext>
            </p:extLst>
          </p:nvPr>
        </p:nvGraphicFramePr>
        <p:xfrm>
          <a:off x="391379" y="1825625"/>
          <a:ext cx="11407487"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926419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45B1D5C-0827-4AF0-8186-11FC5A8B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378039-11DE-4B70-B9DE-8C28E2AB487F}"/>
              </a:ext>
            </a:extLst>
          </p:cNvPr>
          <p:cNvSpPr>
            <a:spLocks noGrp="1"/>
          </p:cNvSpPr>
          <p:nvPr>
            <p:ph type="title"/>
          </p:nvPr>
        </p:nvSpPr>
        <p:spPr>
          <a:xfrm>
            <a:off x="9267909" y="2023110"/>
            <a:ext cx="2469624" cy="2846070"/>
          </a:xfrm>
        </p:spPr>
        <p:txBody>
          <a:bodyPr vert="horz" lIns="91440" tIns="45720" rIns="91440" bIns="45720" rtlCol="0" anchor="ctr">
            <a:normAutofit/>
          </a:bodyPr>
          <a:lstStyle/>
          <a:p>
            <a:r>
              <a:rPr lang="en-US" sz="2600" b="1">
                <a:effectLst/>
              </a:rPr>
              <a:t>Methods of Risk Communication</a:t>
            </a:r>
            <a:endParaRPr lang="en-US" sz="2600"/>
          </a:p>
        </p:txBody>
      </p:sp>
      <p:sp>
        <p:nvSpPr>
          <p:cNvPr id="11" name="Rectangle 1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34C04F4-B410-428E-8BF5-D6079048A806}"/>
              </a:ext>
            </a:extLst>
          </p:cNvPr>
          <p:cNvPicPr>
            <a:picLocks noChangeAspect="1"/>
          </p:cNvPicPr>
          <p:nvPr/>
        </p:nvPicPr>
        <p:blipFill>
          <a:blip r:embed="rId3"/>
          <a:stretch>
            <a:fillRect/>
          </a:stretch>
        </p:blipFill>
        <p:spPr>
          <a:xfrm>
            <a:off x="302085" y="664308"/>
            <a:ext cx="8080620" cy="4727518"/>
          </a:xfrm>
          <a:prstGeom prst="rect">
            <a:avLst/>
          </a:prstGeom>
        </p:spPr>
      </p:pic>
    </p:spTree>
    <p:extLst>
      <p:ext uri="{BB962C8B-B14F-4D97-AF65-F5344CB8AC3E}">
        <p14:creationId xmlns:p14="http://schemas.microsoft.com/office/powerpoint/2010/main" val="37375523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59E91-5B3C-4A12-AA76-5003C8FB6DDB}"/>
              </a:ext>
            </a:extLst>
          </p:cNvPr>
          <p:cNvSpPr>
            <a:spLocks noGrp="1"/>
          </p:cNvSpPr>
          <p:nvPr>
            <p:ph type="title"/>
          </p:nvPr>
        </p:nvSpPr>
        <p:spPr>
          <a:xfrm>
            <a:off x="8960690" y="641774"/>
            <a:ext cx="3141664" cy="5574451"/>
          </a:xfrm>
        </p:spPr>
        <p:txBody>
          <a:bodyPr vert="horz" lIns="91440" tIns="45720" rIns="91440" bIns="45720" rtlCol="0" anchor="ctr">
            <a:normAutofit/>
          </a:bodyPr>
          <a:lstStyle/>
          <a:p>
            <a:r>
              <a:rPr lang="en-US" b="0" kern="1200" dirty="0">
                <a:solidFill>
                  <a:schemeClr val="tx1"/>
                </a:solidFill>
                <a:effectLst/>
                <a:latin typeface="+mj-lt"/>
                <a:ea typeface="+mj-ea"/>
                <a:cs typeface="+mj-cs"/>
              </a:rPr>
              <a:t>Closing</a:t>
            </a:r>
            <a:endParaRPr lang="en-US" kern="1200" dirty="0">
              <a:solidFill>
                <a:schemeClr val="tx1"/>
              </a:solidFill>
              <a:latin typeface="+mj-lt"/>
              <a:ea typeface="+mj-ea"/>
              <a:cs typeface="+mj-cs"/>
            </a:endParaRPr>
          </a:p>
        </p:txBody>
      </p:sp>
      <p:pic>
        <p:nvPicPr>
          <p:cNvPr id="4" name="Picture 3" descr="A screenshot of a cell phone&#10;&#10;Description automatically generated">
            <a:extLst>
              <a:ext uri="{FF2B5EF4-FFF2-40B4-BE49-F238E27FC236}">
                <a16:creationId xmlns:a16="http://schemas.microsoft.com/office/drawing/2014/main" id="{0685E187-4B3E-42EC-84E7-48630966725A}"/>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89646" y="640081"/>
            <a:ext cx="8695766" cy="4892778"/>
          </a:xfrm>
          <a:prstGeom prst="rect">
            <a:avLst/>
          </a:prstGeom>
          <a:noFill/>
        </p:spPr>
      </p:pic>
      <p:sp>
        <p:nvSpPr>
          <p:cNvPr id="19" name="TextBox 18">
            <a:extLst>
              <a:ext uri="{FF2B5EF4-FFF2-40B4-BE49-F238E27FC236}">
                <a16:creationId xmlns:a16="http://schemas.microsoft.com/office/drawing/2014/main" id="{080FF157-9913-43AE-9080-415C1B172282}"/>
              </a:ext>
            </a:extLst>
          </p:cNvPr>
          <p:cNvSpPr txBox="1"/>
          <p:nvPr/>
        </p:nvSpPr>
        <p:spPr>
          <a:xfrm>
            <a:off x="1649506" y="5933557"/>
            <a:ext cx="6096000" cy="561949"/>
          </a:xfrm>
          <a:prstGeom prst="rect">
            <a:avLst/>
          </a:prstGeom>
          <a:noFill/>
        </p:spPr>
        <p:txBody>
          <a:bodyPr wrap="square">
            <a:spAutoFit/>
          </a:bodyPr>
          <a:lstStyle/>
          <a:p>
            <a:pPr marL="0" marR="0" algn="ctr">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rPr>
              <a:t>The Quadrants of Risk</a:t>
            </a:r>
          </a:p>
        </p:txBody>
      </p:sp>
    </p:spTree>
    <p:extLst>
      <p:ext uri="{BB962C8B-B14F-4D97-AF65-F5344CB8AC3E}">
        <p14:creationId xmlns:p14="http://schemas.microsoft.com/office/powerpoint/2010/main" val="733733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56816E-E47C-4FB2-8CF4-F09ED88379AC}"/>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dirty="0">
                <a:solidFill>
                  <a:schemeClr val="bg1"/>
                </a:solidFill>
                <a:effectLst/>
                <a:latin typeface="+mj-lt"/>
                <a:ea typeface="+mj-ea"/>
                <a:cs typeface="+mj-cs"/>
              </a:rPr>
              <a:t>Layers of Control</a:t>
            </a:r>
            <a:endParaRPr lang="en-US" sz="3200" kern="1200" dirty="0">
              <a:solidFill>
                <a:schemeClr val="bg1"/>
              </a:solidFill>
              <a:latin typeface="+mj-lt"/>
              <a:ea typeface="+mj-ea"/>
              <a:cs typeface="+mj-cs"/>
            </a:endParaRPr>
          </a:p>
        </p:txBody>
      </p:sp>
      <p:pic>
        <p:nvPicPr>
          <p:cNvPr id="4" name="Picture 3">
            <a:extLst>
              <a:ext uri="{FF2B5EF4-FFF2-40B4-BE49-F238E27FC236}">
                <a16:creationId xmlns:a16="http://schemas.microsoft.com/office/drawing/2014/main" id="{CCDF1E33-CD4B-4F43-8461-E6B709EE6AE1}"/>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1382752" y="970906"/>
            <a:ext cx="9300116" cy="5160329"/>
          </a:xfrm>
          <a:prstGeom prst="rect">
            <a:avLst/>
          </a:prstGeom>
          <a:noFill/>
        </p:spPr>
      </p:pic>
    </p:spTree>
    <p:extLst>
      <p:ext uri="{BB962C8B-B14F-4D97-AF65-F5344CB8AC3E}">
        <p14:creationId xmlns:p14="http://schemas.microsoft.com/office/powerpoint/2010/main" val="3438358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BD6D3-58FD-4292-AAF9-7A920A2FDFA6}"/>
              </a:ext>
            </a:extLst>
          </p:cNvPr>
          <p:cNvSpPr>
            <a:spLocks noGrp="1"/>
          </p:cNvSpPr>
          <p:nvPr>
            <p:ph type="title"/>
          </p:nvPr>
        </p:nvSpPr>
        <p:spPr>
          <a:xfrm>
            <a:off x="8444204" y="640081"/>
            <a:ext cx="3141664" cy="5574451"/>
          </a:xfrm>
        </p:spPr>
        <p:txBody>
          <a:bodyPr vert="horz" lIns="91440" tIns="45720" rIns="91440" bIns="45720" rtlCol="0" anchor="ctr">
            <a:normAutofit/>
          </a:bodyPr>
          <a:lstStyle/>
          <a:p>
            <a:r>
              <a:rPr lang="en-US" kern="1200" dirty="0">
                <a:solidFill>
                  <a:schemeClr val="tx1"/>
                </a:solidFill>
                <a:effectLst/>
                <a:latin typeface="+mj-lt"/>
                <a:ea typeface="+mj-ea"/>
                <a:cs typeface="+mj-cs"/>
              </a:rPr>
              <a:t>Layers of Control</a:t>
            </a:r>
            <a:endParaRPr lang="en-US" kern="1200" dirty="0">
              <a:solidFill>
                <a:schemeClr val="tx1"/>
              </a:solidFill>
              <a:latin typeface="+mj-lt"/>
              <a:ea typeface="+mj-ea"/>
              <a:cs typeface="+mj-cs"/>
            </a:endParaRPr>
          </a:p>
        </p:txBody>
      </p:sp>
      <p:pic>
        <p:nvPicPr>
          <p:cNvPr id="4" name="Picture 3" descr="A close up of a map&#10;&#10;Description automatically generated">
            <a:extLst>
              <a:ext uri="{FF2B5EF4-FFF2-40B4-BE49-F238E27FC236}">
                <a16:creationId xmlns:a16="http://schemas.microsoft.com/office/drawing/2014/main" id="{0DC72B29-A40D-4766-BA7C-A22A47B5B96F}"/>
              </a:ext>
            </a:extLst>
          </p:cNvPr>
          <p:cNvPicPr/>
          <p:nvPr/>
        </p:nvPicPr>
        <p:blipFill>
          <a:blip r:embed="rId3"/>
          <a:stretch>
            <a:fillRect/>
          </a:stretch>
        </p:blipFill>
        <p:spPr>
          <a:xfrm>
            <a:off x="643467" y="1331114"/>
            <a:ext cx="7486405" cy="4192386"/>
          </a:xfrm>
          <a:prstGeom prst="rect">
            <a:avLst/>
          </a:prstGeom>
        </p:spPr>
      </p:pic>
    </p:spTree>
    <p:extLst>
      <p:ext uri="{BB962C8B-B14F-4D97-AF65-F5344CB8AC3E}">
        <p14:creationId xmlns:p14="http://schemas.microsoft.com/office/powerpoint/2010/main" val="2234135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3C46988-DCF5-4E8E-B1CA-B5DD4CB95F5F}"/>
              </a:ext>
            </a:extLst>
          </p:cNvPr>
          <p:cNvPicPr>
            <a:picLocks noChangeAspect="1"/>
          </p:cNvPicPr>
          <p:nvPr/>
        </p:nvPicPr>
        <p:blipFill rotWithShape="1">
          <a:blip r:embed="rId3"/>
          <a:srcRect l="16086" r="25454" b="-1"/>
          <a:stretch/>
        </p:blipFill>
        <p:spPr>
          <a:xfrm>
            <a:off x="3523488" y="10"/>
            <a:ext cx="8668512" cy="6857990"/>
          </a:xfrm>
          <a:prstGeom prst="rect">
            <a:avLst/>
          </a:prstGeom>
        </p:spPr>
      </p:pic>
      <p:sp>
        <p:nvSpPr>
          <p:cNvPr id="33" name="Rectangle 32">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F21794-36E4-431E-832D-C3A4555162F1}"/>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Chlorine Gas Release Case Study </a:t>
            </a:r>
          </a:p>
        </p:txBody>
      </p:sp>
      <p:sp>
        <p:nvSpPr>
          <p:cNvPr id="35" name="Rectangle 3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7" name="Rectangle 3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9E62EDBC-0975-4CBE-A474-8D7D1C2993E6}"/>
              </a:ext>
            </a:extLst>
          </p:cNvPr>
          <p:cNvSpPr>
            <a:spLocks noGrp="1"/>
          </p:cNvSpPr>
          <p:nvPr>
            <p:ph type="sldNum" sz="quarter" idx="12"/>
          </p:nvPr>
        </p:nvSpPr>
        <p:spPr>
          <a:xfrm>
            <a:off x="8970819" y="6356350"/>
            <a:ext cx="2743200" cy="365125"/>
          </a:xfrm>
        </p:spPr>
        <p:txBody>
          <a:bodyPr vert="horz" lIns="91440" tIns="45720" rIns="91440" bIns="45720" rtlCol="0" anchor="ctr">
            <a:normAutofit/>
          </a:bodyPr>
          <a:lstStyle/>
          <a:p>
            <a:pPr>
              <a:spcAft>
                <a:spcPts val="600"/>
              </a:spcAft>
              <a:defRPr/>
            </a:pPr>
            <a:fld id="{FE64FAF0-67D6-8641-82FF-792E6360F5A5}" type="slidenum">
              <a:rPr lang="en-US">
                <a:solidFill>
                  <a:schemeClr val="tx1"/>
                </a:solidFill>
                <a:latin typeface="Calibri" panose="020F0502020204030204"/>
              </a:rPr>
              <a:pPr>
                <a:spcAft>
                  <a:spcPts val="600"/>
                </a:spcAft>
                <a:defRPr/>
              </a:pPr>
              <a:t>7</a:t>
            </a:fld>
            <a:endParaRPr lang="en-US">
              <a:solidFill>
                <a:schemeClr val="tx1"/>
              </a:solidFill>
              <a:latin typeface="Calibri" panose="020F0502020204030204"/>
            </a:endParaRPr>
          </a:p>
        </p:txBody>
      </p:sp>
    </p:spTree>
    <p:extLst>
      <p:ext uri="{BB962C8B-B14F-4D97-AF65-F5344CB8AC3E}">
        <p14:creationId xmlns:p14="http://schemas.microsoft.com/office/powerpoint/2010/main" val="2220821926"/>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0C0A2DB-9475-4CCC-BE2F-5FEC45536D9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b="0" kern="1200" dirty="0">
                <a:solidFill>
                  <a:schemeClr val="bg1"/>
                </a:solidFill>
                <a:effectLst/>
                <a:latin typeface="+mj-lt"/>
                <a:ea typeface="+mj-ea"/>
                <a:cs typeface="+mj-cs"/>
              </a:rPr>
              <a:t>Treating Risk</a:t>
            </a:r>
            <a:endParaRPr lang="en-US" sz="3200" kern="1200" dirty="0">
              <a:solidFill>
                <a:schemeClr val="bg1"/>
              </a:solidFill>
              <a:latin typeface="+mj-lt"/>
              <a:ea typeface="+mj-ea"/>
              <a:cs typeface="+mj-cs"/>
            </a:endParaRPr>
          </a:p>
        </p:txBody>
      </p:sp>
      <p:pic>
        <p:nvPicPr>
          <p:cNvPr id="4" name="Picture 3">
            <a:extLst>
              <a:ext uri="{FF2B5EF4-FFF2-40B4-BE49-F238E27FC236}">
                <a16:creationId xmlns:a16="http://schemas.microsoft.com/office/drawing/2014/main" id="{9C578C0A-B83F-4264-9E51-04502CF9BFF4}"/>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53822" y="1556938"/>
            <a:ext cx="11210924" cy="4376620"/>
          </a:xfrm>
          <a:prstGeom prst="rect">
            <a:avLst/>
          </a:prstGeom>
          <a:noFill/>
        </p:spPr>
      </p:pic>
      <p:sp>
        <p:nvSpPr>
          <p:cNvPr id="7" name="TextBox 6">
            <a:extLst>
              <a:ext uri="{FF2B5EF4-FFF2-40B4-BE49-F238E27FC236}">
                <a16:creationId xmlns:a16="http://schemas.microsoft.com/office/drawing/2014/main" id="{A2E444A5-1E82-4B0E-8F13-645C0DF546C7}"/>
              </a:ext>
            </a:extLst>
          </p:cNvPr>
          <p:cNvSpPr txBox="1"/>
          <p:nvPr/>
        </p:nvSpPr>
        <p:spPr>
          <a:xfrm>
            <a:off x="2725270" y="5933558"/>
            <a:ext cx="6096000" cy="561949"/>
          </a:xfrm>
          <a:prstGeom prst="rect">
            <a:avLst/>
          </a:prstGeom>
          <a:noFill/>
        </p:spPr>
        <p:txBody>
          <a:bodyPr wrap="square">
            <a:spAutoFit/>
          </a:bodyPr>
          <a:lstStyle/>
          <a:p>
            <a:pPr marL="0" marR="0" algn="ctr">
              <a:lnSpc>
                <a:spcPct val="200000"/>
              </a:lnSpc>
              <a:spcBef>
                <a:spcPts val="0"/>
              </a:spcBef>
              <a:spcAft>
                <a:spcPts val="0"/>
              </a:spcAft>
            </a:pPr>
            <a:r>
              <a:rPr lang="en-US" sz="1800" dirty="0">
                <a:effectLst/>
                <a:latin typeface="Times New Roman" panose="02020603050405020304" pitchFamily="18" charset="0"/>
                <a:ea typeface="Times New Roman" panose="02020603050405020304" pitchFamily="18" charset="0"/>
              </a:rPr>
              <a:t>Figure 13.27, SWIFRA with proposed controls</a:t>
            </a:r>
          </a:p>
        </p:txBody>
      </p:sp>
      <p:sp>
        <p:nvSpPr>
          <p:cNvPr id="3" name="Oval 2">
            <a:extLst>
              <a:ext uri="{FF2B5EF4-FFF2-40B4-BE49-F238E27FC236}">
                <a16:creationId xmlns:a16="http://schemas.microsoft.com/office/drawing/2014/main" id="{702A7CAE-E3C5-4304-A5B3-335D61F9A941}"/>
              </a:ext>
            </a:extLst>
          </p:cNvPr>
          <p:cNvSpPr/>
          <p:nvPr/>
        </p:nvSpPr>
        <p:spPr>
          <a:xfrm>
            <a:off x="11062618" y="1388303"/>
            <a:ext cx="914400" cy="482623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827F714-4F0D-4E1A-BE08-91B70027ECBB}"/>
              </a:ext>
            </a:extLst>
          </p:cNvPr>
          <p:cNvSpPr/>
          <p:nvPr/>
        </p:nvSpPr>
        <p:spPr>
          <a:xfrm>
            <a:off x="7713203" y="1396588"/>
            <a:ext cx="2458387" cy="48338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8229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D8AB40A-4374-4897-B5EE-9F8913476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6"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A8C6693-7D1D-434A-BC46-7F21D7B56CD3}"/>
              </a:ext>
            </a:extLst>
          </p:cNvPr>
          <p:cNvSpPr>
            <a:spLocks noGrp="1"/>
          </p:cNvSpPr>
          <p:nvPr>
            <p:ph type="title"/>
          </p:nvPr>
        </p:nvSpPr>
        <p:spPr>
          <a:xfrm>
            <a:off x="8322806" y="583514"/>
            <a:ext cx="3404937" cy="934715"/>
          </a:xfrm>
        </p:spPr>
        <p:txBody>
          <a:bodyPr vert="horz" lIns="91440" tIns="45720" rIns="91440" bIns="45720" rtlCol="0" anchor="b">
            <a:normAutofit/>
          </a:bodyPr>
          <a:lstStyle/>
          <a:p>
            <a:r>
              <a:rPr lang="en-US" sz="4000" b="0" kern="1200" dirty="0">
                <a:solidFill>
                  <a:schemeClr val="tx2"/>
                </a:solidFill>
                <a:effectLst/>
                <a:latin typeface="+mj-lt"/>
                <a:ea typeface="+mj-ea"/>
                <a:cs typeface="+mj-cs"/>
              </a:rPr>
              <a:t>Treating Risk</a:t>
            </a:r>
            <a:endParaRPr lang="en-US" sz="4000" kern="1200" dirty="0">
              <a:solidFill>
                <a:schemeClr val="tx2"/>
              </a:solidFill>
              <a:latin typeface="+mj-lt"/>
              <a:ea typeface="+mj-ea"/>
              <a:cs typeface="+mj-cs"/>
            </a:endParaRPr>
          </a:p>
        </p:txBody>
      </p:sp>
      <p:sp>
        <p:nvSpPr>
          <p:cNvPr id="10" name="TextBox 9">
            <a:extLst>
              <a:ext uri="{FF2B5EF4-FFF2-40B4-BE49-F238E27FC236}">
                <a16:creationId xmlns:a16="http://schemas.microsoft.com/office/drawing/2014/main" id="{9D8D0FCE-3A55-4F1B-9116-32F44C2C5BAD}"/>
              </a:ext>
            </a:extLst>
          </p:cNvPr>
          <p:cNvSpPr txBox="1"/>
          <p:nvPr/>
        </p:nvSpPr>
        <p:spPr>
          <a:xfrm>
            <a:off x="8322806" y="1518229"/>
            <a:ext cx="3404937" cy="934715"/>
          </a:xfrm>
          <a:prstGeom prst="rect">
            <a:avLst/>
          </a:prstGeom>
        </p:spPr>
        <p:txBody>
          <a:bodyPr vert="horz" lIns="91440" tIns="45720" rIns="91440" bIns="45720" rtlCol="0" anchor="t">
            <a:normAutofit/>
          </a:bodyPr>
          <a:lstStyle/>
          <a:p>
            <a:pPr marR="0">
              <a:lnSpc>
                <a:spcPct val="90000"/>
              </a:lnSpc>
              <a:spcBef>
                <a:spcPts val="1000"/>
              </a:spcBef>
              <a:spcAft>
                <a:spcPts val="1000"/>
              </a:spcAft>
            </a:pPr>
            <a:r>
              <a:rPr lang="en-US" sz="2000" kern="1200" dirty="0">
                <a:solidFill>
                  <a:schemeClr val="tx2"/>
                </a:solidFill>
                <a:effectLst/>
                <a:latin typeface="+mn-lt"/>
                <a:ea typeface="+mn-ea"/>
                <a:cs typeface="+mn-cs"/>
              </a:rPr>
              <a:t>Additional Layers of Control for the Chemical Filling Operation</a:t>
            </a:r>
          </a:p>
        </p:txBody>
      </p:sp>
      <p:grpSp>
        <p:nvGrpSpPr>
          <p:cNvPr id="24" name="Group 23">
            <a:extLst>
              <a:ext uri="{FF2B5EF4-FFF2-40B4-BE49-F238E27FC236}">
                <a16:creationId xmlns:a16="http://schemas.microsoft.com/office/drawing/2014/main" id="{2783379C-045E-4010-ABDC-A270A0AA10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1" y="170308"/>
            <a:ext cx="2514948" cy="2174333"/>
            <a:chOff x="-305" y="-4155"/>
            <a:chExt cx="2514948" cy="2174333"/>
          </a:xfrm>
        </p:grpSpPr>
        <p:sp>
          <p:nvSpPr>
            <p:cNvPr id="25" name="Freeform: Shape 24">
              <a:extLst>
                <a:ext uri="{FF2B5EF4-FFF2-40B4-BE49-F238E27FC236}">
                  <a16:creationId xmlns:a16="http://schemas.microsoft.com/office/drawing/2014/main" id="{0B0AB1BF-11AE-4CFF-85EC-E51DBD316A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526548A0-953E-4FBA-97A5-592ACAF42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Shape 26">
              <a:extLst>
                <a:ext uri="{FF2B5EF4-FFF2-40B4-BE49-F238E27FC236}">
                  <a16:creationId xmlns:a16="http://schemas.microsoft.com/office/drawing/2014/main" id="{F84FA27B-CD1F-421B-BB4F-B141F02FF4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8" name="Freeform: Shape 27">
              <a:extLst>
                <a:ext uri="{FF2B5EF4-FFF2-40B4-BE49-F238E27FC236}">
                  <a16:creationId xmlns:a16="http://schemas.microsoft.com/office/drawing/2014/main" id="{3CDBD6AB-1AC7-4807-9C34-01139BB7C2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0" name="Group 29">
            <a:extLst>
              <a:ext uri="{FF2B5EF4-FFF2-40B4-BE49-F238E27FC236}">
                <a16:creationId xmlns:a16="http://schemas.microsoft.com/office/drawing/2014/main" id="{F5FDDF18-F156-4D2D-82C6-F55008E338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3" y="4560734"/>
            <a:ext cx="3061446" cy="2297265"/>
            <a:chOff x="-305" y="-1"/>
            <a:chExt cx="3832880" cy="2876136"/>
          </a:xfrm>
        </p:grpSpPr>
        <p:sp>
          <p:nvSpPr>
            <p:cNvPr id="31" name="Freeform: Shape 30">
              <a:extLst>
                <a:ext uri="{FF2B5EF4-FFF2-40B4-BE49-F238E27FC236}">
                  <a16:creationId xmlns:a16="http://schemas.microsoft.com/office/drawing/2014/main" id="{3822C29E-FFDD-45BC-A286-9C00C8E2D2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31">
              <a:extLst>
                <a:ext uri="{FF2B5EF4-FFF2-40B4-BE49-F238E27FC236}">
                  <a16:creationId xmlns:a16="http://schemas.microsoft.com/office/drawing/2014/main" id="{C9E2381D-1763-4D42-A3A2-B2345DD35E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Shape 32">
              <a:extLst>
                <a:ext uri="{FF2B5EF4-FFF2-40B4-BE49-F238E27FC236}">
                  <a16:creationId xmlns:a16="http://schemas.microsoft.com/office/drawing/2014/main" id="{D2A622D5-9532-4E0C-B9A8-DAEDD46462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reeform: Shape 33">
              <a:extLst>
                <a:ext uri="{FF2B5EF4-FFF2-40B4-BE49-F238E27FC236}">
                  <a16:creationId xmlns:a16="http://schemas.microsoft.com/office/drawing/2014/main" id="{5C0ABE88-5ADF-4A31-8505-78968DBB5D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16E44B51-0085-42C5-97ED-0287A8CC97F3}"/>
              </a:ext>
            </a:extLst>
          </p:cNvPr>
          <p:cNvPicPr>
            <a:picLocks noChangeAspect="1"/>
          </p:cNvPicPr>
          <p:nvPr/>
        </p:nvPicPr>
        <p:blipFill>
          <a:blip r:embed="rId3"/>
          <a:stretch>
            <a:fillRect/>
          </a:stretch>
        </p:blipFill>
        <p:spPr>
          <a:xfrm>
            <a:off x="965545" y="1310743"/>
            <a:ext cx="7847379" cy="4715739"/>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0B3CB9E4-CC0A-4108-9EC6-89356B800409}"/>
              </a:ext>
            </a:extLst>
          </p:cNvPr>
          <p:cNvSpPr txBox="1"/>
          <p:nvPr/>
        </p:nvSpPr>
        <p:spPr>
          <a:xfrm>
            <a:off x="3027191" y="6227379"/>
            <a:ext cx="3253006" cy="369332"/>
          </a:xfrm>
          <a:prstGeom prst="rect">
            <a:avLst/>
          </a:prstGeom>
          <a:noFill/>
        </p:spPr>
        <p:txBody>
          <a:bodyPr wrap="none" rtlCol="0">
            <a:spAutoFit/>
          </a:bodyPr>
          <a:lstStyle/>
          <a:p>
            <a:r>
              <a:rPr lang="en-US" dirty="0"/>
              <a:t>Vertical Striped Bow Tie Diagram</a:t>
            </a:r>
          </a:p>
        </p:txBody>
      </p:sp>
    </p:spTree>
    <p:extLst>
      <p:ext uri="{BB962C8B-B14F-4D97-AF65-F5344CB8AC3E}">
        <p14:creationId xmlns:p14="http://schemas.microsoft.com/office/powerpoint/2010/main" val="35085593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4745</Words>
  <Application>Microsoft Office PowerPoint</Application>
  <PresentationFormat>Widescreen</PresentationFormat>
  <Paragraphs>313</Paragraphs>
  <Slides>42</Slides>
  <Notes>42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42</vt:i4>
      </vt:variant>
    </vt:vector>
  </HeadingPairs>
  <TitlesOfParts>
    <vt:vector size="48" baseType="lpstr">
      <vt:lpstr>Arial</vt:lpstr>
      <vt:lpstr>Calibri</vt:lpstr>
      <vt:lpstr>Calibri Light</vt:lpstr>
      <vt:lpstr>Times New Roman</vt:lpstr>
      <vt:lpstr>Office Theme</vt:lpstr>
      <vt:lpstr>1_Office Theme</vt:lpstr>
      <vt:lpstr>Assessing and Managing Risk:  An ERM Perspective</vt:lpstr>
      <vt:lpstr>Part 2 – Applying Methods for Treating, Monitoring, Recording and Communicating Risk</vt:lpstr>
      <vt:lpstr>Treating Risk</vt:lpstr>
      <vt:lpstr>Treating Risk</vt:lpstr>
      <vt:lpstr>Layers of Control</vt:lpstr>
      <vt:lpstr>Layers of Control</vt:lpstr>
      <vt:lpstr>Chlorine Gas Release Case Study </vt:lpstr>
      <vt:lpstr>Treating Risk</vt:lpstr>
      <vt:lpstr>Treating Risk</vt:lpstr>
      <vt:lpstr>Treating Risk</vt:lpstr>
      <vt:lpstr>Treating Risk</vt:lpstr>
      <vt:lpstr>Metal Dust Explosion Case Study</vt:lpstr>
      <vt:lpstr>Metal Dust Fire Case Study </vt:lpstr>
      <vt:lpstr>Metal Dust Fire Case Study </vt:lpstr>
      <vt:lpstr>Metal Dust Explosion Case Study</vt:lpstr>
      <vt:lpstr>Metal Dust Fire Case Study  Risk Pathway </vt:lpstr>
      <vt:lpstr>Metal Dust Fire Case Study  Risk Pathway and Layers of Controls </vt:lpstr>
      <vt:lpstr>Risk Treatment Assessment Methods</vt:lpstr>
      <vt:lpstr>Striped Bow Tie Risk Assessment</vt:lpstr>
      <vt:lpstr>Layers of Protection Analysis</vt:lpstr>
      <vt:lpstr>Layers of Control Analysis</vt:lpstr>
      <vt:lpstr>Monitoring and Recording Risk</vt:lpstr>
      <vt:lpstr>Monitoring, Reviewing, Testing and Validating </vt:lpstr>
      <vt:lpstr>Auto Part Supplier Case Study</vt:lpstr>
      <vt:lpstr>Auto Parts Supplier Case Study</vt:lpstr>
      <vt:lpstr>Auto Parts Supplier Case Study</vt:lpstr>
      <vt:lpstr>Auto Parts Supplier Case Study</vt:lpstr>
      <vt:lpstr>Auto Parts Supplier Case Study</vt:lpstr>
      <vt:lpstr>Auto Parts Supplier Case Study</vt:lpstr>
      <vt:lpstr>Auto Parts Supplier Case Study Full Automation</vt:lpstr>
      <vt:lpstr>Auto Parts Supplier Case Study Partial Automation</vt:lpstr>
      <vt:lpstr>Auto Parts Supplier Case Study Administrative</vt:lpstr>
      <vt:lpstr>Auto Parts Supplier Case Study PPE</vt:lpstr>
      <vt:lpstr>Auto Supply Company Case Study</vt:lpstr>
      <vt:lpstr>Recording and Reporting Risk</vt:lpstr>
      <vt:lpstr>Auto Parts Supplier Case Study Risk Register</vt:lpstr>
      <vt:lpstr>Risk Recording and Reporting</vt:lpstr>
      <vt:lpstr>Monitoring Effectiveness of Decisions</vt:lpstr>
      <vt:lpstr>Communicating Risk</vt:lpstr>
      <vt:lpstr>Key Practices for Risk Communication and Management </vt:lpstr>
      <vt:lpstr>Methods of Risk Communication</vt:lpstr>
      <vt:lpstr>Closing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 Applying Methods for Treating, Monitoring, Recording and Communicating Risk</dc:title>
  <dc:creator>Jan Lyon</dc:creator>
  <cp:lastModifiedBy>Georgi Popov</cp:lastModifiedBy>
  <cp:revision>5</cp:revision>
  <dcterms:created xsi:type="dcterms:W3CDTF">2020-09-08T18:03:41Z</dcterms:created>
  <dcterms:modified xsi:type="dcterms:W3CDTF">2021-01-24T02:27:17Z</dcterms:modified>
</cp:coreProperties>
</file>