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258" r:id="rId3"/>
    <p:sldId id="259" r:id="rId4"/>
    <p:sldId id="260" r:id="rId5"/>
    <p:sldId id="261" r:id="rId6"/>
    <p:sldId id="262" r:id="rId7"/>
    <p:sldId id="263" r:id="rId8"/>
    <p:sldId id="265" r:id="rId9"/>
    <p:sldId id="264" r:id="rId10"/>
    <p:sldId id="266" r:id="rId11"/>
    <p:sldId id="267" r:id="rId12"/>
    <p:sldId id="268" r:id="rId13"/>
    <p:sldId id="269" r:id="rId14"/>
    <p:sldId id="270" r:id="rId15"/>
    <p:sldId id="271" r:id="rId16"/>
    <p:sldId id="272" r:id="rId17"/>
    <p:sldId id="273" r:id="rId18"/>
    <p:sldId id="274" r:id="rId19"/>
    <p:sldId id="275" r:id="rId20"/>
    <p:sldId id="27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00" autoAdjust="0"/>
    <p:restoredTop sz="78108" autoAdjust="0"/>
  </p:normalViewPr>
  <p:slideViewPr>
    <p:cSldViewPr snapToGrid="0">
      <p:cViewPr varScale="1">
        <p:scale>
          <a:sx n="56" d="100"/>
          <a:sy n="56" d="100"/>
        </p:scale>
        <p:origin x="564" y="7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 Id="rId4" Type="http://schemas.openxmlformats.org/officeDocument/2006/relationships/image" Target="../media/image1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 Id="rId4" Type="http://schemas.openxmlformats.org/officeDocument/2006/relationships/image" Target="../media/image17.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36CACD05-A9A7-4B26-B258-2A96C737F75E}"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AA9F8CF0-178A-4C38-AFA4-6799B8151F4E}">
      <dgm:prSet/>
      <dgm:spPr/>
      <dgm:t>
        <a:bodyPr/>
        <a:lstStyle/>
        <a:p>
          <a:r>
            <a:rPr lang="en-US"/>
            <a:t>Includes 50 risk management techniques</a:t>
          </a:r>
        </a:p>
      </dgm:t>
    </dgm:pt>
    <dgm:pt modelId="{96D13EAE-B129-477C-8680-23F94D95DAC5}" type="parTrans" cxnId="{7F83158E-99FD-4AC9-AD4D-F92AE35E827A}">
      <dgm:prSet/>
      <dgm:spPr/>
      <dgm:t>
        <a:bodyPr/>
        <a:lstStyle/>
        <a:p>
          <a:endParaRPr lang="en-US"/>
        </a:p>
      </dgm:t>
    </dgm:pt>
    <dgm:pt modelId="{33BECDA2-5BE4-4694-88B8-5CD90AA2833E}" type="sibTrans" cxnId="{7F83158E-99FD-4AC9-AD4D-F92AE35E827A}">
      <dgm:prSet/>
      <dgm:spPr/>
      <dgm:t>
        <a:bodyPr/>
        <a:lstStyle/>
        <a:p>
          <a:endParaRPr lang="en-US"/>
        </a:p>
      </dgm:t>
    </dgm:pt>
    <dgm:pt modelId="{54D3A68E-C323-42CE-AAA3-E957435DA08A}">
      <dgm:prSet/>
      <dgm:spPr/>
      <dgm:t>
        <a:bodyPr/>
        <a:lstStyle/>
        <a:p>
          <a:r>
            <a:rPr lang="en-US"/>
            <a:t>Six addendums on concepts concerning risk, treatment, monitoring and measuring. </a:t>
          </a:r>
        </a:p>
      </dgm:t>
    </dgm:pt>
    <dgm:pt modelId="{3BB489B6-C805-42C8-86D1-977078FE881A}" type="parTrans" cxnId="{8DB9BA5A-024D-4CA8-855B-F25CC0FA3529}">
      <dgm:prSet/>
      <dgm:spPr/>
      <dgm:t>
        <a:bodyPr/>
        <a:lstStyle/>
        <a:p>
          <a:endParaRPr lang="en-US"/>
        </a:p>
      </dgm:t>
    </dgm:pt>
    <dgm:pt modelId="{16250DE6-C7DD-4D6A-AE18-B674BB737568}" type="sibTrans" cxnId="{8DB9BA5A-024D-4CA8-855B-F25CC0FA3529}">
      <dgm:prSet/>
      <dgm:spPr/>
      <dgm:t>
        <a:bodyPr/>
        <a:lstStyle/>
        <a:p>
          <a:endParaRPr lang="en-US"/>
        </a:p>
      </dgm:t>
    </dgm:pt>
    <dgm:pt modelId="{7A0E3CD7-888D-424C-9BFA-308472206052}" type="pres">
      <dgm:prSet presAssocID="{36CACD05-A9A7-4B26-B258-2A96C737F75E}" presName="root" presStyleCnt="0">
        <dgm:presLayoutVars>
          <dgm:dir/>
          <dgm:resizeHandles val="exact"/>
        </dgm:presLayoutVars>
      </dgm:prSet>
      <dgm:spPr/>
    </dgm:pt>
    <dgm:pt modelId="{1204368F-75DA-4762-B706-B0CD1F3A54C9}" type="pres">
      <dgm:prSet presAssocID="{AA9F8CF0-178A-4C38-AFA4-6799B8151F4E}" presName="compNode" presStyleCnt="0"/>
      <dgm:spPr/>
    </dgm:pt>
    <dgm:pt modelId="{C43BD6BC-1D99-4F91-B232-1D4426819980}" type="pres">
      <dgm:prSet presAssocID="{AA9F8CF0-178A-4C38-AFA4-6799B8151F4E}" presName="bgRect" presStyleLbl="bgShp" presStyleIdx="0" presStyleCnt="2"/>
      <dgm:spPr/>
    </dgm:pt>
    <dgm:pt modelId="{55AF31AB-7931-4A54-859A-373828B920BB}" type="pres">
      <dgm:prSet presAssocID="{AA9F8CF0-178A-4C38-AFA4-6799B8151F4E}"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arning"/>
        </a:ext>
      </dgm:extLst>
    </dgm:pt>
    <dgm:pt modelId="{9353F320-7715-4A36-859D-173F7ADB5B15}" type="pres">
      <dgm:prSet presAssocID="{AA9F8CF0-178A-4C38-AFA4-6799B8151F4E}" presName="spaceRect" presStyleCnt="0"/>
      <dgm:spPr/>
    </dgm:pt>
    <dgm:pt modelId="{40DE9EA5-2617-48F5-9628-A7E9604F6653}" type="pres">
      <dgm:prSet presAssocID="{AA9F8CF0-178A-4C38-AFA4-6799B8151F4E}" presName="parTx" presStyleLbl="revTx" presStyleIdx="0" presStyleCnt="2">
        <dgm:presLayoutVars>
          <dgm:chMax val="0"/>
          <dgm:chPref val="0"/>
        </dgm:presLayoutVars>
      </dgm:prSet>
      <dgm:spPr/>
    </dgm:pt>
    <dgm:pt modelId="{5572F369-0851-4F0D-BEDF-17ADB709175A}" type="pres">
      <dgm:prSet presAssocID="{33BECDA2-5BE4-4694-88B8-5CD90AA2833E}" presName="sibTrans" presStyleCnt="0"/>
      <dgm:spPr/>
    </dgm:pt>
    <dgm:pt modelId="{8CAAB942-37EA-4BC2-B46A-6E41D554F912}" type="pres">
      <dgm:prSet presAssocID="{54D3A68E-C323-42CE-AAA3-E957435DA08A}" presName="compNode" presStyleCnt="0"/>
      <dgm:spPr/>
    </dgm:pt>
    <dgm:pt modelId="{E8A5020B-E27F-481C-9712-621EC66BD3DF}" type="pres">
      <dgm:prSet presAssocID="{54D3A68E-C323-42CE-AAA3-E957435DA08A}" presName="bgRect" presStyleLbl="bgShp" presStyleIdx="1" presStyleCnt="2"/>
      <dgm:spPr/>
    </dgm:pt>
    <dgm:pt modelId="{FD9D9D77-96A6-436F-8F86-C701BFD97CF5}" type="pres">
      <dgm:prSet presAssocID="{54D3A68E-C323-42CE-AAA3-E957435DA08A}"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ity"/>
        </a:ext>
      </dgm:extLst>
    </dgm:pt>
    <dgm:pt modelId="{B56D5E7A-2E09-4233-9153-920F0084DD66}" type="pres">
      <dgm:prSet presAssocID="{54D3A68E-C323-42CE-AAA3-E957435DA08A}" presName="spaceRect" presStyleCnt="0"/>
      <dgm:spPr/>
    </dgm:pt>
    <dgm:pt modelId="{F804CEFA-40FC-439B-8E84-20F960BFA3E2}" type="pres">
      <dgm:prSet presAssocID="{54D3A68E-C323-42CE-AAA3-E957435DA08A}" presName="parTx" presStyleLbl="revTx" presStyleIdx="1" presStyleCnt="2">
        <dgm:presLayoutVars>
          <dgm:chMax val="0"/>
          <dgm:chPref val="0"/>
        </dgm:presLayoutVars>
      </dgm:prSet>
      <dgm:spPr/>
    </dgm:pt>
  </dgm:ptLst>
  <dgm:cxnLst>
    <dgm:cxn modelId="{ACCECC11-B7CE-47B5-9AD7-6A31A5542EC8}" type="presOf" srcId="{54D3A68E-C323-42CE-AAA3-E957435DA08A}" destId="{F804CEFA-40FC-439B-8E84-20F960BFA3E2}" srcOrd="0" destOrd="0" presId="urn:microsoft.com/office/officeart/2018/2/layout/IconVerticalSolidList"/>
    <dgm:cxn modelId="{8DB9BA5A-024D-4CA8-855B-F25CC0FA3529}" srcId="{36CACD05-A9A7-4B26-B258-2A96C737F75E}" destId="{54D3A68E-C323-42CE-AAA3-E957435DA08A}" srcOrd="1" destOrd="0" parTransId="{3BB489B6-C805-42C8-86D1-977078FE881A}" sibTransId="{16250DE6-C7DD-4D6A-AE18-B674BB737568}"/>
    <dgm:cxn modelId="{7F83158E-99FD-4AC9-AD4D-F92AE35E827A}" srcId="{36CACD05-A9A7-4B26-B258-2A96C737F75E}" destId="{AA9F8CF0-178A-4C38-AFA4-6799B8151F4E}" srcOrd="0" destOrd="0" parTransId="{96D13EAE-B129-477C-8680-23F94D95DAC5}" sibTransId="{33BECDA2-5BE4-4694-88B8-5CD90AA2833E}"/>
    <dgm:cxn modelId="{9D2367A4-5F14-4C08-939C-B86687F1E2F1}" type="presOf" srcId="{AA9F8CF0-178A-4C38-AFA4-6799B8151F4E}" destId="{40DE9EA5-2617-48F5-9628-A7E9604F6653}" srcOrd="0" destOrd="0" presId="urn:microsoft.com/office/officeart/2018/2/layout/IconVerticalSolidList"/>
    <dgm:cxn modelId="{795501D8-E2A2-426A-BD4A-D266FF25E918}" type="presOf" srcId="{36CACD05-A9A7-4B26-B258-2A96C737F75E}" destId="{7A0E3CD7-888D-424C-9BFA-308472206052}" srcOrd="0" destOrd="0" presId="urn:microsoft.com/office/officeart/2018/2/layout/IconVerticalSolidList"/>
    <dgm:cxn modelId="{A7A6C39E-49EA-43D4-8268-5950094848DE}" type="presParOf" srcId="{7A0E3CD7-888D-424C-9BFA-308472206052}" destId="{1204368F-75DA-4762-B706-B0CD1F3A54C9}" srcOrd="0" destOrd="0" presId="urn:microsoft.com/office/officeart/2018/2/layout/IconVerticalSolidList"/>
    <dgm:cxn modelId="{8F800CA4-D392-45C6-B6C7-DF3C8C7AC9C1}" type="presParOf" srcId="{1204368F-75DA-4762-B706-B0CD1F3A54C9}" destId="{C43BD6BC-1D99-4F91-B232-1D4426819980}" srcOrd="0" destOrd="0" presId="urn:microsoft.com/office/officeart/2018/2/layout/IconVerticalSolidList"/>
    <dgm:cxn modelId="{5BC6F4CB-362A-4634-AFAB-18DB567F2B8B}" type="presParOf" srcId="{1204368F-75DA-4762-B706-B0CD1F3A54C9}" destId="{55AF31AB-7931-4A54-859A-373828B920BB}" srcOrd="1" destOrd="0" presId="urn:microsoft.com/office/officeart/2018/2/layout/IconVerticalSolidList"/>
    <dgm:cxn modelId="{9602A62D-34F4-416E-94BC-B19F790BEDE4}" type="presParOf" srcId="{1204368F-75DA-4762-B706-B0CD1F3A54C9}" destId="{9353F320-7715-4A36-859D-173F7ADB5B15}" srcOrd="2" destOrd="0" presId="urn:microsoft.com/office/officeart/2018/2/layout/IconVerticalSolidList"/>
    <dgm:cxn modelId="{AB8A4D63-67B6-4516-BAC2-9F8DAC1C6E2C}" type="presParOf" srcId="{1204368F-75DA-4762-B706-B0CD1F3A54C9}" destId="{40DE9EA5-2617-48F5-9628-A7E9604F6653}" srcOrd="3" destOrd="0" presId="urn:microsoft.com/office/officeart/2018/2/layout/IconVerticalSolidList"/>
    <dgm:cxn modelId="{E69DA011-4DA5-4981-81F3-EB244B571986}" type="presParOf" srcId="{7A0E3CD7-888D-424C-9BFA-308472206052}" destId="{5572F369-0851-4F0D-BEDF-17ADB709175A}" srcOrd="1" destOrd="0" presId="urn:microsoft.com/office/officeart/2018/2/layout/IconVerticalSolidList"/>
    <dgm:cxn modelId="{3597565F-AD12-4EDA-A3DA-ECC05CC20ECD}" type="presParOf" srcId="{7A0E3CD7-888D-424C-9BFA-308472206052}" destId="{8CAAB942-37EA-4BC2-B46A-6E41D554F912}" srcOrd="2" destOrd="0" presId="urn:microsoft.com/office/officeart/2018/2/layout/IconVerticalSolidList"/>
    <dgm:cxn modelId="{F7241CB1-4F06-4F1D-A116-14D114266BF1}" type="presParOf" srcId="{8CAAB942-37EA-4BC2-B46A-6E41D554F912}" destId="{E8A5020B-E27F-481C-9712-621EC66BD3DF}" srcOrd="0" destOrd="0" presId="urn:microsoft.com/office/officeart/2018/2/layout/IconVerticalSolidList"/>
    <dgm:cxn modelId="{FC0FBBF1-C300-4C6F-8905-8A519295A3FE}" type="presParOf" srcId="{8CAAB942-37EA-4BC2-B46A-6E41D554F912}" destId="{FD9D9D77-96A6-436F-8F86-C701BFD97CF5}" srcOrd="1" destOrd="0" presId="urn:microsoft.com/office/officeart/2018/2/layout/IconVerticalSolidList"/>
    <dgm:cxn modelId="{1A7E6698-2CBD-4CC4-8E32-8903005D5BBC}" type="presParOf" srcId="{8CAAB942-37EA-4BC2-B46A-6E41D554F912}" destId="{B56D5E7A-2E09-4233-9153-920F0084DD66}" srcOrd="2" destOrd="0" presId="urn:microsoft.com/office/officeart/2018/2/layout/IconVerticalSolidList"/>
    <dgm:cxn modelId="{FDE6AF92-7A01-41EA-8022-CA3143324847}" type="presParOf" srcId="{8CAAB942-37EA-4BC2-B46A-6E41D554F912}" destId="{F804CEFA-40FC-439B-8E84-20F960BFA3E2}"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3BD6BC-1D99-4F91-B232-1D4426819980}">
      <dsp:nvSpPr>
        <dsp:cNvPr id="0" name=""/>
        <dsp:cNvSpPr/>
      </dsp:nvSpPr>
      <dsp:spPr>
        <a:xfrm>
          <a:off x="0" y="956381"/>
          <a:ext cx="6513603" cy="176562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AF31AB-7931-4A54-859A-373828B920BB}">
      <dsp:nvSpPr>
        <dsp:cNvPr id="0" name=""/>
        <dsp:cNvSpPr/>
      </dsp:nvSpPr>
      <dsp:spPr>
        <a:xfrm>
          <a:off x="534102" y="1353647"/>
          <a:ext cx="971095" cy="97109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0DE9EA5-2617-48F5-9628-A7E9604F6653}">
      <dsp:nvSpPr>
        <dsp:cNvPr id="0" name=""/>
        <dsp:cNvSpPr/>
      </dsp:nvSpPr>
      <dsp:spPr>
        <a:xfrm>
          <a:off x="2039300" y="956381"/>
          <a:ext cx="4474303" cy="1765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862" tIns="186862" rIns="186862" bIns="186862" numCol="1" spcCol="1270" anchor="ctr" anchorCtr="0">
          <a:noAutofit/>
        </a:bodyPr>
        <a:lstStyle/>
        <a:p>
          <a:pPr marL="0" lvl="0" indent="0" algn="l" defTabSz="1111250">
            <a:lnSpc>
              <a:spcPct val="90000"/>
            </a:lnSpc>
            <a:spcBef>
              <a:spcPct val="0"/>
            </a:spcBef>
            <a:spcAft>
              <a:spcPct val="35000"/>
            </a:spcAft>
            <a:buNone/>
          </a:pPr>
          <a:r>
            <a:rPr lang="en-US" sz="2500" kern="1200"/>
            <a:t>Includes 50 risk management techniques</a:t>
          </a:r>
        </a:p>
      </dsp:txBody>
      <dsp:txXfrm>
        <a:off x="2039300" y="956381"/>
        <a:ext cx="4474303" cy="1765627"/>
      </dsp:txXfrm>
    </dsp:sp>
    <dsp:sp modelId="{E8A5020B-E27F-481C-9712-621EC66BD3DF}">
      <dsp:nvSpPr>
        <dsp:cNvPr id="0" name=""/>
        <dsp:cNvSpPr/>
      </dsp:nvSpPr>
      <dsp:spPr>
        <a:xfrm>
          <a:off x="0" y="3163416"/>
          <a:ext cx="6513603" cy="1765627"/>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D9D9D77-96A6-436F-8F86-C701BFD97CF5}">
      <dsp:nvSpPr>
        <dsp:cNvPr id="0" name=""/>
        <dsp:cNvSpPr/>
      </dsp:nvSpPr>
      <dsp:spPr>
        <a:xfrm>
          <a:off x="534102" y="3560682"/>
          <a:ext cx="971095" cy="97109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804CEFA-40FC-439B-8E84-20F960BFA3E2}">
      <dsp:nvSpPr>
        <dsp:cNvPr id="0" name=""/>
        <dsp:cNvSpPr/>
      </dsp:nvSpPr>
      <dsp:spPr>
        <a:xfrm>
          <a:off x="2039300" y="3163416"/>
          <a:ext cx="4474303" cy="1765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862" tIns="186862" rIns="186862" bIns="186862" numCol="1" spcCol="1270" anchor="ctr" anchorCtr="0">
          <a:noAutofit/>
        </a:bodyPr>
        <a:lstStyle/>
        <a:p>
          <a:pPr marL="0" lvl="0" indent="0" algn="l" defTabSz="1111250">
            <a:lnSpc>
              <a:spcPct val="90000"/>
            </a:lnSpc>
            <a:spcBef>
              <a:spcPct val="0"/>
            </a:spcBef>
            <a:spcAft>
              <a:spcPct val="35000"/>
            </a:spcAft>
            <a:buNone/>
          </a:pPr>
          <a:r>
            <a:rPr lang="en-US" sz="2500" kern="1200"/>
            <a:t>Six addendums on concepts concerning risk, treatment, monitoring and measuring. </a:t>
          </a:r>
        </a:p>
      </dsp:txBody>
      <dsp:txXfrm>
        <a:off x="2039300" y="3163416"/>
        <a:ext cx="4474303" cy="1765627"/>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A9EBA3-FA70-44F8-82E5-6A2505E50A18}" type="datetimeFigureOut">
              <a:rPr lang="en-US" smtClean="0"/>
              <a:t>6/19/2020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4B54ED-A95D-4D25-A83F-78B3E75F3366}" type="slidenum">
              <a:rPr lang="en-US" smtClean="0"/>
              <a:t>‹#›</a:t>
            </a:fld>
            <a:endParaRPr lang="en-US"/>
          </a:p>
        </p:txBody>
      </p:sp>
    </p:spTree>
    <p:extLst>
      <p:ext uri="{BB962C8B-B14F-4D97-AF65-F5344CB8AC3E}">
        <p14:creationId xmlns:p14="http://schemas.microsoft.com/office/powerpoint/2010/main" val="4085043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Managing risk and its effects on objectives requires a structured, coordinated risk management process based on principles and framework outlined in ISO 31000. The risk management process includes: </a:t>
            </a:r>
          </a:p>
          <a:p>
            <a:pPr lvl="0"/>
            <a:r>
              <a:rPr lang="en-US" sz="1200" kern="1200" dirty="0">
                <a:solidFill>
                  <a:schemeClr val="tx1"/>
                </a:solidFill>
                <a:effectLst/>
                <a:latin typeface="+mn-lt"/>
                <a:ea typeface="+mn-ea"/>
                <a:cs typeface="+mn-cs"/>
              </a:rPr>
              <a:t>communication and consultation, </a:t>
            </a:r>
          </a:p>
          <a:p>
            <a:pPr lvl="0"/>
            <a:r>
              <a:rPr lang="en-US" sz="1200" kern="1200" dirty="0">
                <a:solidFill>
                  <a:schemeClr val="tx1"/>
                </a:solidFill>
                <a:effectLst/>
                <a:latin typeface="+mn-lt"/>
                <a:ea typeface="+mn-ea"/>
                <a:cs typeface="+mn-cs"/>
              </a:rPr>
              <a:t>scope, context, and criteria </a:t>
            </a:r>
          </a:p>
          <a:p>
            <a:pPr lvl="0"/>
            <a:r>
              <a:rPr lang="en-US" sz="1200" kern="1200" dirty="0">
                <a:solidFill>
                  <a:schemeClr val="tx1"/>
                </a:solidFill>
                <a:effectLst/>
                <a:latin typeface="+mn-lt"/>
                <a:ea typeface="+mn-ea"/>
                <a:cs typeface="+mn-cs"/>
              </a:rPr>
              <a:t>risk assessment (risk identification, risk analysis, and risk evaluation), </a:t>
            </a:r>
          </a:p>
          <a:p>
            <a:pPr lvl="0"/>
            <a:r>
              <a:rPr lang="en-US" sz="1200" kern="1200" dirty="0">
                <a:solidFill>
                  <a:schemeClr val="tx1"/>
                </a:solidFill>
                <a:effectLst/>
                <a:latin typeface="+mn-lt"/>
                <a:ea typeface="+mn-ea"/>
                <a:cs typeface="+mn-cs"/>
              </a:rPr>
              <a:t>risk treatment, </a:t>
            </a:r>
          </a:p>
          <a:p>
            <a:pPr lvl="0"/>
            <a:r>
              <a:rPr lang="en-US" sz="1200" kern="1200" dirty="0">
                <a:solidFill>
                  <a:schemeClr val="tx1"/>
                </a:solidFill>
                <a:effectLst/>
                <a:latin typeface="+mn-lt"/>
                <a:ea typeface="+mn-ea"/>
                <a:cs typeface="+mn-cs"/>
              </a:rPr>
              <a:t>monitoring and review, and </a:t>
            </a:r>
          </a:p>
          <a:p>
            <a:pPr lvl="0"/>
            <a:r>
              <a:rPr lang="en-US" sz="1200" kern="1200" dirty="0">
                <a:solidFill>
                  <a:schemeClr val="tx1"/>
                </a:solidFill>
                <a:effectLst/>
                <a:latin typeface="+mn-lt"/>
                <a:ea typeface="+mn-ea"/>
                <a:cs typeface="+mn-cs"/>
              </a:rPr>
              <a:t>recording and reporting.  </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2</a:t>
            </a:fld>
            <a:endParaRPr lang="en-US"/>
          </a:p>
        </p:txBody>
      </p:sp>
    </p:spTree>
    <p:extLst>
      <p:ext uri="{BB962C8B-B14F-4D97-AF65-F5344CB8AC3E}">
        <p14:creationId xmlns:p14="http://schemas.microsoft.com/office/powerpoint/2010/main" val="1596651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Established in 2009, the ISO/IEC 31010-2019 (adopted in the U.S. as ANSI/ASSP/ISO 31010, 2019) risk assessment standard was revised to encompass the application of techniques for the entire risk management process – establishing context, risk identification, risk analysis, risk evaluation, risk treatment, monitoring and review, recording and reporting, and communication and consulting. </a:t>
            </a:r>
          </a:p>
          <a:p>
            <a:r>
              <a:rPr lang="en-US" sz="1200" kern="1200" dirty="0">
                <a:solidFill>
                  <a:schemeClr val="tx1"/>
                </a:solidFill>
                <a:effectLst/>
                <a:latin typeface="+mn-lt"/>
                <a:ea typeface="+mn-ea"/>
                <a:cs typeface="+mn-cs"/>
              </a:rPr>
              <a:t>The revised standard provides guidance on the use, implementation, and selection of techniques for assessing and managing risk in a wide range of situations.  An extensive annex is included which contains brief descriptions of 41 techniques for specific risk management elements.  Selected techniques and their process steps are covered in this manual.</a:t>
            </a:r>
          </a:p>
        </p:txBody>
      </p:sp>
      <p:sp>
        <p:nvSpPr>
          <p:cNvPr id="4" name="Slide Number Placeholder 3"/>
          <p:cNvSpPr>
            <a:spLocks noGrp="1"/>
          </p:cNvSpPr>
          <p:nvPr>
            <p:ph type="sldNum" sz="quarter" idx="5"/>
          </p:nvPr>
        </p:nvSpPr>
        <p:spPr/>
        <p:txBody>
          <a:bodyPr/>
          <a:lstStyle/>
          <a:p>
            <a:fld id="{E34B54ED-A95D-4D25-A83F-78B3E75F3366}" type="slidenum">
              <a:rPr lang="en-US" smtClean="0"/>
              <a:t>12</a:t>
            </a:fld>
            <a:endParaRPr lang="en-US"/>
          </a:p>
        </p:txBody>
      </p:sp>
    </p:spTree>
    <p:extLst>
      <p:ext uri="{BB962C8B-B14F-4D97-AF65-F5344CB8AC3E}">
        <p14:creationId xmlns:p14="http://schemas.microsoft.com/office/powerpoint/2010/main" val="140854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ANSI RA.1 was established in 2015 as a guidance document for organizations in the integration and implementation of risk assessment in a sustainable process.  RA.1 is a standard on conducting risk assessments and is complementary to ISO 31000 and ISO 31010.  It is designed to be used with risk-based management system standards which require a defined, repeatable and documented process.</a:t>
            </a:r>
          </a:p>
          <a:p>
            <a:r>
              <a:rPr lang="en-US" sz="1200" kern="1200" dirty="0">
                <a:solidFill>
                  <a:schemeClr val="tx1"/>
                </a:solidFill>
                <a:effectLst/>
                <a:latin typeface="+mn-lt"/>
                <a:ea typeface="+mn-ea"/>
                <a:cs typeface="+mn-cs"/>
              </a:rPr>
              <a:t>RA.1 follows similar principles, framework, and process to ISO 31000 and ISO 31010 with sections on 1) managing the risk assessment process, 2) performing risk assessments, and 3) confirming the competence of risk assessors.  In addition, RA.1 contains seven unique annexes including: A) risk assessment methods, data collection, and sampling; B) root cause analysis; C) background screening and security clearances; D) contents of the risk assessment report; E) confidentiality and document protection; F) examples of risk treatment procedures that enhance resilience of the organization; and G) business impact analysis.</a:t>
            </a:r>
          </a:p>
        </p:txBody>
      </p:sp>
      <p:sp>
        <p:nvSpPr>
          <p:cNvPr id="4" name="Slide Number Placeholder 3"/>
          <p:cNvSpPr>
            <a:spLocks noGrp="1"/>
          </p:cNvSpPr>
          <p:nvPr>
            <p:ph type="sldNum" sz="quarter" idx="5"/>
          </p:nvPr>
        </p:nvSpPr>
        <p:spPr/>
        <p:txBody>
          <a:bodyPr/>
          <a:lstStyle/>
          <a:p>
            <a:fld id="{E34B54ED-A95D-4D25-A83F-78B3E75F3366}" type="slidenum">
              <a:rPr lang="en-US" smtClean="0"/>
              <a:t>13</a:t>
            </a:fld>
            <a:endParaRPr lang="en-US"/>
          </a:p>
        </p:txBody>
      </p:sp>
    </p:spTree>
    <p:extLst>
      <p:ext uri="{BB962C8B-B14F-4D97-AF65-F5344CB8AC3E}">
        <p14:creationId xmlns:p14="http://schemas.microsoft.com/office/powerpoint/2010/main" val="1230664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ANSI/ASSP Z590.3 Prevention through Design (PtD) standard was established in 2011 and reaffirmed in 2016.  It is the first standard to address risk reduction by performing risk assessments in the design and redesign phases, and throughout the life cycle of a system or product.  </a:t>
            </a:r>
          </a:p>
          <a:p>
            <a:r>
              <a:rPr lang="en-US" sz="1200" kern="1200" dirty="0">
                <a:solidFill>
                  <a:schemeClr val="tx1"/>
                </a:solidFill>
                <a:effectLst/>
                <a:latin typeface="+mn-lt"/>
                <a:ea typeface="+mn-ea"/>
                <a:cs typeface="+mn-cs"/>
              </a:rPr>
              <a:t>The standard provides a framework for implement risk assessment concepts within the progressive phases of a system’s life span including conception, design, redesign, construction, manufacture, use, maintenance, decommission and disposal.  This life cycle approach to assessing risk is further discussed in the following sections.</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14</a:t>
            </a:fld>
            <a:endParaRPr lang="en-US"/>
          </a:p>
        </p:txBody>
      </p:sp>
    </p:spTree>
    <p:extLst>
      <p:ext uri="{BB962C8B-B14F-4D97-AF65-F5344CB8AC3E}">
        <p14:creationId xmlns:p14="http://schemas.microsoft.com/office/powerpoint/2010/main" val="1660762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2020, a technical report was developed by ASSP to bridge the gaps between the ISO 31010 2009 and 2019 versions, and to provide additional support information to safety practitioners on risk management concepts and techniques.  In the report are 50 techniques that can be used in various stages of the risk management and risk assessment process.  It includes six addendums on concepts concerning risk, treatment, monitoring and measuring.  </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15</a:t>
            </a:fld>
            <a:endParaRPr lang="en-US"/>
          </a:p>
        </p:txBody>
      </p:sp>
    </p:spTree>
    <p:extLst>
      <p:ext uri="{BB962C8B-B14F-4D97-AF65-F5344CB8AC3E}">
        <p14:creationId xmlns:p14="http://schemas.microsoft.com/office/powerpoint/2010/main" val="3362857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Prevention through design (also known as </a:t>
            </a:r>
            <a:r>
              <a:rPr lang="en-US" sz="1200" i="1" kern="1200" dirty="0">
                <a:solidFill>
                  <a:schemeClr val="tx1"/>
                </a:solidFill>
                <a:effectLst/>
                <a:latin typeface="+mn-lt"/>
                <a:ea typeface="+mn-ea"/>
                <a:cs typeface="+mn-cs"/>
              </a:rPr>
              <a:t>safety in design</a:t>
            </a:r>
            <a:r>
              <a:rPr lang="en-US" sz="120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safety through design</a:t>
            </a:r>
            <a:r>
              <a:rPr lang="en-US" sz="1200" kern="1200" dirty="0">
                <a:solidFill>
                  <a:schemeClr val="tx1"/>
                </a:solidFill>
                <a:effectLst/>
                <a:latin typeface="+mn-lt"/>
                <a:ea typeface="+mn-ea"/>
                <a:cs typeface="+mn-cs"/>
              </a:rPr>
              <a:t>) is defined by ANSI/ASSP Z590.3 (Z590.3) as “addressing occupational safety and health needs in the design and redesign process to prevent or minimize the work-related hazards and risks associated with the construction, manufacture, use, maintenance, retrofitting, and disposal of facilities, processes, materials, and equipment”. PtD is a concept that assesses and manages risk throughout the life cycle of a system. </a:t>
            </a:r>
          </a:p>
          <a:p>
            <a:r>
              <a:rPr lang="en-US" sz="1200" kern="1200" dirty="0">
                <a:solidFill>
                  <a:schemeClr val="tx1"/>
                </a:solidFill>
                <a:effectLst/>
                <a:latin typeface="+mn-lt"/>
                <a:ea typeface="+mn-ea"/>
                <a:cs typeface="+mn-cs"/>
              </a:rPr>
              <a:t>The prevention through design (PtD) concept is considered the most effective and long-lasting way to avoid and/or reduce risk in an operation.  By avoiding and reducing hazard/risk sources through design, the resulting inherent risks are reduced.  For this reason, prevention through design should be integrated into the risk management process concepts and techniques.  It is important to consider managing risk from the beginning stages of design throughout the system’s life span to decommission and disposal rather than just in the operational phase.  </a:t>
            </a:r>
          </a:p>
          <a:p>
            <a:r>
              <a:rPr lang="en-US" sz="1200" kern="1200" dirty="0">
                <a:solidFill>
                  <a:schemeClr val="tx1"/>
                </a:solidFill>
                <a:effectLst/>
                <a:latin typeface="+mn-lt"/>
                <a:ea typeface="+mn-ea"/>
                <a:cs typeface="+mn-cs"/>
              </a:rPr>
              <a:t>While the previously discussed standards view risk from an enterprise standpoint, Z590.3 is a safety standard.  Z590.3 is written to address occupational safety and health risks from conceptual design to decommission - the entire life cycle of a system.  ISO 31000 and ANSI RA.1 apply to a much broader perspective and are designed to address all types of risks including those that have negative and/or positive consequences with the ultimate purpose of reducing uncertainly to achieve objectives.  ISO 31000 encompasses the overall risk management process while Z590.3 Prevention through Design operates within a more focused occupational safety and health (OSH) context. </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16</a:t>
            </a:fld>
            <a:endParaRPr lang="en-US"/>
          </a:p>
        </p:txBody>
      </p:sp>
    </p:spTree>
    <p:extLst>
      <p:ext uri="{BB962C8B-B14F-4D97-AF65-F5344CB8AC3E}">
        <p14:creationId xmlns:p14="http://schemas.microsoft.com/office/powerpoint/2010/main" val="23873340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Similar to ISO 31000, the ANSI Z590.3 standard requires PtD concepts be integrated into management policies, responsibilities and practices. Management should define and implement a process to incorporate risk reduction into the design and redesign processes that includes the following:</a:t>
            </a:r>
          </a:p>
          <a:p>
            <a:pPr lvl="0"/>
            <a:r>
              <a:rPr lang="en-US" sz="1200" kern="1200" dirty="0">
                <a:solidFill>
                  <a:schemeClr val="tx1"/>
                </a:solidFill>
                <a:effectLst/>
                <a:latin typeface="+mn-lt"/>
                <a:ea typeface="+mn-ea"/>
                <a:cs typeface="+mn-cs"/>
              </a:rPr>
              <a:t>Anticipating/identifying hazard-risks in the conceptual stage so that hazards can be avoided, eliminated or substituted with less hazardous components.</a:t>
            </a:r>
          </a:p>
          <a:p>
            <a:pPr lvl="0"/>
            <a:r>
              <a:rPr lang="en-US" sz="1200" kern="1200" dirty="0">
                <a:solidFill>
                  <a:schemeClr val="tx1"/>
                </a:solidFill>
                <a:effectLst/>
                <a:latin typeface="+mn-lt"/>
                <a:ea typeface="+mn-ea"/>
                <a:cs typeface="+mn-cs"/>
              </a:rPr>
              <a:t>A consistent hazard analysis and risk assessment approach to address identified hazards.</a:t>
            </a:r>
          </a:p>
          <a:p>
            <a:pPr lvl="0"/>
            <a:r>
              <a:rPr lang="en-US" sz="1200" kern="1200" dirty="0">
                <a:solidFill>
                  <a:schemeClr val="tx1"/>
                </a:solidFill>
                <a:effectLst/>
                <a:latin typeface="+mn-lt"/>
                <a:ea typeface="+mn-ea"/>
                <a:cs typeface="+mn-cs"/>
              </a:rPr>
              <a:t>Hazards and their risks reduced using the risk reduction hierarchy of controls approach to achieve acceptable risk levels.</a:t>
            </a:r>
          </a:p>
          <a:p>
            <a:pPr lvl="0"/>
            <a:r>
              <a:rPr lang="en-US" sz="1200" kern="1200" dirty="0">
                <a:solidFill>
                  <a:schemeClr val="tx1"/>
                </a:solidFill>
                <a:effectLst/>
                <a:latin typeface="+mn-lt"/>
                <a:ea typeface="+mn-ea"/>
                <a:cs typeface="+mn-cs"/>
              </a:rPr>
              <a:t>The risk assessment process includes knowledgeable, skilled stakeholders close to the hazards and risks.</a:t>
            </a:r>
          </a:p>
          <a:p>
            <a:pPr lvl="0"/>
            <a:r>
              <a:rPr lang="en-US" sz="1200" kern="1200" dirty="0">
                <a:solidFill>
                  <a:schemeClr val="tx1"/>
                </a:solidFill>
                <a:effectLst/>
                <a:latin typeface="+mn-lt"/>
                <a:ea typeface="+mn-ea"/>
                <a:cs typeface="+mn-cs"/>
              </a:rPr>
              <a:t>The process monitored by stakeholders for effectiveness and continual improvement.</a:t>
            </a:r>
          </a:p>
          <a:p>
            <a:pPr lvl="0"/>
            <a:r>
              <a:rPr lang="en-US" sz="1200" kern="1200" dirty="0">
                <a:solidFill>
                  <a:schemeClr val="tx1"/>
                </a:solidFill>
                <a:effectLst/>
                <a:latin typeface="+mn-lt"/>
                <a:ea typeface="+mn-ea"/>
                <a:cs typeface="+mn-cs"/>
              </a:rPr>
              <a:t>Systems for recording and reporting results during design reviews used.</a:t>
            </a:r>
          </a:p>
          <a:p>
            <a:r>
              <a:rPr lang="en-US" sz="1200" kern="1200" dirty="0">
                <a:solidFill>
                  <a:schemeClr val="tx1"/>
                </a:solidFill>
                <a:effectLst/>
                <a:latin typeface="+mn-lt"/>
                <a:ea typeface="+mn-ea"/>
                <a:cs typeface="+mn-cs"/>
              </a:rPr>
              <a:t>The standard advises organizations to integrate their ‘hazard analysis and risk assessment process’ into various levels of the organization and include key stakeholders such as designers, engineers, architects, procurement, production, operations, maintenance, quality, human resources, safety and health, legal and decision makers. It promotes a collaborative approach to planning, conceptualizing, designing and redesigning and recommends that responsibilities be defined in preventing and reducing risk </a:t>
            </a:r>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17</a:t>
            </a:fld>
            <a:endParaRPr lang="en-US"/>
          </a:p>
        </p:txBody>
      </p:sp>
    </p:spTree>
    <p:extLst>
      <p:ext uri="{BB962C8B-B14F-4D97-AF65-F5344CB8AC3E}">
        <p14:creationId xmlns:p14="http://schemas.microsoft.com/office/powerpoint/2010/main" val="17720841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18</a:t>
            </a:fld>
            <a:endParaRPr lang="en-US"/>
          </a:p>
        </p:txBody>
      </p:sp>
    </p:spTree>
    <p:extLst>
      <p:ext uri="{BB962C8B-B14F-4D97-AF65-F5344CB8AC3E}">
        <p14:creationId xmlns:p14="http://schemas.microsoft.com/office/powerpoint/2010/main" val="2814080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Methods suitable to analyze and assess the operation or system should be selected and applied by the organization. Proper training and resources to successfully apply methods should be included in the process. ISO 31010’s Annex includes descriptions of 42 methods while ANSI RA.1 references 20 techniques.  The PtD standard identifies eight techniques in Addendum G, and TR-31010 technical report covers 50 risk management and risk assessment techniques.   </a:t>
            </a:r>
          </a:p>
          <a:p>
            <a:r>
              <a:rPr lang="en-US" sz="1200" kern="1200" dirty="0">
                <a:solidFill>
                  <a:schemeClr val="tx1"/>
                </a:solidFill>
                <a:effectLst/>
                <a:latin typeface="+mn-lt"/>
                <a:ea typeface="+mn-ea"/>
                <a:cs typeface="+mn-cs"/>
              </a:rPr>
              <a:t>Most hazard/risk or operational risk situations can be adequately assessed using three common methods: 1) Preliminary Hazard Analysis; 2) What-If/Checklist Analysis; and 3) Failure Mode and Effects Analysis. In some cases, several techniques are used to adequately assess and communicate risks to decision makers. </a:t>
            </a:r>
          </a:p>
          <a:p>
            <a:r>
              <a:rPr lang="en-US" sz="1200" kern="1200" dirty="0">
                <a:solidFill>
                  <a:schemeClr val="tx1"/>
                </a:solidFill>
                <a:effectLst/>
                <a:latin typeface="+mn-lt"/>
                <a:ea typeface="+mn-ea"/>
                <a:cs typeface="+mn-cs"/>
              </a:rPr>
              <a:t>Even though there are numerous methods and variations, all are based on the same fundamental process: 1) hazard/risk identification; 2) risk analysis; and 3) risk evaluation.  A comparison of methods identified in ISO 31010, ANSI RA.1, ANSI Z590.3 and ANSI/ASSP TR-31010 is shown in Chapter 5, Selecting Methods.  </a:t>
            </a:r>
          </a:p>
        </p:txBody>
      </p:sp>
      <p:sp>
        <p:nvSpPr>
          <p:cNvPr id="4" name="Slide Number Placeholder 3"/>
          <p:cNvSpPr>
            <a:spLocks noGrp="1"/>
          </p:cNvSpPr>
          <p:nvPr>
            <p:ph type="sldNum" sz="quarter" idx="5"/>
          </p:nvPr>
        </p:nvSpPr>
        <p:spPr/>
        <p:txBody>
          <a:bodyPr/>
          <a:lstStyle/>
          <a:p>
            <a:fld id="{E34B54ED-A95D-4D25-A83F-78B3E75F3366}" type="slidenum">
              <a:rPr lang="en-US" smtClean="0"/>
              <a:t>19</a:t>
            </a:fld>
            <a:endParaRPr lang="en-US"/>
          </a:p>
        </p:txBody>
      </p:sp>
    </p:spTree>
    <p:extLst>
      <p:ext uri="{BB962C8B-B14F-4D97-AF65-F5344CB8AC3E}">
        <p14:creationId xmlns:p14="http://schemas.microsoft.com/office/powerpoint/2010/main" val="3640169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Enterprise risk management is a complex and dynamic process that requires an integrated approach within an organization.  Consensus standards in risk assessment and risk management are vitally important in providing fundamental guidance to organizations and risk professionals.  An understanding of the principles, framework and process as well as some experience in risk management techniques helps provide a foundation for risk professionals in guiding their organizations in the management of risk.  </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20</a:t>
            </a:fld>
            <a:endParaRPr lang="en-US"/>
          </a:p>
        </p:txBody>
      </p:sp>
    </p:spTree>
    <p:extLst>
      <p:ext uri="{BB962C8B-B14F-4D97-AF65-F5344CB8AC3E}">
        <p14:creationId xmlns:p14="http://schemas.microsoft.com/office/powerpoint/2010/main" val="364196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be effective, the process must have management leadership and commitment and be fully integrated into the organization’s management system.  Such integration of the risk management process enables an organization to anticipate, detect, qualify, quantify, assess, treat, monitor, and communicate risks so that the organization can function at an optimum level.  In addition, effective implementation is necessary at both a corporate and strategic level to support continual improvement of an organization’s business activities. Ultimately, the objectives for managing risk as shown in the Figure here, are to reduce uncertainty, improve decision making, enable the organization to achieve its business objective, and protect people and assets.</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3</a:t>
            </a:fld>
            <a:endParaRPr lang="en-US"/>
          </a:p>
        </p:txBody>
      </p:sp>
    </p:spTree>
    <p:extLst>
      <p:ext uri="{BB962C8B-B14F-4D97-AF65-F5344CB8AC3E}">
        <p14:creationId xmlns:p14="http://schemas.microsoft.com/office/powerpoint/2010/main" val="3567698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countries outside of the United States, formal risk assessments have become more common largely due to the fact that these countries have national standards requiring risk assessments in the workplace.  For example, in the United Kingdom, the Health and Safety Executive (HSE) has legally required all employers with five or more employees to perform risk assessments since 1999.  Similar requirements are found in other countries such as Australia and New Zealand.  However, as the needs and demands from external stakeholders, regulations and standards change, it is expected that more organizations will be required to have in practice a formal risk assessment and management process.  This is reflected in the establishment recent key standards.</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4</a:t>
            </a:fld>
            <a:endParaRPr lang="en-US"/>
          </a:p>
        </p:txBody>
      </p:sp>
    </p:spTree>
    <p:extLst>
      <p:ext uri="{BB962C8B-B14F-4D97-AF65-F5344CB8AC3E}">
        <p14:creationId xmlns:p14="http://schemas.microsoft.com/office/powerpoint/2010/main" val="2305017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International Organization for Standardization (ISO) introduced its series of three fundamental consensus standards for the practice of managing risk in 2009.  The three standards were adopted by the American National Standards Institute (ANSI) in 2011 and included: </a:t>
            </a:r>
          </a:p>
          <a:p>
            <a:pPr lvl="0"/>
            <a:r>
              <a:rPr lang="en-US" sz="1200" kern="1200" dirty="0">
                <a:solidFill>
                  <a:schemeClr val="tx1"/>
                </a:solidFill>
                <a:effectLst/>
                <a:latin typeface="+mn-lt"/>
                <a:ea typeface="+mn-ea"/>
                <a:cs typeface="+mn-cs"/>
              </a:rPr>
              <a:t>ISO guide 73:2009/ANSI/ASSP Z690.1-2011, Vocabulary for Risk Management</a:t>
            </a:r>
          </a:p>
          <a:p>
            <a:pPr lvl="0"/>
            <a:r>
              <a:rPr lang="en-US" sz="1200" kern="1200" dirty="0">
                <a:solidFill>
                  <a:schemeClr val="tx1"/>
                </a:solidFill>
                <a:effectLst/>
                <a:latin typeface="+mn-lt"/>
                <a:ea typeface="+mn-ea"/>
                <a:cs typeface="+mn-cs"/>
              </a:rPr>
              <a:t>ISO 31000:2009/ANSI/ASSP Z690.2-2011, Risk Management Principles and Guidelines</a:t>
            </a:r>
          </a:p>
          <a:p>
            <a:pPr lvl="0"/>
            <a:r>
              <a:rPr lang="en-US" sz="1200" kern="1200" dirty="0">
                <a:solidFill>
                  <a:schemeClr val="tx1"/>
                </a:solidFill>
                <a:effectLst/>
                <a:latin typeface="+mn-lt"/>
                <a:ea typeface="+mn-ea"/>
                <a:cs typeface="+mn-cs"/>
              </a:rPr>
              <a:t>IEC/ISO 31010:2009/ANSI/ASSP Z690.3-2011, Risk Assessment Techniques  </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5</a:t>
            </a:fld>
            <a:endParaRPr lang="en-US"/>
          </a:p>
        </p:txBody>
      </p:sp>
    </p:spTree>
    <p:extLst>
      <p:ext uri="{BB962C8B-B14F-4D97-AF65-F5344CB8AC3E}">
        <p14:creationId xmlns:p14="http://schemas.microsoft.com/office/powerpoint/2010/main" val="3305296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2018, ISO 31000 was revised to reflect the evolution of risk management from a separate, at times departmentalized, activity to an integrated management competency.  Language from the 2009 version that was overly technical or required a detailed understanding of risk management was rewritten to make the 2018 revised standard more understandable and accessible for users.  The 2018 standard was adopted by ANSI as ANSI/ASSP/ISO 31000-2018 (ISO 31000). As listed in the Foreword of the revised standard, the primary changes from the original edition are as follows:</a:t>
            </a:r>
          </a:p>
          <a:p>
            <a:pPr lvl="0"/>
            <a:r>
              <a:rPr lang="en-US" sz="1200" kern="1200" dirty="0">
                <a:solidFill>
                  <a:schemeClr val="tx1"/>
                </a:solidFill>
                <a:effectLst/>
                <a:latin typeface="+mn-lt"/>
                <a:ea typeface="+mn-ea"/>
                <a:cs typeface="+mn-cs"/>
              </a:rPr>
              <a:t>review of the principles of risk management, which are the key criteria for its success;</a:t>
            </a:r>
          </a:p>
          <a:p>
            <a:pPr lvl="0"/>
            <a:r>
              <a:rPr lang="en-US" sz="1200" kern="1200" dirty="0">
                <a:solidFill>
                  <a:schemeClr val="tx1"/>
                </a:solidFill>
                <a:effectLst/>
                <a:latin typeface="+mn-lt"/>
                <a:ea typeface="+mn-ea"/>
                <a:cs typeface="+mn-cs"/>
              </a:rPr>
              <a:t>highlighting of the leadership by top management and the integration of risk management, starting with the governance of the organization;</a:t>
            </a:r>
          </a:p>
          <a:p>
            <a:pPr lvl="0"/>
            <a:r>
              <a:rPr lang="en-US" sz="1200" kern="1200" dirty="0">
                <a:solidFill>
                  <a:schemeClr val="tx1"/>
                </a:solidFill>
                <a:effectLst/>
                <a:latin typeface="+mn-lt"/>
                <a:ea typeface="+mn-ea"/>
                <a:cs typeface="+mn-cs"/>
              </a:rPr>
              <a:t>greater emphasis on the iterative nature of risk management, noting that new experiences, knowledge and analysis can lead to a revision of process elements, actions and controls at each stage of the process;</a:t>
            </a:r>
          </a:p>
          <a:p>
            <a:pPr lvl="0"/>
            <a:r>
              <a:rPr lang="en-US" sz="1200" kern="1200" dirty="0">
                <a:solidFill>
                  <a:schemeClr val="tx1"/>
                </a:solidFill>
                <a:effectLst/>
                <a:latin typeface="+mn-lt"/>
                <a:ea typeface="+mn-ea"/>
                <a:cs typeface="+mn-cs"/>
              </a:rPr>
              <a:t>streamlining of the content with greater focus on sustaining an open systems model to fit multiple needs and contexts. (ANSI/ASSP/ISO 31000, 2018)</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6</a:t>
            </a:fld>
            <a:endParaRPr lang="en-US"/>
          </a:p>
        </p:txBody>
      </p:sp>
    </p:spTree>
    <p:extLst>
      <p:ext uri="{BB962C8B-B14F-4D97-AF65-F5344CB8AC3E}">
        <p14:creationId xmlns:p14="http://schemas.microsoft.com/office/powerpoint/2010/main" val="2751655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current ISO 31000 standard establishes that the core purpose of risk management is ‘value creation and protection.’ This is an important distinction from the previous edition which listed ‘creates value’ as one of eleven principles for managing risk. Working toward this goal, the standard now includes eight principles in improving an organization’s risk management framework and process.  These principles are designed to help organizations improve performance, encourage innovation, and support the achievement of objectives.  The eight risk management principles in the revised standard are:</a:t>
            </a:r>
          </a:p>
          <a:p>
            <a:pPr lvl="0"/>
            <a:r>
              <a:rPr lang="en-US" sz="1200" kern="1200" dirty="0">
                <a:solidFill>
                  <a:schemeClr val="tx1"/>
                </a:solidFill>
                <a:effectLst/>
                <a:latin typeface="+mn-lt"/>
                <a:ea typeface="+mn-ea"/>
                <a:cs typeface="+mn-cs"/>
              </a:rPr>
              <a:t>Integrating risk management into an organization’s activities and decision-making</a:t>
            </a:r>
          </a:p>
          <a:p>
            <a:pPr lvl="0"/>
            <a:r>
              <a:rPr lang="en-US" sz="1200" kern="1200" dirty="0">
                <a:solidFill>
                  <a:schemeClr val="tx1"/>
                </a:solidFill>
                <a:effectLst/>
                <a:latin typeface="+mn-lt"/>
                <a:ea typeface="+mn-ea"/>
                <a:cs typeface="+mn-cs"/>
              </a:rPr>
              <a:t>Taking a structured and comprehensive approach</a:t>
            </a:r>
          </a:p>
          <a:p>
            <a:pPr lvl="0"/>
            <a:r>
              <a:rPr lang="en-US" sz="1200" kern="1200" dirty="0">
                <a:solidFill>
                  <a:schemeClr val="tx1"/>
                </a:solidFill>
                <a:effectLst/>
                <a:latin typeface="+mn-lt"/>
                <a:ea typeface="+mn-ea"/>
                <a:cs typeface="+mn-cs"/>
              </a:rPr>
              <a:t>Customizing for an organization’s needs and objectives</a:t>
            </a:r>
          </a:p>
          <a:p>
            <a:pPr lvl="0"/>
            <a:r>
              <a:rPr lang="en-US" sz="1200" kern="1200" dirty="0">
                <a:solidFill>
                  <a:schemeClr val="tx1"/>
                </a:solidFill>
                <a:effectLst/>
                <a:latin typeface="+mn-lt"/>
                <a:ea typeface="+mn-ea"/>
                <a:cs typeface="+mn-cs"/>
              </a:rPr>
              <a:t>Including stakeholder perspectives</a:t>
            </a:r>
          </a:p>
          <a:p>
            <a:pPr lvl="0"/>
            <a:r>
              <a:rPr lang="en-US" sz="1200" kern="1200" dirty="0">
                <a:solidFill>
                  <a:schemeClr val="tx1"/>
                </a:solidFill>
                <a:effectLst/>
                <a:latin typeface="+mn-lt"/>
                <a:ea typeface="+mn-ea"/>
                <a:cs typeface="+mn-cs"/>
              </a:rPr>
              <a:t>Being dynamic and responsive to organizational changes</a:t>
            </a:r>
          </a:p>
          <a:p>
            <a:pPr lvl="0"/>
            <a:r>
              <a:rPr lang="en-US" sz="1200" kern="1200" dirty="0">
                <a:solidFill>
                  <a:schemeClr val="tx1"/>
                </a:solidFill>
                <a:effectLst/>
                <a:latin typeface="+mn-lt"/>
                <a:ea typeface="+mn-ea"/>
                <a:cs typeface="+mn-cs"/>
              </a:rPr>
              <a:t>Using the best available information</a:t>
            </a:r>
          </a:p>
          <a:p>
            <a:pPr lvl="0"/>
            <a:r>
              <a:rPr lang="en-US" sz="1200" kern="1200" dirty="0">
                <a:solidFill>
                  <a:schemeClr val="tx1"/>
                </a:solidFill>
                <a:effectLst/>
                <a:latin typeface="+mn-lt"/>
                <a:ea typeface="+mn-ea"/>
                <a:cs typeface="+mn-cs"/>
              </a:rPr>
              <a:t>Taking human and culture factors into account</a:t>
            </a:r>
          </a:p>
          <a:p>
            <a:pPr lvl="0"/>
            <a:r>
              <a:rPr lang="en-US" sz="1200" kern="1200" dirty="0">
                <a:solidFill>
                  <a:schemeClr val="tx1"/>
                </a:solidFill>
                <a:effectLst/>
                <a:latin typeface="+mn-lt"/>
                <a:ea typeface="+mn-ea"/>
                <a:cs typeface="+mn-cs"/>
              </a:rPr>
              <a:t>Learning and adapting for continual improvement</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7</a:t>
            </a:fld>
            <a:endParaRPr lang="en-US"/>
          </a:p>
        </p:txBody>
      </p:sp>
    </p:spTree>
    <p:extLst>
      <p:ext uri="{BB962C8B-B14F-4D97-AF65-F5344CB8AC3E}">
        <p14:creationId xmlns:p14="http://schemas.microsoft.com/office/powerpoint/2010/main" val="843089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risk management process outlined in ISO 31000 Section 6 presents a continual improvement type process. At the core of this process is risk assessment, the sequential steps of risk identification, risk analysis, and risk evaluation to determine whether the risk is acceptable or if it requires risk treatment. (ANSI/ASSP/ISO 31000, 2018; Lyon, Popov, 2018).  In addition to these core steps, two key functions should happen continually throughout the risk management process: 1) communication and consultation; and 2) monitoring and review.  These key functions help to ensure risks are properly and effectively communicated, lessons learned are shared, risks will be appropriately treated, existing controls are effective, and the organization is resilient and ready for change.</a:t>
            </a:r>
          </a:p>
          <a:p>
            <a:r>
              <a:rPr lang="en-US" sz="1200" kern="1200" dirty="0">
                <a:solidFill>
                  <a:schemeClr val="tx1"/>
                </a:solidFill>
                <a:effectLst/>
                <a:latin typeface="+mn-lt"/>
                <a:ea typeface="+mn-ea"/>
                <a:cs typeface="+mn-cs"/>
              </a:rPr>
              <a:t>ISO 31000 emphasizes that risk management is an iterative process that requires leadership from management and involvement across the organization.  Top management is accountable for managing risk while oversight bodies are accountable for overseeing risk management.  Risk management is an iterative process requiring stakeholders to communicate and consult with each other throughout the process. Although the risk management process is depicted as sequential, the standard explicitly states that the process is iterative in practice by decision-makers and affected stakeholders. This emphasizes the importance of managing risk when decisions are being made, rather than an after-thought or as an additional step after decisions already are made.</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8</a:t>
            </a:fld>
            <a:endParaRPr lang="en-US"/>
          </a:p>
        </p:txBody>
      </p:sp>
    </p:spTree>
    <p:extLst>
      <p:ext uri="{BB962C8B-B14F-4D97-AF65-F5344CB8AC3E}">
        <p14:creationId xmlns:p14="http://schemas.microsoft.com/office/powerpoint/2010/main" val="860693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Process</a:t>
            </a:r>
          </a:p>
          <a:p>
            <a:r>
              <a:rPr lang="en-US" sz="1200" kern="1200" dirty="0">
                <a:solidFill>
                  <a:schemeClr val="tx1"/>
                </a:solidFill>
                <a:effectLst/>
                <a:latin typeface="+mn-lt"/>
                <a:ea typeface="+mn-ea"/>
                <a:cs typeface="+mn-cs"/>
              </a:rPr>
              <a:t>The risk management process involves the systematic application of policies, protocols, and practices of activities in an organization and involves 1) communication and consultation, 2) scope, context, and criteria, 3) identifying risk, 4) analyzing risk, 5) evaluating risk, 6) treating risk, 7) monitoring and reviewing, and 8) reporting and recording as shown in the Figure here.   </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10</a:t>
            </a:fld>
            <a:endParaRPr lang="en-US"/>
          </a:p>
        </p:txBody>
      </p:sp>
    </p:spTree>
    <p:extLst>
      <p:ext uri="{BB962C8B-B14F-4D97-AF65-F5344CB8AC3E}">
        <p14:creationId xmlns:p14="http://schemas.microsoft.com/office/powerpoint/2010/main" val="3178288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At the core of the risk management process is risk assessment which involves three sequential steps: 1) risk identification, 2) analysis and 3) evaluation.  Risk assessment can be considered the mechanism that operates the risk management process, since risks must be assessed before they are managed.  </a:t>
            </a:r>
          </a:p>
          <a:p>
            <a:r>
              <a:rPr lang="en-US" sz="1200" kern="1200" dirty="0">
                <a:solidFill>
                  <a:schemeClr val="tx1"/>
                </a:solidFill>
                <a:effectLst/>
                <a:latin typeface="+mn-lt"/>
                <a:ea typeface="+mn-ea"/>
                <a:cs typeface="+mn-cs"/>
              </a:rPr>
              <a:t>There are several important consensus standards and technical reports that address the risk assessment process.  These include: </a:t>
            </a:r>
          </a:p>
          <a:p>
            <a:pPr lvl="0"/>
            <a:r>
              <a:rPr lang="en-US" sz="1200" kern="1200" dirty="0">
                <a:solidFill>
                  <a:schemeClr val="tx1"/>
                </a:solidFill>
                <a:effectLst/>
                <a:latin typeface="+mn-lt"/>
                <a:ea typeface="+mn-ea"/>
                <a:cs typeface="+mn-cs"/>
              </a:rPr>
              <a:t>ANSI/ASSP/ISO 31010-2019, Risk management – Risk assessment </a:t>
            </a:r>
          </a:p>
          <a:p>
            <a:pPr lvl="0"/>
            <a:r>
              <a:rPr lang="en-US" sz="1200" kern="1200" dirty="0">
                <a:solidFill>
                  <a:schemeClr val="tx1"/>
                </a:solidFill>
                <a:effectLst/>
                <a:latin typeface="+mn-lt"/>
                <a:ea typeface="+mn-ea"/>
                <a:cs typeface="+mn-cs"/>
              </a:rPr>
              <a:t>ANSI/ASIS/RIMS RA.1-2016, Risk Assessment</a:t>
            </a:r>
          </a:p>
          <a:p>
            <a:pPr lvl="0"/>
            <a:r>
              <a:rPr lang="en-US" sz="1200" kern="1200" dirty="0">
                <a:solidFill>
                  <a:schemeClr val="tx1"/>
                </a:solidFill>
                <a:effectLst/>
                <a:latin typeface="+mn-lt"/>
                <a:ea typeface="+mn-ea"/>
                <a:cs typeface="+mn-cs"/>
              </a:rPr>
              <a:t> ANSI/ASSP Z590.3-2011(R2016), Prevention through Design</a:t>
            </a:r>
          </a:p>
          <a:p>
            <a:pPr lvl="0"/>
            <a:r>
              <a:rPr lang="en-US" sz="1200" kern="1200" dirty="0">
                <a:solidFill>
                  <a:schemeClr val="tx1"/>
                </a:solidFill>
                <a:effectLst/>
                <a:latin typeface="+mn-lt"/>
                <a:ea typeface="+mn-ea"/>
                <a:cs typeface="+mn-cs"/>
              </a:rPr>
              <a:t>ANSI/ASSP TR-31010-2020 Technical Report: Risk Management – Techniques for Safety Practitioners  </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11</a:t>
            </a:fld>
            <a:endParaRPr lang="en-US"/>
          </a:p>
        </p:txBody>
      </p:sp>
    </p:spTree>
    <p:extLst>
      <p:ext uri="{BB962C8B-B14F-4D97-AF65-F5344CB8AC3E}">
        <p14:creationId xmlns:p14="http://schemas.microsoft.com/office/powerpoint/2010/main" val="3559317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59D85-8224-4B27-9332-6BA9F736E96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4A3D40-C7A0-465A-9E2D-1BE08228F5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611DE1B-4DFC-4AEC-8059-7515321CCBFF}"/>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5" name="Footer Placeholder 4">
            <a:extLst>
              <a:ext uri="{FF2B5EF4-FFF2-40B4-BE49-F238E27FC236}">
                <a16:creationId xmlns:a16="http://schemas.microsoft.com/office/drawing/2014/main" id="{97C1EE87-D898-43D6-B554-9F4FDCD2C8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9780D3-BFCB-435A-A6BF-ABC62CFBE198}"/>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2888395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1776A-397C-474A-A5C2-7D04568AC2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3457A5-F227-4CFA-9FB7-043CF8982A8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D86747-7B42-4C6A-B325-E8C3E40498ED}"/>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5" name="Footer Placeholder 4">
            <a:extLst>
              <a:ext uri="{FF2B5EF4-FFF2-40B4-BE49-F238E27FC236}">
                <a16:creationId xmlns:a16="http://schemas.microsoft.com/office/drawing/2014/main" id="{C3090E46-7AD7-4FF1-91FF-F18E7FBE36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619387-D81E-4CA9-BC89-3BF06B7CE11E}"/>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2629125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EBD059-39A4-4868-8177-00FB24AD00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D6BD9A1-1BB7-4E77-B607-F7D51BF7199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351DFF-9A5A-4229-B79F-07AD63291D88}"/>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5" name="Footer Placeholder 4">
            <a:extLst>
              <a:ext uri="{FF2B5EF4-FFF2-40B4-BE49-F238E27FC236}">
                <a16:creationId xmlns:a16="http://schemas.microsoft.com/office/drawing/2014/main" id="{B740FC4A-E948-4B1B-8E65-9E93C2B29E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1373A3-756D-431D-B268-024439E1C7B4}"/>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2397964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CB096-B7E3-4B70-B7B5-2CF5D5D754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7AD32B-3154-489B-B0E3-70DA8A8EAE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E65BEC-CF91-48FC-84A9-D6E7D6322732}"/>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5" name="Footer Placeholder 4">
            <a:extLst>
              <a:ext uri="{FF2B5EF4-FFF2-40B4-BE49-F238E27FC236}">
                <a16:creationId xmlns:a16="http://schemas.microsoft.com/office/drawing/2014/main" id="{89C7AB09-AC25-4776-8F8B-68044F3F36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B5EA00-451B-4DBD-9B2A-28C2B84C7C6D}"/>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1881059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66A25-589F-4D02-B1D4-70D4413CC86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C43DE-0515-4F94-A25A-5683621875E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FBB50C-1947-4503-8ADA-359FBD1B1059}"/>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5" name="Footer Placeholder 4">
            <a:extLst>
              <a:ext uri="{FF2B5EF4-FFF2-40B4-BE49-F238E27FC236}">
                <a16:creationId xmlns:a16="http://schemas.microsoft.com/office/drawing/2014/main" id="{9F0DEA1C-E023-4040-9CA2-76EC1F9C66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065246-699F-4C9E-B4BC-B47E71F74117}"/>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3371531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40647-A587-4228-A3F5-2F0E4E85F8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63E0C8-F25F-4010-836D-448010E8C10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C040DEA-7647-4A00-8A57-D1F3D1D14B4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ED1C8FA-E30F-4688-81AE-C3147CE370EB}"/>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6" name="Footer Placeholder 5">
            <a:extLst>
              <a:ext uri="{FF2B5EF4-FFF2-40B4-BE49-F238E27FC236}">
                <a16:creationId xmlns:a16="http://schemas.microsoft.com/office/drawing/2014/main" id="{27BFB3F9-29B1-41B2-B92D-82A153C00B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1C14D6-40DF-4B1D-B2E6-8592384ECDCF}"/>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3248790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3F360-3A10-44A3-9600-13D3455AF84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C1FD1D-D346-4C61-A2A3-0AAC0E6444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5DC212-8685-4B90-BAC9-8C2BB976DA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422A7C-EB93-4B70-8738-4F57EE9D1B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DD3699-6240-40BF-A719-0CE48E543F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4A701-52E1-4BCA-B9E0-6D0775EFA6E9}"/>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8" name="Footer Placeholder 7">
            <a:extLst>
              <a:ext uri="{FF2B5EF4-FFF2-40B4-BE49-F238E27FC236}">
                <a16:creationId xmlns:a16="http://schemas.microsoft.com/office/drawing/2014/main" id="{9AA3E409-A860-4881-ACCE-F8CD5566EB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FFB062-E9B3-4872-8C3D-E3DA2114CA8E}"/>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3915855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2405D-1F98-4562-ADB7-9A54BA6F920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9289AA-BEFA-4A1B-BCEE-5BF4EDB7958F}"/>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4" name="Footer Placeholder 3">
            <a:extLst>
              <a:ext uri="{FF2B5EF4-FFF2-40B4-BE49-F238E27FC236}">
                <a16:creationId xmlns:a16="http://schemas.microsoft.com/office/drawing/2014/main" id="{588B8051-EB6B-4C5F-86DF-DF660CBB22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F2E9C52-BDC9-4B6F-87CD-B22A7E603E7D}"/>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1961408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861D58-67A6-43A7-8D03-12770B107E45}"/>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3" name="Footer Placeholder 2">
            <a:extLst>
              <a:ext uri="{FF2B5EF4-FFF2-40B4-BE49-F238E27FC236}">
                <a16:creationId xmlns:a16="http://schemas.microsoft.com/office/drawing/2014/main" id="{F4B5B568-07BC-4CEA-A8B7-1D8BBA28FDA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E1C8046-6698-4C2A-A62E-26C8E7308C66}"/>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196876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7A1E9-1EA0-4A57-A499-F5DD410E48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1328D2-B70B-42F8-9650-E9576CBBE1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440B01B-1D9D-4C03-9D1D-CCA3C25773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DD5EEB-D6B5-417E-84E5-1928BDE2F08B}"/>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6" name="Footer Placeholder 5">
            <a:extLst>
              <a:ext uri="{FF2B5EF4-FFF2-40B4-BE49-F238E27FC236}">
                <a16:creationId xmlns:a16="http://schemas.microsoft.com/office/drawing/2014/main" id="{765E67A3-D7AD-498E-8574-BB51C1EC84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FC4CDF-6CC7-48DE-9102-CE5CBB1FF781}"/>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69891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1B9E6-DA04-41F4-A25C-8DA1566A61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654D57B-08A3-401F-B3D3-023A74182D3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EEE8B13-C802-4ACE-80AD-D9740865F2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EC2434F-B459-46FF-9C4E-304A107DFA98}"/>
              </a:ext>
            </a:extLst>
          </p:cNvPr>
          <p:cNvSpPr>
            <a:spLocks noGrp="1"/>
          </p:cNvSpPr>
          <p:nvPr>
            <p:ph type="dt" sz="half" idx="10"/>
          </p:nvPr>
        </p:nvSpPr>
        <p:spPr/>
        <p:txBody>
          <a:bodyPr/>
          <a:lstStyle/>
          <a:p>
            <a:fld id="{D6336E32-6E60-425D-B76D-7F0DEF3BCF50}" type="datetimeFigureOut">
              <a:rPr lang="en-US" smtClean="0"/>
              <a:t>6/19/2020</a:t>
            </a:fld>
            <a:endParaRPr lang="en-US"/>
          </a:p>
        </p:txBody>
      </p:sp>
      <p:sp>
        <p:nvSpPr>
          <p:cNvPr id="6" name="Footer Placeholder 5">
            <a:extLst>
              <a:ext uri="{FF2B5EF4-FFF2-40B4-BE49-F238E27FC236}">
                <a16:creationId xmlns:a16="http://schemas.microsoft.com/office/drawing/2014/main" id="{F3FFFDD1-DDFD-434D-87C3-E4D7FA6C08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AA14AD-273D-4F6A-BFBE-614C067E5DE4}"/>
              </a:ext>
            </a:extLst>
          </p:cNvPr>
          <p:cNvSpPr>
            <a:spLocks noGrp="1"/>
          </p:cNvSpPr>
          <p:nvPr>
            <p:ph type="sldNum" sz="quarter" idx="12"/>
          </p:nvPr>
        </p:nvSpPr>
        <p:spPr/>
        <p:txBody>
          <a:bodyPr/>
          <a:lstStyle/>
          <a:p>
            <a:fld id="{6C41BFD1-33FA-43F8-9B3E-7D03C997AEE2}" type="slidenum">
              <a:rPr lang="en-US" smtClean="0"/>
              <a:t>‹#›</a:t>
            </a:fld>
            <a:endParaRPr lang="en-US"/>
          </a:p>
        </p:txBody>
      </p:sp>
    </p:spTree>
    <p:extLst>
      <p:ext uri="{BB962C8B-B14F-4D97-AF65-F5344CB8AC3E}">
        <p14:creationId xmlns:p14="http://schemas.microsoft.com/office/powerpoint/2010/main" val="891067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DD2AD1-226E-431C-9907-49E12A90E6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6F9F28-911B-468F-8260-5DEBC2CD09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A0E379-BDE1-493D-A3D3-59E358ED5A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336E32-6E60-425D-B76D-7F0DEF3BCF50}" type="datetimeFigureOut">
              <a:rPr lang="en-US" smtClean="0"/>
              <a:t>6/19/2020</a:t>
            </a:fld>
            <a:endParaRPr lang="en-US"/>
          </a:p>
        </p:txBody>
      </p:sp>
      <p:sp>
        <p:nvSpPr>
          <p:cNvPr id="5" name="Footer Placeholder 4">
            <a:extLst>
              <a:ext uri="{FF2B5EF4-FFF2-40B4-BE49-F238E27FC236}">
                <a16:creationId xmlns:a16="http://schemas.microsoft.com/office/drawing/2014/main" id="{0C655A22-7EF2-4EDA-AF3D-AE01661E3E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2E3207A-0517-4BF7-AD33-F755CAE9F5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41BFD1-33FA-43F8-9B3E-7D03C997AEE2}" type="slidenum">
              <a:rPr lang="en-US" smtClean="0"/>
              <a:t>‹#›</a:t>
            </a:fld>
            <a:endParaRPr lang="en-US"/>
          </a:p>
        </p:txBody>
      </p:sp>
    </p:spTree>
    <p:extLst>
      <p:ext uri="{BB962C8B-B14F-4D97-AF65-F5344CB8AC3E}">
        <p14:creationId xmlns:p14="http://schemas.microsoft.com/office/powerpoint/2010/main" val="4857549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g31000.org/about-iso-3100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29463-5AD4-41CC-86E8-3BBFC121DC02}"/>
              </a:ext>
            </a:extLst>
          </p:cNvPr>
          <p:cNvSpPr>
            <a:spLocks noGrp="1"/>
          </p:cNvSpPr>
          <p:nvPr>
            <p:ph type="ctrTitle"/>
          </p:nvPr>
        </p:nvSpPr>
        <p:spPr/>
        <p:txBody>
          <a:bodyPr>
            <a:normAutofit fontScale="90000"/>
          </a:bodyPr>
          <a:lstStyle/>
          <a:p>
            <a:r>
              <a:rPr lang="en-US" dirty="0"/>
              <a:t>Assessing and Managing Risk: </a:t>
            </a:r>
            <a:br>
              <a:rPr lang="en-US" dirty="0"/>
            </a:br>
            <a:r>
              <a:rPr lang="en-US" i="1" dirty="0"/>
              <a:t>An ERM Perspective</a:t>
            </a:r>
          </a:p>
        </p:txBody>
      </p:sp>
      <p:sp>
        <p:nvSpPr>
          <p:cNvPr id="3" name="Subtitle 2">
            <a:extLst>
              <a:ext uri="{FF2B5EF4-FFF2-40B4-BE49-F238E27FC236}">
                <a16:creationId xmlns:a16="http://schemas.microsoft.com/office/drawing/2014/main" id="{1ADC089D-BE8E-4104-8027-6460709EEF13}"/>
              </a:ext>
            </a:extLst>
          </p:cNvPr>
          <p:cNvSpPr>
            <a:spLocks noGrp="1"/>
          </p:cNvSpPr>
          <p:nvPr>
            <p:ph type="subTitle" idx="1"/>
          </p:nvPr>
        </p:nvSpPr>
        <p:spPr/>
        <p:txBody>
          <a:bodyPr/>
          <a:lstStyle/>
          <a:p>
            <a:r>
              <a:rPr lang="en-US" dirty="0"/>
              <a:t>Chapter 3 – Managing Risks</a:t>
            </a:r>
          </a:p>
        </p:txBody>
      </p:sp>
      <p:sp>
        <p:nvSpPr>
          <p:cNvPr id="4" name="TextBox 3">
            <a:extLst>
              <a:ext uri="{FF2B5EF4-FFF2-40B4-BE49-F238E27FC236}">
                <a16:creationId xmlns:a16="http://schemas.microsoft.com/office/drawing/2014/main" id="{40BAEACF-9E86-4035-9B44-2188492B3901}"/>
              </a:ext>
            </a:extLst>
          </p:cNvPr>
          <p:cNvSpPr txBox="1"/>
          <p:nvPr/>
        </p:nvSpPr>
        <p:spPr>
          <a:xfrm>
            <a:off x="768626" y="5512904"/>
            <a:ext cx="7527235" cy="646331"/>
          </a:xfrm>
          <a:prstGeom prst="rect">
            <a:avLst/>
          </a:prstGeom>
          <a:noFill/>
        </p:spPr>
        <p:txBody>
          <a:bodyPr wrap="square" rtlCol="0">
            <a:spAutoFit/>
          </a:bodyPr>
          <a:lstStyle/>
          <a:p>
            <a:r>
              <a:rPr lang="en-US" dirty="0"/>
              <a:t>Developed by Bruce Lyon, CSP, P.E., SMS, ARM, CHMM</a:t>
            </a:r>
          </a:p>
          <a:p>
            <a:r>
              <a:rPr lang="en-US" dirty="0"/>
              <a:t>Dr. Georgi Popov, CSP, QEP, ARM, SMS, CMC, FAIHA</a:t>
            </a:r>
          </a:p>
        </p:txBody>
      </p:sp>
      <p:sp>
        <p:nvSpPr>
          <p:cNvPr id="5" name="Slide Number Placeholder 4">
            <a:extLst>
              <a:ext uri="{FF2B5EF4-FFF2-40B4-BE49-F238E27FC236}">
                <a16:creationId xmlns:a16="http://schemas.microsoft.com/office/drawing/2014/main" id="{2A00D8E1-134B-4869-802A-5831C28177B1}"/>
              </a:ext>
            </a:extLst>
          </p:cNvPr>
          <p:cNvSpPr>
            <a:spLocks noGrp="1"/>
          </p:cNvSpPr>
          <p:nvPr>
            <p:ph type="sldNum" sz="quarter" idx="12"/>
          </p:nvPr>
        </p:nvSpPr>
        <p:spPr/>
        <p:txBody>
          <a:bodyPr/>
          <a:lstStyle/>
          <a:p>
            <a:fld id="{35B72D44-14B5-49A2-830A-D01BAFE38A11}" type="slidenum">
              <a:rPr lang="en-US" smtClean="0"/>
              <a:t>1</a:t>
            </a:fld>
            <a:endParaRPr lang="en-US"/>
          </a:p>
        </p:txBody>
      </p:sp>
    </p:spTree>
    <p:extLst>
      <p:ext uri="{BB962C8B-B14F-4D97-AF65-F5344CB8AC3E}">
        <p14:creationId xmlns:p14="http://schemas.microsoft.com/office/powerpoint/2010/main" val="1577121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90D80-2FA1-4FD7-A75F-DCB5FF96AAF8}"/>
              </a:ext>
            </a:extLst>
          </p:cNvPr>
          <p:cNvSpPr>
            <a:spLocks noGrp="1"/>
          </p:cNvSpPr>
          <p:nvPr>
            <p:ph type="title"/>
          </p:nvPr>
        </p:nvSpPr>
        <p:spPr>
          <a:xfrm>
            <a:off x="841248" y="581891"/>
            <a:ext cx="3363242" cy="3740727"/>
          </a:xfrm>
        </p:spPr>
        <p:txBody>
          <a:bodyPr vert="horz" lIns="91440" tIns="45720" rIns="91440" bIns="45720" rtlCol="0" anchor="b">
            <a:normAutofit/>
          </a:bodyPr>
          <a:lstStyle/>
          <a:p>
            <a:r>
              <a:rPr lang="en-US" sz="4800" b="1" kern="1200">
                <a:solidFill>
                  <a:schemeClr val="tx1"/>
                </a:solidFill>
                <a:latin typeface="+mj-lt"/>
                <a:ea typeface="+mj-ea"/>
                <a:cs typeface="+mj-cs"/>
              </a:rPr>
              <a:t>ISO 31000 Principles, Framework and Process</a:t>
            </a:r>
            <a:endParaRPr lang="en-US" sz="4800" kern="1200">
              <a:solidFill>
                <a:schemeClr val="tx1"/>
              </a:solidFill>
              <a:latin typeface="+mj-lt"/>
              <a:ea typeface="+mj-ea"/>
              <a:cs typeface="+mj-cs"/>
            </a:endParaRPr>
          </a:p>
        </p:txBody>
      </p:sp>
      <p:sp>
        <p:nvSpPr>
          <p:cNvPr id="3" name="Content Placeholder 2">
            <a:extLst>
              <a:ext uri="{FF2B5EF4-FFF2-40B4-BE49-F238E27FC236}">
                <a16:creationId xmlns:a16="http://schemas.microsoft.com/office/drawing/2014/main" id="{85CF3AA3-418C-4EBB-AE4C-719AAAE0AB2F}"/>
              </a:ext>
            </a:extLst>
          </p:cNvPr>
          <p:cNvSpPr>
            <a:spLocks noGrp="1"/>
          </p:cNvSpPr>
          <p:nvPr>
            <p:ph idx="1"/>
          </p:nvPr>
        </p:nvSpPr>
        <p:spPr>
          <a:xfrm>
            <a:off x="841248" y="4533020"/>
            <a:ext cx="3363242" cy="1612930"/>
          </a:xfrm>
        </p:spPr>
        <p:txBody>
          <a:bodyPr vert="horz" lIns="91440" tIns="45720" rIns="91440" bIns="45720" rtlCol="0">
            <a:normAutofit/>
          </a:bodyPr>
          <a:lstStyle/>
          <a:p>
            <a:pPr marL="0" indent="0">
              <a:buNone/>
            </a:pPr>
            <a:r>
              <a:rPr lang="en-US" sz="2400" kern="1200" dirty="0">
                <a:solidFill>
                  <a:schemeClr val="tx1"/>
                </a:solidFill>
                <a:latin typeface="+mn-lt"/>
                <a:ea typeface="+mn-ea"/>
                <a:cs typeface="+mn-cs"/>
              </a:rPr>
              <a:t>Process</a:t>
            </a:r>
          </a:p>
        </p:txBody>
      </p:sp>
      <p:pic>
        <p:nvPicPr>
          <p:cNvPr id="6" name="Picture 5">
            <a:extLst>
              <a:ext uri="{FF2B5EF4-FFF2-40B4-BE49-F238E27FC236}">
                <a16:creationId xmlns:a16="http://schemas.microsoft.com/office/drawing/2014/main" id="{1F7DD0E0-4C32-493E-BFE7-7D69CF367BC2}"/>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286469" y="581891"/>
            <a:ext cx="5549377" cy="5564058"/>
          </a:xfrm>
          <a:prstGeom prst="rect">
            <a:avLst/>
          </a:prstGeom>
        </p:spPr>
      </p:pic>
    </p:spTree>
    <p:extLst>
      <p:ext uri="{BB962C8B-B14F-4D97-AF65-F5344CB8AC3E}">
        <p14:creationId xmlns:p14="http://schemas.microsoft.com/office/powerpoint/2010/main" val="3571067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90D80-2FA1-4FD7-A75F-DCB5FF96AAF8}"/>
              </a:ext>
            </a:extLst>
          </p:cNvPr>
          <p:cNvSpPr>
            <a:spLocks noGrp="1"/>
          </p:cNvSpPr>
          <p:nvPr>
            <p:ph type="title"/>
          </p:nvPr>
        </p:nvSpPr>
        <p:spPr>
          <a:xfrm>
            <a:off x="841247" y="581891"/>
            <a:ext cx="4445221" cy="3740727"/>
          </a:xfrm>
        </p:spPr>
        <p:txBody>
          <a:bodyPr vert="horz" lIns="91440" tIns="45720" rIns="91440" bIns="45720" rtlCol="0" anchor="b">
            <a:normAutofit/>
          </a:bodyPr>
          <a:lstStyle/>
          <a:p>
            <a:r>
              <a:rPr lang="en-US" sz="4800" kern="1200" dirty="0">
                <a:solidFill>
                  <a:schemeClr val="tx1"/>
                </a:solidFill>
                <a:latin typeface="+mj-lt"/>
                <a:ea typeface="+mj-ea"/>
                <a:cs typeface="+mj-cs"/>
              </a:rPr>
              <a:t>Risk Assessment </a:t>
            </a:r>
          </a:p>
        </p:txBody>
      </p:sp>
      <p:pic>
        <p:nvPicPr>
          <p:cNvPr id="6" name="Picture 5">
            <a:extLst>
              <a:ext uri="{FF2B5EF4-FFF2-40B4-BE49-F238E27FC236}">
                <a16:creationId xmlns:a16="http://schemas.microsoft.com/office/drawing/2014/main" id="{1F7DD0E0-4C32-493E-BFE7-7D69CF367BC2}"/>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286469" y="581891"/>
            <a:ext cx="5549377" cy="5564058"/>
          </a:xfrm>
          <a:prstGeom prst="rect">
            <a:avLst/>
          </a:prstGeom>
        </p:spPr>
      </p:pic>
      <p:sp>
        <p:nvSpPr>
          <p:cNvPr id="7" name="Arrow: Notched Right 6">
            <a:extLst>
              <a:ext uri="{FF2B5EF4-FFF2-40B4-BE49-F238E27FC236}">
                <a16:creationId xmlns:a16="http://schemas.microsoft.com/office/drawing/2014/main" id="{77BF9B82-044B-4453-A34A-E025AB5C1FC8}"/>
              </a:ext>
            </a:extLst>
          </p:cNvPr>
          <p:cNvSpPr/>
          <p:nvPr/>
        </p:nvSpPr>
        <p:spPr>
          <a:xfrm>
            <a:off x="4894727" y="2452254"/>
            <a:ext cx="2402545" cy="1777041"/>
          </a:xfrm>
          <a:prstGeom prst="notchedRightArrow">
            <a:avLst/>
          </a:prstGeom>
          <a:gradFill flip="none" rotWithShape="1">
            <a:gsLst>
              <a:gs pos="27000">
                <a:srgbClr val="00B050"/>
              </a:gs>
              <a:gs pos="47000">
                <a:srgbClr val="FFFF00"/>
              </a:gs>
              <a:gs pos="84000">
                <a:srgbClr val="C00000"/>
              </a:gs>
            </a:gsLst>
            <a:lin ang="0" scaled="1"/>
            <a:tileRect/>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73640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44695-BC54-4BD3-AA0B-F76AB54A6CB9}"/>
              </a:ext>
            </a:extLst>
          </p:cNvPr>
          <p:cNvSpPr>
            <a:spLocks noGrp="1"/>
          </p:cNvSpPr>
          <p:nvPr>
            <p:ph type="title"/>
          </p:nvPr>
        </p:nvSpPr>
        <p:spPr>
          <a:xfrm>
            <a:off x="838200" y="5534025"/>
            <a:ext cx="10515600" cy="822326"/>
          </a:xfrm>
        </p:spPr>
        <p:txBody>
          <a:bodyPr vert="horz" lIns="91440" tIns="45720" rIns="91440" bIns="45720" rtlCol="0" anchor="ctr">
            <a:normAutofit/>
          </a:bodyPr>
          <a:lstStyle/>
          <a:p>
            <a:pPr algn="ctr"/>
            <a:r>
              <a:rPr lang="en-US" sz="3400" b="1" dirty="0"/>
              <a:t>ISO 31010 Risk Management - Risk Assessment Techniques</a:t>
            </a:r>
            <a:endParaRPr lang="en-US" sz="3400" dirty="0"/>
          </a:p>
        </p:txBody>
      </p:sp>
      <p:pic>
        <p:nvPicPr>
          <p:cNvPr id="4" name="Picture 3">
            <a:extLst>
              <a:ext uri="{FF2B5EF4-FFF2-40B4-BE49-F238E27FC236}">
                <a16:creationId xmlns:a16="http://schemas.microsoft.com/office/drawing/2014/main" id="{32C6D89B-454F-44C9-8B4E-C4807077F5F5}"/>
              </a:ext>
            </a:extLst>
          </p:cNvPr>
          <p:cNvPicPr>
            <a:picLocks noChangeAspect="1"/>
          </p:cNvPicPr>
          <p:nvPr/>
        </p:nvPicPr>
        <p:blipFill>
          <a:blip r:embed="rId3"/>
          <a:stretch>
            <a:fillRect/>
          </a:stretch>
        </p:blipFill>
        <p:spPr>
          <a:xfrm>
            <a:off x="987425" y="41275"/>
            <a:ext cx="4438650" cy="5313363"/>
          </a:xfrm>
          <a:prstGeom prst="rect">
            <a:avLst/>
          </a:prstGeom>
        </p:spPr>
      </p:pic>
      <p:pic>
        <p:nvPicPr>
          <p:cNvPr id="5" name="Picture 4">
            <a:extLst>
              <a:ext uri="{FF2B5EF4-FFF2-40B4-BE49-F238E27FC236}">
                <a16:creationId xmlns:a16="http://schemas.microsoft.com/office/drawing/2014/main" id="{53E507D9-117A-4D1A-85BF-B1B917336DA9}"/>
              </a:ext>
            </a:extLst>
          </p:cNvPr>
          <p:cNvPicPr>
            <a:picLocks noChangeAspect="1"/>
          </p:cNvPicPr>
          <p:nvPr/>
        </p:nvPicPr>
        <p:blipFill>
          <a:blip r:embed="rId4"/>
          <a:stretch>
            <a:fillRect/>
          </a:stretch>
        </p:blipFill>
        <p:spPr>
          <a:xfrm>
            <a:off x="5507038" y="41275"/>
            <a:ext cx="5697538" cy="5313363"/>
          </a:xfrm>
          <a:prstGeom prst="rect">
            <a:avLst/>
          </a:prstGeom>
        </p:spPr>
      </p:pic>
    </p:spTree>
    <p:extLst>
      <p:ext uri="{BB962C8B-B14F-4D97-AF65-F5344CB8AC3E}">
        <p14:creationId xmlns:p14="http://schemas.microsoft.com/office/powerpoint/2010/main" val="3797941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3F641-A526-4C00-82A4-818FB9F131D7}"/>
              </a:ext>
            </a:extLst>
          </p:cNvPr>
          <p:cNvSpPr>
            <a:spLocks noGrp="1"/>
          </p:cNvSpPr>
          <p:nvPr>
            <p:ph type="title"/>
          </p:nvPr>
        </p:nvSpPr>
        <p:spPr>
          <a:xfrm>
            <a:off x="4965430" y="629266"/>
            <a:ext cx="6586491" cy="1676603"/>
          </a:xfrm>
        </p:spPr>
        <p:txBody>
          <a:bodyPr>
            <a:normAutofit/>
          </a:bodyPr>
          <a:lstStyle/>
          <a:p>
            <a:r>
              <a:rPr lang="en-US" b="1" dirty="0"/>
              <a:t>ANSI/ASIS/RIMS RA.1 Risk Assessment</a:t>
            </a:r>
            <a:endParaRPr lang="en-US" dirty="0"/>
          </a:p>
        </p:txBody>
      </p:sp>
      <p:pic>
        <p:nvPicPr>
          <p:cNvPr id="4" name="Picture 3">
            <a:extLst>
              <a:ext uri="{FF2B5EF4-FFF2-40B4-BE49-F238E27FC236}">
                <a16:creationId xmlns:a16="http://schemas.microsoft.com/office/drawing/2014/main" id="{B6E44D54-D50D-4C51-9E57-44F0A8FF3B48}"/>
              </a:ext>
            </a:extLst>
          </p:cNvPr>
          <p:cNvPicPr>
            <a:picLocks noChangeAspect="1"/>
          </p:cNvPicPr>
          <p:nvPr/>
        </p:nvPicPr>
        <p:blipFill rotWithShape="1">
          <a:blip r:embed="rId3"/>
          <a:srcRect l="2167" r="12101" b="3"/>
          <a:stretch/>
        </p:blipFill>
        <p:spPr>
          <a:xfrm>
            <a:off x="20" y="10"/>
            <a:ext cx="4635571" cy="6857990"/>
          </a:xfrm>
          <a:prstGeom prst="rect">
            <a:avLst/>
          </a:prstGeom>
          <a:effectLst/>
        </p:spPr>
      </p:pic>
      <p:sp>
        <p:nvSpPr>
          <p:cNvPr id="3" name="Content Placeholder 2">
            <a:extLst>
              <a:ext uri="{FF2B5EF4-FFF2-40B4-BE49-F238E27FC236}">
                <a16:creationId xmlns:a16="http://schemas.microsoft.com/office/drawing/2014/main" id="{02020797-A80F-40DE-AF51-A10E0387452C}"/>
              </a:ext>
            </a:extLst>
          </p:cNvPr>
          <p:cNvSpPr>
            <a:spLocks noGrp="1"/>
          </p:cNvSpPr>
          <p:nvPr>
            <p:ph idx="1"/>
          </p:nvPr>
        </p:nvSpPr>
        <p:spPr>
          <a:xfrm>
            <a:off x="4965431" y="2438400"/>
            <a:ext cx="6586489" cy="3785419"/>
          </a:xfrm>
        </p:spPr>
        <p:txBody>
          <a:bodyPr>
            <a:normAutofit/>
          </a:bodyPr>
          <a:lstStyle/>
          <a:p>
            <a:r>
              <a:rPr lang="en-US" sz="2400"/>
              <a:t>ANSI RA.1 was established in 2015 as a guidance document for organizations in the integration and implementation of risk assessment in a sustainable process. </a:t>
            </a:r>
          </a:p>
        </p:txBody>
      </p:sp>
    </p:spTree>
    <p:extLst>
      <p:ext uri="{BB962C8B-B14F-4D97-AF65-F5344CB8AC3E}">
        <p14:creationId xmlns:p14="http://schemas.microsoft.com/office/powerpoint/2010/main" val="3726837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4300A-46DC-48FC-BD07-CBA99D1D0D14}"/>
              </a:ext>
            </a:extLst>
          </p:cNvPr>
          <p:cNvSpPr>
            <a:spLocks noGrp="1"/>
          </p:cNvSpPr>
          <p:nvPr>
            <p:ph type="title"/>
          </p:nvPr>
        </p:nvSpPr>
        <p:spPr>
          <a:xfrm>
            <a:off x="4965430" y="629266"/>
            <a:ext cx="6586491" cy="1676603"/>
          </a:xfrm>
        </p:spPr>
        <p:txBody>
          <a:bodyPr>
            <a:normAutofit/>
          </a:bodyPr>
          <a:lstStyle/>
          <a:p>
            <a:r>
              <a:rPr lang="en-US" b="1" dirty="0"/>
              <a:t>ANSI/ASSP Z590.3 Prevention through Design</a:t>
            </a:r>
            <a:endParaRPr lang="en-US" dirty="0"/>
          </a:p>
        </p:txBody>
      </p:sp>
      <p:pic>
        <p:nvPicPr>
          <p:cNvPr id="4" name="Picture 3">
            <a:extLst>
              <a:ext uri="{FF2B5EF4-FFF2-40B4-BE49-F238E27FC236}">
                <a16:creationId xmlns:a16="http://schemas.microsoft.com/office/drawing/2014/main" id="{1151352A-C21C-4701-AC08-AEA620F87932}"/>
              </a:ext>
            </a:extLst>
          </p:cNvPr>
          <p:cNvPicPr>
            <a:picLocks noChangeAspect="1"/>
          </p:cNvPicPr>
          <p:nvPr/>
        </p:nvPicPr>
        <p:blipFill rotWithShape="1">
          <a:blip r:embed="rId3"/>
          <a:srcRect l="7416" r="10017" b="1"/>
          <a:stretch/>
        </p:blipFill>
        <p:spPr>
          <a:xfrm>
            <a:off x="20" y="10"/>
            <a:ext cx="4635571" cy="6857990"/>
          </a:xfrm>
          <a:prstGeom prst="rect">
            <a:avLst/>
          </a:prstGeom>
          <a:effectLst/>
        </p:spPr>
      </p:pic>
      <p:sp>
        <p:nvSpPr>
          <p:cNvPr id="3" name="Content Placeholder 2">
            <a:extLst>
              <a:ext uri="{FF2B5EF4-FFF2-40B4-BE49-F238E27FC236}">
                <a16:creationId xmlns:a16="http://schemas.microsoft.com/office/drawing/2014/main" id="{BDD65BA1-3092-4039-83AE-200B95CAA2AD}"/>
              </a:ext>
            </a:extLst>
          </p:cNvPr>
          <p:cNvSpPr>
            <a:spLocks noGrp="1"/>
          </p:cNvSpPr>
          <p:nvPr>
            <p:ph idx="1"/>
          </p:nvPr>
        </p:nvSpPr>
        <p:spPr>
          <a:xfrm>
            <a:off x="4965431" y="2438400"/>
            <a:ext cx="6586489" cy="3785419"/>
          </a:xfrm>
        </p:spPr>
        <p:txBody>
          <a:bodyPr>
            <a:normAutofit/>
          </a:bodyPr>
          <a:lstStyle/>
          <a:p>
            <a:r>
              <a:rPr lang="en-US" sz="2400"/>
              <a:t>The first standard to address risk reduction by performing risk assessments in the design and redesign phases, and throughout the life cycle of a system or product.  </a:t>
            </a:r>
          </a:p>
        </p:txBody>
      </p:sp>
    </p:spTree>
    <p:extLst>
      <p:ext uri="{BB962C8B-B14F-4D97-AF65-F5344CB8AC3E}">
        <p14:creationId xmlns:p14="http://schemas.microsoft.com/office/powerpoint/2010/main" val="1505654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548C2AA-48DA-4E94-8E14-B85849B2CD02}"/>
              </a:ext>
            </a:extLst>
          </p:cNvPr>
          <p:cNvSpPr>
            <a:spLocks noGrp="1"/>
          </p:cNvSpPr>
          <p:nvPr>
            <p:ph type="title"/>
          </p:nvPr>
        </p:nvSpPr>
        <p:spPr>
          <a:xfrm>
            <a:off x="863029" y="1012004"/>
            <a:ext cx="3416158" cy="4795408"/>
          </a:xfrm>
        </p:spPr>
        <p:txBody>
          <a:bodyPr>
            <a:normAutofit/>
          </a:bodyPr>
          <a:lstStyle/>
          <a:p>
            <a:r>
              <a:rPr lang="en-US" sz="4100" b="1">
                <a:solidFill>
                  <a:srgbClr val="FFFFFF"/>
                </a:solidFill>
              </a:rPr>
              <a:t>ANSI/ASSP TR-31010 Technical Report: Risk Management – Techniques for Safety Practitioners</a:t>
            </a:r>
            <a:endParaRPr lang="en-US" sz="4100">
              <a:solidFill>
                <a:srgbClr val="FFFFFF"/>
              </a:solidFill>
            </a:endParaRPr>
          </a:p>
        </p:txBody>
      </p:sp>
      <p:graphicFrame>
        <p:nvGraphicFramePr>
          <p:cNvPr id="5" name="Content Placeholder 2">
            <a:extLst>
              <a:ext uri="{FF2B5EF4-FFF2-40B4-BE49-F238E27FC236}">
                <a16:creationId xmlns:a16="http://schemas.microsoft.com/office/drawing/2014/main" id="{DBB0F4D6-02D6-43DC-8487-DAABF424630A}"/>
              </a:ext>
            </a:extLst>
          </p:cNvPr>
          <p:cNvGraphicFramePr>
            <a:graphicFrameLocks noGrp="1"/>
          </p:cNvGraphicFramePr>
          <p:nvPr>
            <p:ph idx="1"/>
            <p:extLst>
              <p:ext uri="{D42A27DB-BD31-4B8C-83A1-F6EECF244321}">
                <p14:modId xmlns:p14="http://schemas.microsoft.com/office/powerpoint/2010/main" val="1941717033"/>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930837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A2BF5-C675-4AFF-B189-6A2B86C71364}"/>
              </a:ext>
            </a:extLst>
          </p:cNvPr>
          <p:cNvSpPr>
            <a:spLocks noGrp="1"/>
          </p:cNvSpPr>
          <p:nvPr>
            <p:ph type="title"/>
          </p:nvPr>
        </p:nvSpPr>
        <p:spPr/>
        <p:txBody>
          <a:bodyPr/>
          <a:lstStyle/>
          <a:p>
            <a:r>
              <a:rPr lang="en-US" b="1" dirty="0"/>
              <a:t>The Concept of Prevention through Design</a:t>
            </a:r>
            <a:endParaRPr lang="en-US" dirty="0"/>
          </a:p>
        </p:txBody>
      </p:sp>
      <p:sp>
        <p:nvSpPr>
          <p:cNvPr id="3" name="Content Placeholder 2">
            <a:extLst>
              <a:ext uri="{FF2B5EF4-FFF2-40B4-BE49-F238E27FC236}">
                <a16:creationId xmlns:a16="http://schemas.microsoft.com/office/drawing/2014/main" id="{B05D0351-5E41-417F-A979-44C1A4201D59}"/>
              </a:ext>
            </a:extLst>
          </p:cNvPr>
          <p:cNvSpPr>
            <a:spLocks noGrp="1"/>
          </p:cNvSpPr>
          <p:nvPr>
            <p:ph idx="1"/>
          </p:nvPr>
        </p:nvSpPr>
        <p:spPr>
          <a:xfrm>
            <a:off x="396815" y="1825625"/>
            <a:ext cx="8743235" cy="4351338"/>
          </a:xfrm>
        </p:spPr>
        <p:txBody>
          <a:bodyPr/>
          <a:lstStyle/>
          <a:p>
            <a:r>
              <a:rPr lang="en-US" dirty="0"/>
              <a:t>PtD is a concept that assesses and manages risk throughout the life cycle of a system. </a:t>
            </a:r>
          </a:p>
          <a:p>
            <a:r>
              <a:rPr lang="en-US" dirty="0"/>
              <a:t>Z590.3 is a safety standard vs. other ERM standards</a:t>
            </a:r>
          </a:p>
          <a:p>
            <a:r>
              <a:rPr lang="en-US" dirty="0"/>
              <a:t>ISO 31000 encompasses the overall risk management process while Z590.3 Prevention through Design operates within a more focused occupational safety and health (OSH) context.  </a:t>
            </a:r>
          </a:p>
        </p:txBody>
      </p:sp>
      <p:pic>
        <p:nvPicPr>
          <p:cNvPr id="4" name="Picture 3">
            <a:extLst>
              <a:ext uri="{FF2B5EF4-FFF2-40B4-BE49-F238E27FC236}">
                <a16:creationId xmlns:a16="http://schemas.microsoft.com/office/drawing/2014/main" id="{CCE448D5-1B44-45F1-AAC5-119F8CCF5878}"/>
              </a:ext>
            </a:extLst>
          </p:cNvPr>
          <p:cNvPicPr>
            <a:picLocks noChangeAspect="1"/>
          </p:cNvPicPr>
          <p:nvPr/>
        </p:nvPicPr>
        <p:blipFill rotWithShape="1">
          <a:blip r:embed="rId3"/>
          <a:srcRect l="7416" r="10017" b="1"/>
          <a:stretch/>
        </p:blipFill>
        <p:spPr>
          <a:xfrm>
            <a:off x="9140050" y="1500996"/>
            <a:ext cx="2827994" cy="4183811"/>
          </a:xfrm>
          <a:prstGeom prst="rect">
            <a:avLst/>
          </a:prstGeom>
          <a:effectLst/>
        </p:spPr>
      </p:pic>
    </p:spTree>
    <p:extLst>
      <p:ext uri="{BB962C8B-B14F-4D97-AF65-F5344CB8AC3E}">
        <p14:creationId xmlns:p14="http://schemas.microsoft.com/office/powerpoint/2010/main" val="3277790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7FA2C-4A68-47FC-B36C-D2B7EDEAA963}"/>
              </a:ext>
            </a:extLst>
          </p:cNvPr>
          <p:cNvSpPr>
            <a:spLocks noGrp="1"/>
          </p:cNvSpPr>
          <p:nvPr>
            <p:ph type="title"/>
          </p:nvPr>
        </p:nvSpPr>
        <p:spPr/>
        <p:txBody>
          <a:bodyPr/>
          <a:lstStyle/>
          <a:p>
            <a:r>
              <a:rPr lang="en-US" b="1" dirty="0"/>
              <a:t>Integrating Prevention through Design</a:t>
            </a:r>
            <a:endParaRPr lang="en-US" dirty="0"/>
          </a:p>
        </p:txBody>
      </p:sp>
      <p:sp>
        <p:nvSpPr>
          <p:cNvPr id="3" name="Content Placeholder 2">
            <a:extLst>
              <a:ext uri="{FF2B5EF4-FFF2-40B4-BE49-F238E27FC236}">
                <a16:creationId xmlns:a16="http://schemas.microsoft.com/office/drawing/2014/main" id="{73705733-B29B-4AD2-B0E1-38A33245147C}"/>
              </a:ext>
            </a:extLst>
          </p:cNvPr>
          <p:cNvSpPr>
            <a:spLocks noGrp="1"/>
          </p:cNvSpPr>
          <p:nvPr>
            <p:ph idx="1"/>
          </p:nvPr>
        </p:nvSpPr>
        <p:spPr/>
        <p:txBody>
          <a:bodyPr/>
          <a:lstStyle/>
          <a:p>
            <a:r>
              <a:rPr lang="en-US" dirty="0"/>
              <a:t>PtD concepts should be integrated into management policies, responsibilities and practices. </a:t>
            </a:r>
          </a:p>
          <a:p>
            <a:r>
              <a:rPr lang="en-US" dirty="0"/>
              <a:t>Management should define and implement a process to incorporate risk reduction into the design and redesign processes </a:t>
            </a:r>
          </a:p>
          <a:p>
            <a:r>
              <a:rPr lang="en-US" dirty="0"/>
              <a:t>The standard advises organizations to integrate their ‘hazard analysis and risk assessment process’ into various levels of the organization and include key stakeholders such as designers, engineers, architects, procurement, production, operations, maintenance, quality, human resources, safety and health, legal and decision makers. </a:t>
            </a:r>
          </a:p>
        </p:txBody>
      </p:sp>
    </p:spTree>
    <p:extLst>
      <p:ext uri="{BB962C8B-B14F-4D97-AF65-F5344CB8AC3E}">
        <p14:creationId xmlns:p14="http://schemas.microsoft.com/office/powerpoint/2010/main" val="529331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17FA2C-4A68-47FC-B36C-D2B7EDEAA963}"/>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b="1" kern="1200">
                <a:solidFill>
                  <a:srgbClr val="FFFFFF"/>
                </a:solidFill>
                <a:latin typeface="+mj-lt"/>
                <a:ea typeface="+mj-ea"/>
                <a:cs typeface="+mj-cs"/>
              </a:rPr>
              <a:t>Integrating Prevention through Design</a:t>
            </a:r>
            <a:endParaRPr lang="en-US" sz="3600" kern="1200">
              <a:solidFill>
                <a:srgbClr val="FFFFFF"/>
              </a:solidFill>
              <a:latin typeface="+mj-lt"/>
              <a:ea typeface="+mj-ea"/>
              <a:cs typeface="+mj-cs"/>
            </a:endParaRPr>
          </a:p>
        </p:txBody>
      </p:sp>
      <p:pic>
        <p:nvPicPr>
          <p:cNvPr id="6" name="Picture 5">
            <a:extLst>
              <a:ext uri="{FF2B5EF4-FFF2-40B4-BE49-F238E27FC236}">
                <a16:creationId xmlns:a16="http://schemas.microsoft.com/office/drawing/2014/main" id="{815A861D-1FFD-48B5-9F83-E71E86A92D3F}"/>
              </a:ext>
            </a:extLst>
          </p:cNvPr>
          <p:cNvPicPr>
            <a:picLocks noChangeAspect="1"/>
          </p:cNvPicPr>
          <p:nvPr/>
        </p:nvPicPr>
        <p:blipFill>
          <a:blip r:embed="rId3"/>
          <a:stretch>
            <a:fillRect/>
          </a:stretch>
        </p:blipFill>
        <p:spPr>
          <a:xfrm>
            <a:off x="4216526" y="379565"/>
            <a:ext cx="7577996" cy="5797166"/>
          </a:xfrm>
          <a:prstGeom prst="rect">
            <a:avLst/>
          </a:prstGeom>
        </p:spPr>
      </p:pic>
    </p:spTree>
    <p:extLst>
      <p:ext uri="{BB962C8B-B14F-4D97-AF65-F5344CB8AC3E}">
        <p14:creationId xmlns:p14="http://schemas.microsoft.com/office/powerpoint/2010/main" val="3997144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B7A9B-14F8-4694-BA86-22D9275BBD5A}"/>
              </a:ext>
            </a:extLst>
          </p:cNvPr>
          <p:cNvSpPr>
            <a:spLocks noGrp="1"/>
          </p:cNvSpPr>
          <p:nvPr>
            <p:ph type="title"/>
          </p:nvPr>
        </p:nvSpPr>
        <p:spPr/>
        <p:txBody>
          <a:bodyPr/>
          <a:lstStyle/>
          <a:p>
            <a:r>
              <a:rPr lang="en-US" b="1" dirty="0"/>
              <a:t>Assessment Methods</a:t>
            </a:r>
            <a:endParaRPr lang="en-US" dirty="0"/>
          </a:p>
        </p:txBody>
      </p:sp>
      <p:sp>
        <p:nvSpPr>
          <p:cNvPr id="3" name="Content Placeholder 2">
            <a:extLst>
              <a:ext uri="{FF2B5EF4-FFF2-40B4-BE49-F238E27FC236}">
                <a16:creationId xmlns:a16="http://schemas.microsoft.com/office/drawing/2014/main" id="{9911A9E3-F020-434D-945E-20FEC3EE5823}"/>
              </a:ext>
            </a:extLst>
          </p:cNvPr>
          <p:cNvSpPr>
            <a:spLocks noGrp="1"/>
          </p:cNvSpPr>
          <p:nvPr>
            <p:ph idx="1"/>
          </p:nvPr>
        </p:nvSpPr>
        <p:spPr/>
        <p:txBody>
          <a:bodyPr/>
          <a:lstStyle/>
          <a:p>
            <a:r>
              <a:rPr lang="en-US" dirty="0"/>
              <a:t>Most hazard/risk or operational risk situations can be adequately assessed using three common methods: </a:t>
            </a:r>
          </a:p>
          <a:p>
            <a:r>
              <a:rPr lang="en-US" dirty="0"/>
              <a:t>1) Preliminary Hazard Analysis; </a:t>
            </a:r>
          </a:p>
          <a:p>
            <a:r>
              <a:rPr lang="en-US" dirty="0"/>
              <a:t>2) What-If/Checklist Analysis; and </a:t>
            </a:r>
          </a:p>
          <a:p>
            <a:r>
              <a:rPr lang="en-US" dirty="0"/>
              <a:t>3) Failure Mode and Effects Analysis. </a:t>
            </a:r>
          </a:p>
        </p:txBody>
      </p:sp>
    </p:spTree>
    <p:extLst>
      <p:ext uri="{BB962C8B-B14F-4D97-AF65-F5344CB8AC3E}">
        <p14:creationId xmlns:p14="http://schemas.microsoft.com/office/powerpoint/2010/main" val="566720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DCB5928-DC7D-4612-9922-441966E156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682C1161-1736-45EC-99B7-33F3CAE9D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rgbClr val="E6E6E6"/>
            </a:solidFill>
          </a:ln>
          <a:effectLst>
            <a:outerShdw blurRad="762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84D4DDB8-B68F-45B0-9F62-C4279996F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9ED3A8F-29EF-4C00-ACBD-69D2AA852EFC}"/>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b="1" kern="1200">
                <a:solidFill>
                  <a:schemeClr val="tx1"/>
                </a:solidFill>
                <a:latin typeface="+mj-lt"/>
                <a:ea typeface="+mj-ea"/>
                <a:cs typeface="+mj-cs"/>
              </a:rPr>
              <a:t>Introduction</a:t>
            </a:r>
            <a:endParaRPr lang="en-US" sz="4800" kern="1200">
              <a:solidFill>
                <a:schemeClr val="tx1"/>
              </a:solidFill>
              <a:latin typeface="+mj-lt"/>
              <a:ea typeface="+mj-ea"/>
              <a:cs typeface="+mj-cs"/>
            </a:endParaRPr>
          </a:p>
        </p:txBody>
      </p:sp>
      <p:sp>
        <p:nvSpPr>
          <p:cNvPr id="3" name="Content Placeholder 2">
            <a:extLst>
              <a:ext uri="{FF2B5EF4-FFF2-40B4-BE49-F238E27FC236}">
                <a16:creationId xmlns:a16="http://schemas.microsoft.com/office/drawing/2014/main" id="{D6CF5AC4-3658-4B6D-9D85-A66A91F89A6D}"/>
              </a:ext>
            </a:extLst>
          </p:cNvPr>
          <p:cNvSpPr>
            <a:spLocks noGrp="1"/>
          </p:cNvSpPr>
          <p:nvPr>
            <p:ph idx="1"/>
          </p:nvPr>
        </p:nvSpPr>
        <p:spPr>
          <a:xfrm>
            <a:off x="477981" y="4872922"/>
            <a:ext cx="3933306" cy="1208141"/>
          </a:xfrm>
        </p:spPr>
        <p:txBody>
          <a:bodyPr vert="horz" lIns="91440" tIns="45720" rIns="91440" bIns="45720" rtlCol="0">
            <a:normAutofit/>
          </a:bodyPr>
          <a:lstStyle/>
          <a:p>
            <a:pPr marL="0" indent="0">
              <a:buNone/>
            </a:pPr>
            <a:r>
              <a:rPr lang="en-US" sz="2000" kern="1200">
                <a:solidFill>
                  <a:schemeClr val="tx1"/>
                </a:solidFill>
                <a:latin typeface="+mn-lt"/>
                <a:ea typeface="+mn-ea"/>
                <a:cs typeface="+mn-cs"/>
              </a:rPr>
              <a:t>The risk management process includes: </a:t>
            </a:r>
          </a:p>
        </p:txBody>
      </p:sp>
      <p:sp>
        <p:nvSpPr>
          <p:cNvPr id="15"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A7A6E82B-D904-40ED-8A9B-BC7BA96D7B41}"/>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5898281" y="625684"/>
            <a:ext cx="5440985" cy="5455380"/>
          </a:xfrm>
          <a:prstGeom prst="rect">
            <a:avLst/>
          </a:prstGeom>
        </p:spPr>
      </p:pic>
    </p:spTree>
    <p:extLst>
      <p:ext uri="{BB962C8B-B14F-4D97-AF65-F5344CB8AC3E}">
        <p14:creationId xmlns:p14="http://schemas.microsoft.com/office/powerpoint/2010/main" val="42125734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D45B3-4557-411D-AB3B-2A9C23D5A1FC}"/>
              </a:ext>
            </a:extLst>
          </p:cNvPr>
          <p:cNvSpPr>
            <a:spLocks noGrp="1"/>
          </p:cNvSpPr>
          <p:nvPr>
            <p:ph type="title"/>
          </p:nvPr>
        </p:nvSpPr>
        <p:spPr/>
        <p:txBody>
          <a:bodyPr/>
          <a:lstStyle/>
          <a:p>
            <a:r>
              <a:rPr lang="en-US" b="1" dirty="0"/>
              <a:t>Summary</a:t>
            </a:r>
            <a:endParaRPr lang="en-US" dirty="0"/>
          </a:p>
        </p:txBody>
      </p:sp>
      <p:sp>
        <p:nvSpPr>
          <p:cNvPr id="3" name="Content Placeholder 2">
            <a:extLst>
              <a:ext uri="{FF2B5EF4-FFF2-40B4-BE49-F238E27FC236}">
                <a16:creationId xmlns:a16="http://schemas.microsoft.com/office/drawing/2014/main" id="{F0CF6A84-676A-4113-94D9-5BD2EE7E410F}"/>
              </a:ext>
            </a:extLst>
          </p:cNvPr>
          <p:cNvSpPr>
            <a:spLocks noGrp="1"/>
          </p:cNvSpPr>
          <p:nvPr>
            <p:ph idx="1"/>
          </p:nvPr>
        </p:nvSpPr>
        <p:spPr>
          <a:xfrm>
            <a:off x="838199" y="1825625"/>
            <a:ext cx="10859219" cy="4351338"/>
          </a:xfrm>
        </p:spPr>
        <p:txBody>
          <a:bodyPr/>
          <a:lstStyle/>
          <a:p>
            <a:r>
              <a:rPr lang="en-US" dirty="0"/>
              <a:t>Enterprise risk management is a complex and dynamic process</a:t>
            </a:r>
          </a:p>
          <a:p>
            <a:r>
              <a:rPr lang="en-US" dirty="0"/>
              <a:t>Consensus standards in risk assessment and risk management are vitally important in providing fundamental guidance to organizations and risk professionals</a:t>
            </a:r>
          </a:p>
          <a:p>
            <a:r>
              <a:rPr lang="en-US" dirty="0"/>
              <a:t>Risk management techniques helps provide a foundation for risk professionals in guiding their organizations in the management of risk. </a:t>
            </a:r>
          </a:p>
          <a:p>
            <a:endParaRPr lang="en-US" dirty="0"/>
          </a:p>
        </p:txBody>
      </p:sp>
    </p:spTree>
    <p:extLst>
      <p:ext uri="{BB962C8B-B14F-4D97-AF65-F5344CB8AC3E}">
        <p14:creationId xmlns:p14="http://schemas.microsoft.com/office/powerpoint/2010/main" val="2653404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082622D-AAF3-4897-8629-FC918530D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A7457DD9-5A45-400A-AB4B-4B4EDECA25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365125"/>
            <a:ext cx="11167447" cy="2089317"/>
          </a:xfrm>
          <a:prstGeom prst="rect">
            <a:avLst/>
          </a:prstGeom>
          <a:ln w="12700">
            <a:solidFill>
              <a:srgbClr val="E1E1E1"/>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33BBFFC-89F8-4B15-8C97-ACFAA0D17433}"/>
              </a:ext>
            </a:extLst>
          </p:cNvPr>
          <p:cNvSpPr>
            <a:spLocks noGrp="1"/>
          </p:cNvSpPr>
          <p:nvPr>
            <p:ph type="title"/>
          </p:nvPr>
        </p:nvSpPr>
        <p:spPr>
          <a:xfrm>
            <a:off x="1046746" y="641850"/>
            <a:ext cx="3611880" cy="1535865"/>
          </a:xfrm>
        </p:spPr>
        <p:txBody>
          <a:bodyPr>
            <a:normAutofit/>
          </a:bodyPr>
          <a:lstStyle/>
          <a:p>
            <a:r>
              <a:rPr lang="en-US" sz="3200" b="1"/>
              <a:t>Introduction</a:t>
            </a:r>
            <a:endParaRPr lang="en-US" sz="3200"/>
          </a:p>
        </p:txBody>
      </p:sp>
      <p:sp>
        <p:nvSpPr>
          <p:cNvPr id="13" name="Rectangle 12">
            <a:extLst>
              <a:ext uri="{FF2B5EF4-FFF2-40B4-BE49-F238E27FC236}">
                <a16:creationId xmlns:a16="http://schemas.microsoft.com/office/drawing/2014/main" id="{441CF7D6-A660-431A-B0BB-140A0D5556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105773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5" name="Rectangle 14">
            <a:extLst>
              <a:ext uri="{FF2B5EF4-FFF2-40B4-BE49-F238E27FC236}">
                <a16:creationId xmlns:a16="http://schemas.microsoft.com/office/drawing/2014/main" id="{0570A85B-3810-4F95-97B0-CBF4CCDB38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243541" y="1400638"/>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915C7DFB-1CAD-402E-89BE-4D38AEA00318}"/>
              </a:ext>
            </a:extLst>
          </p:cNvPr>
          <p:cNvSpPr>
            <a:spLocks noGrp="1"/>
          </p:cNvSpPr>
          <p:nvPr>
            <p:ph idx="1"/>
          </p:nvPr>
        </p:nvSpPr>
        <p:spPr>
          <a:xfrm>
            <a:off x="5300640" y="641850"/>
            <a:ext cx="6053160" cy="1535865"/>
          </a:xfrm>
        </p:spPr>
        <p:txBody>
          <a:bodyPr anchor="ctr">
            <a:normAutofit/>
          </a:bodyPr>
          <a:lstStyle/>
          <a:p>
            <a:r>
              <a:rPr lang="en-US" sz="1800"/>
              <a:t>The objectives for managing risk are to reduce uncertainty, improve decision making, enable the organization to achieve its business objective, and protect people and assets.</a:t>
            </a:r>
          </a:p>
          <a:p>
            <a:endParaRPr lang="en-US" sz="1800"/>
          </a:p>
        </p:txBody>
      </p:sp>
      <p:pic>
        <p:nvPicPr>
          <p:cNvPr id="4" name="Picture 3">
            <a:extLst>
              <a:ext uri="{FF2B5EF4-FFF2-40B4-BE49-F238E27FC236}">
                <a16:creationId xmlns:a16="http://schemas.microsoft.com/office/drawing/2014/main" id="{5C286190-004F-435C-AC80-0546412CE2E7}"/>
              </a:ext>
            </a:extLst>
          </p:cNvPr>
          <p:cNvPicPr/>
          <p:nvPr/>
        </p:nvPicPr>
        <p:blipFill rotWithShape="1">
          <a:blip r:embed="rId3" cstate="print">
            <a:extLst>
              <a:ext uri="{28A0092B-C50C-407E-A947-70E740481C1C}">
                <a14:useLocalDpi xmlns:a14="http://schemas.microsoft.com/office/drawing/2010/main" val="0"/>
              </a:ext>
            </a:extLst>
          </a:blip>
          <a:srcRect t="12459" r="6" b="12195"/>
          <a:stretch/>
        </p:blipFill>
        <p:spPr bwMode="auto">
          <a:xfrm>
            <a:off x="554416" y="2731167"/>
            <a:ext cx="11167447" cy="3484983"/>
          </a:xfrm>
          <a:prstGeom prst="rect">
            <a:avLst/>
          </a:prstGeom>
        </p:spPr>
      </p:pic>
    </p:spTree>
    <p:extLst>
      <p:ext uri="{BB962C8B-B14F-4D97-AF65-F5344CB8AC3E}">
        <p14:creationId xmlns:p14="http://schemas.microsoft.com/office/powerpoint/2010/main" val="3838867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B4B0DE30-B024-47C0-B729-3FF4FFBF8D2B}"/>
              </a:ext>
            </a:extLst>
          </p:cNvPr>
          <p:cNvPicPr>
            <a:picLocks noChangeAspect="1"/>
          </p:cNvPicPr>
          <p:nvPr/>
        </p:nvPicPr>
        <p:blipFill rotWithShape="1">
          <a:blip r:embed="rId3"/>
          <a:srcRect l="15615" t="4762" r="9887"/>
          <a:stretch/>
        </p:blipFill>
        <p:spPr>
          <a:xfrm>
            <a:off x="20" y="10"/>
            <a:ext cx="12191981" cy="6857990"/>
          </a:xfrm>
          <a:prstGeom prst="rect">
            <a:avLst/>
          </a:prstGeom>
        </p:spPr>
      </p:pic>
      <p:sp>
        <p:nvSpPr>
          <p:cNvPr id="11" name="Rectangle 10">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E75BA32-45F8-49A0-8F9A-8819B938D631}"/>
              </a:ext>
            </a:extLst>
          </p:cNvPr>
          <p:cNvSpPr>
            <a:spLocks noGrp="1"/>
          </p:cNvSpPr>
          <p:nvPr>
            <p:ph type="title"/>
          </p:nvPr>
        </p:nvSpPr>
        <p:spPr>
          <a:xfrm>
            <a:off x="404553" y="3091928"/>
            <a:ext cx="9078562" cy="2387600"/>
          </a:xfrm>
        </p:spPr>
        <p:txBody>
          <a:bodyPr vert="horz" lIns="91440" tIns="45720" rIns="91440" bIns="45720" rtlCol="0" anchor="b">
            <a:normAutofit/>
          </a:bodyPr>
          <a:lstStyle/>
          <a:p>
            <a:r>
              <a:rPr lang="en-US" sz="6600"/>
              <a:t>Managing Risk Global perspective</a:t>
            </a:r>
          </a:p>
        </p:txBody>
      </p:sp>
      <p:sp>
        <p:nvSpPr>
          <p:cNvPr id="13" name="Rectangle: Rounded Corners 12">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CAF86AE-DE60-4ABE-A1FF-6DB7ABCEE7D3}"/>
              </a:ext>
            </a:extLst>
          </p:cNvPr>
          <p:cNvSpPr txBox="1"/>
          <p:nvPr/>
        </p:nvSpPr>
        <p:spPr>
          <a:xfrm>
            <a:off x="258792" y="6366294"/>
            <a:ext cx="10886536" cy="276999"/>
          </a:xfrm>
          <a:prstGeom prst="rect">
            <a:avLst/>
          </a:prstGeom>
          <a:noFill/>
        </p:spPr>
        <p:txBody>
          <a:bodyPr wrap="square" rtlCol="0">
            <a:spAutoFit/>
          </a:bodyPr>
          <a:lstStyle/>
          <a:p>
            <a:r>
              <a:rPr lang="en-US" sz="1200" dirty="0"/>
              <a:t>Image source: </a:t>
            </a:r>
            <a:r>
              <a:rPr lang="en-US" sz="1200" dirty="0">
                <a:hlinkClick r:id="rId4"/>
              </a:rPr>
              <a:t>http://g31000.org/about-iso-31000/</a:t>
            </a:r>
            <a:endParaRPr lang="en-US" sz="1200" dirty="0"/>
          </a:p>
        </p:txBody>
      </p:sp>
    </p:spTree>
    <p:extLst>
      <p:ext uri="{BB962C8B-B14F-4D97-AF65-F5344CB8AC3E}">
        <p14:creationId xmlns:p14="http://schemas.microsoft.com/office/powerpoint/2010/main" val="4215911172"/>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E3E91-CDDD-4028-98D5-D46B812BAEDC}"/>
              </a:ext>
            </a:extLst>
          </p:cNvPr>
          <p:cNvSpPr>
            <a:spLocks noGrp="1"/>
          </p:cNvSpPr>
          <p:nvPr>
            <p:ph type="title"/>
          </p:nvPr>
        </p:nvSpPr>
        <p:spPr>
          <a:xfrm>
            <a:off x="838200" y="5534025"/>
            <a:ext cx="10515600" cy="822326"/>
          </a:xfrm>
        </p:spPr>
        <p:txBody>
          <a:bodyPr vert="horz" lIns="91440" tIns="45720" rIns="91440" bIns="45720" rtlCol="0" anchor="ctr">
            <a:normAutofit/>
          </a:bodyPr>
          <a:lstStyle/>
          <a:p>
            <a:pPr algn="ctr"/>
            <a:r>
              <a:rPr lang="en-US" b="1" dirty="0"/>
              <a:t>ISO 31000 Risk Management Series </a:t>
            </a:r>
            <a:endParaRPr lang="en-US" dirty="0"/>
          </a:p>
        </p:txBody>
      </p:sp>
      <p:pic>
        <p:nvPicPr>
          <p:cNvPr id="4" name="Picture 3">
            <a:extLst>
              <a:ext uri="{FF2B5EF4-FFF2-40B4-BE49-F238E27FC236}">
                <a16:creationId xmlns:a16="http://schemas.microsoft.com/office/drawing/2014/main" id="{84100E05-64A5-4CF3-BCBD-08E8354B5D59}"/>
              </a:ext>
            </a:extLst>
          </p:cNvPr>
          <p:cNvPicPr>
            <a:picLocks noChangeAspect="1"/>
          </p:cNvPicPr>
          <p:nvPr/>
        </p:nvPicPr>
        <p:blipFill>
          <a:blip r:embed="rId3"/>
          <a:stretch>
            <a:fillRect/>
          </a:stretch>
        </p:blipFill>
        <p:spPr>
          <a:xfrm>
            <a:off x="169863" y="41275"/>
            <a:ext cx="6434138" cy="5313363"/>
          </a:xfrm>
          <a:prstGeom prst="rect">
            <a:avLst/>
          </a:prstGeom>
        </p:spPr>
      </p:pic>
      <p:pic>
        <p:nvPicPr>
          <p:cNvPr id="5" name="Picture 4">
            <a:extLst>
              <a:ext uri="{FF2B5EF4-FFF2-40B4-BE49-F238E27FC236}">
                <a16:creationId xmlns:a16="http://schemas.microsoft.com/office/drawing/2014/main" id="{29F8C40C-D813-4923-BDB2-9FF0C1D130E8}"/>
              </a:ext>
            </a:extLst>
          </p:cNvPr>
          <p:cNvPicPr>
            <a:picLocks noChangeAspect="1"/>
          </p:cNvPicPr>
          <p:nvPr/>
        </p:nvPicPr>
        <p:blipFill>
          <a:blip r:embed="rId4"/>
          <a:stretch>
            <a:fillRect/>
          </a:stretch>
        </p:blipFill>
        <p:spPr>
          <a:xfrm>
            <a:off x="6686550" y="41275"/>
            <a:ext cx="5337175" cy="5313363"/>
          </a:xfrm>
          <a:prstGeom prst="rect">
            <a:avLst/>
          </a:prstGeom>
        </p:spPr>
      </p:pic>
    </p:spTree>
    <p:extLst>
      <p:ext uri="{BB962C8B-B14F-4D97-AF65-F5344CB8AC3E}">
        <p14:creationId xmlns:p14="http://schemas.microsoft.com/office/powerpoint/2010/main" val="496443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23393-99A5-4D91-A1E9-B664BD6554FB}"/>
              </a:ext>
            </a:extLst>
          </p:cNvPr>
          <p:cNvSpPr>
            <a:spLocks noGrp="1"/>
          </p:cNvSpPr>
          <p:nvPr>
            <p:ph type="title"/>
          </p:nvPr>
        </p:nvSpPr>
        <p:spPr>
          <a:xfrm>
            <a:off x="838200" y="5534025"/>
            <a:ext cx="10515600" cy="822326"/>
          </a:xfrm>
        </p:spPr>
        <p:txBody>
          <a:bodyPr vert="horz" lIns="91440" tIns="45720" rIns="91440" bIns="45720" rtlCol="0" anchor="ctr">
            <a:normAutofit/>
          </a:bodyPr>
          <a:lstStyle/>
          <a:p>
            <a:pPr algn="ctr"/>
            <a:r>
              <a:rPr lang="en-US" b="1" dirty="0"/>
              <a:t>ISO 31000 Risk Management Series </a:t>
            </a:r>
            <a:endParaRPr lang="en-US" dirty="0"/>
          </a:p>
        </p:txBody>
      </p:sp>
      <p:pic>
        <p:nvPicPr>
          <p:cNvPr id="4" name="Picture 3">
            <a:extLst>
              <a:ext uri="{FF2B5EF4-FFF2-40B4-BE49-F238E27FC236}">
                <a16:creationId xmlns:a16="http://schemas.microsoft.com/office/drawing/2014/main" id="{F8F3ADE2-468F-49D1-A928-7974BC1DF4FE}"/>
              </a:ext>
            </a:extLst>
          </p:cNvPr>
          <p:cNvPicPr>
            <a:picLocks noChangeAspect="1"/>
          </p:cNvPicPr>
          <p:nvPr/>
        </p:nvPicPr>
        <p:blipFill rotWithShape="1">
          <a:blip r:embed="rId3"/>
          <a:srcRect r="11880"/>
          <a:stretch/>
        </p:blipFill>
        <p:spPr>
          <a:xfrm>
            <a:off x="20" y="10"/>
            <a:ext cx="12191980" cy="5395902"/>
          </a:xfrm>
          <a:prstGeom prst="rect">
            <a:avLst/>
          </a:prstGeom>
        </p:spPr>
      </p:pic>
    </p:spTree>
    <p:extLst>
      <p:ext uri="{BB962C8B-B14F-4D97-AF65-F5344CB8AC3E}">
        <p14:creationId xmlns:p14="http://schemas.microsoft.com/office/powerpoint/2010/main" val="2009626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3FB2B-22F8-45F7-A731-597D60CB73C6}"/>
              </a:ext>
            </a:extLst>
          </p:cNvPr>
          <p:cNvSpPr>
            <a:spLocks noGrp="1"/>
          </p:cNvSpPr>
          <p:nvPr>
            <p:ph type="title"/>
          </p:nvPr>
        </p:nvSpPr>
        <p:spPr>
          <a:xfrm>
            <a:off x="648929" y="629266"/>
            <a:ext cx="3651467" cy="1676603"/>
          </a:xfrm>
        </p:spPr>
        <p:txBody>
          <a:bodyPr>
            <a:normAutofit/>
          </a:bodyPr>
          <a:lstStyle/>
          <a:p>
            <a:r>
              <a:rPr lang="en-US" sz="3700" b="1"/>
              <a:t>ISO 31000 Risk Management Series </a:t>
            </a:r>
            <a:endParaRPr lang="en-US" sz="3700"/>
          </a:p>
        </p:txBody>
      </p:sp>
      <p:sp>
        <p:nvSpPr>
          <p:cNvPr id="3" name="Content Placeholder 2">
            <a:extLst>
              <a:ext uri="{FF2B5EF4-FFF2-40B4-BE49-F238E27FC236}">
                <a16:creationId xmlns:a16="http://schemas.microsoft.com/office/drawing/2014/main" id="{C02411EB-3DBD-48B9-8933-BF6349DE7D2A}"/>
              </a:ext>
            </a:extLst>
          </p:cNvPr>
          <p:cNvSpPr>
            <a:spLocks noGrp="1"/>
          </p:cNvSpPr>
          <p:nvPr>
            <p:ph idx="1"/>
          </p:nvPr>
        </p:nvSpPr>
        <p:spPr>
          <a:xfrm>
            <a:off x="648931" y="2438400"/>
            <a:ext cx="3651466" cy="3785419"/>
          </a:xfrm>
        </p:spPr>
        <p:txBody>
          <a:bodyPr>
            <a:normAutofit/>
          </a:bodyPr>
          <a:lstStyle/>
          <a:p>
            <a:r>
              <a:rPr lang="en-US" sz="1800"/>
              <a:t>The current ISO 31000 standard establishes that the core purpose of risk management is ‘value creation and protection.’ </a:t>
            </a:r>
          </a:p>
        </p:txBody>
      </p:sp>
      <p:pic>
        <p:nvPicPr>
          <p:cNvPr id="4" name="Picture 3">
            <a:extLst>
              <a:ext uri="{FF2B5EF4-FFF2-40B4-BE49-F238E27FC236}">
                <a16:creationId xmlns:a16="http://schemas.microsoft.com/office/drawing/2014/main" id="{1AF60760-668B-455D-B9CE-5FA1F11DD488}"/>
              </a:ext>
            </a:extLst>
          </p:cNvPr>
          <p:cNvPicPr>
            <a:picLocks noChangeAspect="1"/>
          </p:cNvPicPr>
          <p:nvPr/>
        </p:nvPicPr>
        <p:blipFill rotWithShape="1">
          <a:blip r:embed="rId3"/>
          <a:srcRect r="-2" b="3317"/>
          <a:stretch/>
        </p:blipFill>
        <p:spPr>
          <a:xfrm>
            <a:off x="4639056" y="10"/>
            <a:ext cx="7552944" cy="6857990"/>
          </a:xfrm>
          <a:prstGeom prst="rect">
            <a:avLst/>
          </a:prstGeom>
          <a:effectLst/>
        </p:spPr>
      </p:pic>
    </p:spTree>
    <p:extLst>
      <p:ext uri="{BB962C8B-B14F-4D97-AF65-F5344CB8AC3E}">
        <p14:creationId xmlns:p14="http://schemas.microsoft.com/office/powerpoint/2010/main" val="8130034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3FB2B-22F8-45F7-A731-597D60CB73C6}"/>
              </a:ext>
            </a:extLst>
          </p:cNvPr>
          <p:cNvSpPr>
            <a:spLocks noGrp="1"/>
          </p:cNvSpPr>
          <p:nvPr>
            <p:ph type="title"/>
          </p:nvPr>
        </p:nvSpPr>
        <p:spPr>
          <a:xfrm>
            <a:off x="648929" y="629266"/>
            <a:ext cx="3651467" cy="1676603"/>
          </a:xfrm>
        </p:spPr>
        <p:txBody>
          <a:bodyPr>
            <a:normAutofit/>
          </a:bodyPr>
          <a:lstStyle/>
          <a:p>
            <a:r>
              <a:rPr lang="en-US" sz="3700" b="1"/>
              <a:t>ISO 31000 Risk Management Series </a:t>
            </a:r>
            <a:endParaRPr lang="en-US" sz="3700"/>
          </a:p>
        </p:txBody>
      </p:sp>
      <p:sp>
        <p:nvSpPr>
          <p:cNvPr id="3" name="Content Placeholder 2">
            <a:extLst>
              <a:ext uri="{FF2B5EF4-FFF2-40B4-BE49-F238E27FC236}">
                <a16:creationId xmlns:a16="http://schemas.microsoft.com/office/drawing/2014/main" id="{C02411EB-3DBD-48B9-8933-BF6349DE7D2A}"/>
              </a:ext>
            </a:extLst>
          </p:cNvPr>
          <p:cNvSpPr>
            <a:spLocks noGrp="1"/>
          </p:cNvSpPr>
          <p:nvPr>
            <p:ph idx="1"/>
          </p:nvPr>
        </p:nvSpPr>
        <p:spPr>
          <a:xfrm>
            <a:off x="648931" y="2438400"/>
            <a:ext cx="3651466" cy="3785419"/>
          </a:xfrm>
        </p:spPr>
        <p:txBody>
          <a:bodyPr>
            <a:normAutofit/>
          </a:bodyPr>
          <a:lstStyle/>
          <a:p>
            <a:r>
              <a:rPr lang="en-US" sz="1800"/>
              <a:t>The risk management process outlined in ISO 31000 presents a continual improvement type process.</a:t>
            </a:r>
            <a:endParaRPr lang="en-US" sz="1800" dirty="0"/>
          </a:p>
        </p:txBody>
      </p:sp>
      <p:pic>
        <p:nvPicPr>
          <p:cNvPr id="5" name="Picture 4">
            <a:extLst>
              <a:ext uri="{FF2B5EF4-FFF2-40B4-BE49-F238E27FC236}">
                <a16:creationId xmlns:a16="http://schemas.microsoft.com/office/drawing/2014/main" id="{2E22723C-3427-4BCA-9661-7EBF81D5F72A}"/>
              </a:ext>
            </a:extLst>
          </p:cNvPr>
          <p:cNvPicPr/>
          <p:nvPr/>
        </p:nvPicPr>
        <p:blipFill rotWithShape="1">
          <a:blip r:embed="rId3">
            <a:extLst>
              <a:ext uri="{28A0092B-C50C-407E-A947-70E740481C1C}">
                <a14:useLocalDpi xmlns:a14="http://schemas.microsoft.com/office/drawing/2010/main" val="0"/>
              </a:ext>
            </a:extLst>
          </a:blip>
          <a:srcRect l="10910" r="13372" b="-1"/>
          <a:stretch/>
        </p:blipFill>
        <p:spPr bwMode="auto">
          <a:xfrm>
            <a:off x="4639056" y="10"/>
            <a:ext cx="7552944" cy="6857990"/>
          </a:xfrm>
          <a:prstGeom prst="rect">
            <a:avLst/>
          </a:prstGeom>
          <a:effectLst/>
        </p:spPr>
      </p:pic>
    </p:spTree>
    <p:extLst>
      <p:ext uri="{BB962C8B-B14F-4D97-AF65-F5344CB8AC3E}">
        <p14:creationId xmlns:p14="http://schemas.microsoft.com/office/powerpoint/2010/main" val="3071826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90D80-2FA1-4FD7-A75F-DCB5FF96AAF8}"/>
              </a:ext>
            </a:extLst>
          </p:cNvPr>
          <p:cNvSpPr>
            <a:spLocks noGrp="1"/>
          </p:cNvSpPr>
          <p:nvPr>
            <p:ph type="title"/>
          </p:nvPr>
        </p:nvSpPr>
        <p:spPr>
          <a:xfrm>
            <a:off x="838200" y="640079"/>
            <a:ext cx="4681742" cy="1840613"/>
          </a:xfrm>
        </p:spPr>
        <p:txBody>
          <a:bodyPr anchor="b">
            <a:normAutofit/>
          </a:bodyPr>
          <a:lstStyle/>
          <a:p>
            <a:r>
              <a:rPr lang="en-US" sz="4000" b="1"/>
              <a:t>ISO 31000 Principles, Framework and Process</a:t>
            </a:r>
            <a:endParaRPr lang="en-US" sz="4000"/>
          </a:p>
        </p:txBody>
      </p:sp>
      <p:sp>
        <p:nvSpPr>
          <p:cNvPr id="3" name="Content Placeholder 2">
            <a:extLst>
              <a:ext uri="{FF2B5EF4-FFF2-40B4-BE49-F238E27FC236}">
                <a16:creationId xmlns:a16="http://schemas.microsoft.com/office/drawing/2014/main" id="{85CF3AA3-418C-4EBB-AE4C-719AAAE0AB2F}"/>
              </a:ext>
            </a:extLst>
          </p:cNvPr>
          <p:cNvSpPr>
            <a:spLocks noGrp="1"/>
          </p:cNvSpPr>
          <p:nvPr>
            <p:ph idx="1"/>
          </p:nvPr>
        </p:nvSpPr>
        <p:spPr>
          <a:xfrm>
            <a:off x="838200" y="2686323"/>
            <a:ext cx="4681742" cy="3531598"/>
          </a:xfrm>
        </p:spPr>
        <p:txBody>
          <a:bodyPr>
            <a:normAutofit/>
          </a:bodyPr>
          <a:lstStyle/>
          <a:p>
            <a:r>
              <a:rPr lang="en-US" sz="2000" b="1"/>
              <a:t>Principles</a:t>
            </a:r>
            <a:endParaRPr lang="en-US" sz="2000"/>
          </a:p>
        </p:txBody>
      </p:sp>
      <p:pic>
        <p:nvPicPr>
          <p:cNvPr id="4" name="Picture 3">
            <a:extLst>
              <a:ext uri="{FF2B5EF4-FFF2-40B4-BE49-F238E27FC236}">
                <a16:creationId xmlns:a16="http://schemas.microsoft.com/office/drawing/2014/main" id="{FDDE73CA-3B62-4FDF-8AB5-42581046FDF3}"/>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5915162" y="709681"/>
            <a:ext cx="5438638" cy="5438638"/>
          </a:xfrm>
          <a:prstGeom prst="rect">
            <a:avLst/>
          </a:prstGeom>
          <a:noFill/>
        </p:spPr>
      </p:pic>
    </p:spTree>
    <p:extLst>
      <p:ext uri="{BB962C8B-B14F-4D97-AF65-F5344CB8AC3E}">
        <p14:creationId xmlns:p14="http://schemas.microsoft.com/office/powerpoint/2010/main" val="21365454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3029</Words>
  <Application>Microsoft Office PowerPoint</Application>
  <PresentationFormat>Widescreen</PresentationFormat>
  <Paragraphs>125</Paragraphs>
  <Slides>20</Slides>
  <Notes>18</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5" baseType="lpstr">
      <vt:lpstr>Arial</vt:lpstr>
      <vt:lpstr>Calibri</vt:lpstr>
      <vt:lpstr>Calibri Light</vt:lpstr>
      <vt:lpstr>Office Theme</vt:lpstr>
      <vt:lpstr>Visio.Drawing.15</vt:lpstr>
      <vt:lpstr>Assessing and Managing Risk:  An ERM Perspective</vt:lpstr>
      <vt:lpstr>Introduction</vt:lpstr>
      <vt:lpstr>Introduction</vt:lpstr>
      <vt:lpstr>Managing Risk Global perspective</vt:lpstr>
      <vt:lpstr>ISO 31000 Risk Management Series </vt:lpstr>
      <vt:lpstr>ISO 31000 Risk Management Series </vt:lpstr>
      <vt:lpstr>ISO 31000 Risk Management Series </vt:lpstr>
      <vt:lpstr>ISO 31000 Risk Management Series </vt:lpstr>
      <vt:lpstr>ISO 31000 Principles, Framework and Process</vt:lpstr>
      <vt:lpstr>ISO 31000 Principles, Framework and Process</vt:lpstr>
      <vt:lpstr>Risk Assessment </vt:lpstr>
      <vt:lpstr>ISO 31010 Risk Management - Risk Assessment Techniques</vt:lpstr>
      <vt:lpstr>ANSI/ASIS/RIMS RA.1 Risk Assessment</vt:lpstr>
      <vt:lpstr>ANSI/ASSP Z590.3 Prevention through Design</vt:lpstr>
      <vt:lpstr>ANSI/ASSP TR-31010 Technical Report: Risk Management – Techniques for Safety Practitioners</vt:lpstr>
      <vt:lpstr>The Concept of Prevention through Design</vt:lpstr>
      <vt:lpstr>Integrating Prevention through Design</vt:lpstr>
      <vt:lpstr>Integrating Prevention through Design</vt:lpstr>
      <vt:lpstr>Assessment Methods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and Managing Risk:  An ERM Perspective</dc:title>
  <dc:creator>Georgi Popov</dc:creator>
  <cp:lastModifiedBy>Georgi Popov</cp:lastModifiedBy>
  <cp:revision>4</cp:revision>
  <dcterms:created xsi:type="dcterms:W3CDTF">2020-06-19T20:56:46Z</dcterms:created>
  <dcterms:modified xsi:type="dcterms:W3CDTF">2020-06-19T21:32:59Z</dcterms:modified>
</cp:coreProperties>
</file>