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303" r:id="rId17"/>
    <p:sldId id="272" r:id="rId18"/>
    <p:sldId id="304" r:id="rId19"/>
    <p:sldId id="305" r:id="rId20"/>
    <p:sldId id="306" r:id="rId21"/>
    <p:sldId id="307" r:id="rId22"/>
    <p:sldId id="30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7922" autoAdjust="0"/>
  </p:normalViewPr>
  <p:slideViewPr>
    <p:cSldViewPr snapToGrid="0">
      <p:cViewPr varScale="1">
        <p:scale>
          <a:sx n="66" d="100"/>
          <a:sy n="66" d="100"/>
        </p:scale>
        <p:origin x="900" y="6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'General Pareto Chart'!$C$3</c:f>
              <c:strCache>
                <c:ptCount val="1"/>
                <c:pt idx="0">
                  <c:v># of Injuries</c:v>
                </c:pt>
              </c:strCache>
            </c:strRef>
          </c:tx>
          <c:spPr>
            <a:scene3d>
              <a:camera prst="orthographicFront"/>
              <a:lightRig rig="threePt" dir="t"/>
            </a:scene3d>
            <a:sp3d>
              <a:bevelT w="165100" prst="coolSlant"/>
            </a:sp3d>
          </c:spPr>
          <c:invertIfNegative val="0"/>
          <c:cat>
            <c:strRef>
              <c:f>'General Pareto Chart'!$B$4:$B$13</c:f>
              <c:strCache>
                <c:ptCount val="10"/>
                <c:pt idx="0">
                  <c:v>Overexertion </c:v>
                </c:pt>
                <c:pt idx="1">
                  <c:v>Fall to the same level</c:v>
                </c:pt>
                <c:pt idx="2">
                  <c:v>Falls to lower level</c:v>
                </c:pt>
                <c:pt idx="3">
                  <c:v>Struck by object or equipment</c:v>
                </c:pt>
                <c:pt idx="4">
                  <c:v>Other exertions or bodily reactions</c:v>
                </c:pt>
                <c:pt idx="5">
                  <c:v>Roadway incidents involving MV</c:v>
                </c:pt>
                <c:pt idx="6">
                  <c:v>Slip or trip without fall</c:v>
                </c:pt>
                <c:pt idx="7">
                  <c:v>Caught in/compressed by equipment or objects</c:v>
                </c:pt>
                <c:pt idx="8">
                  <c:v>Struck against object or equipment</c:v>
                </c:pt>
                <c:pt idx="9">
                  <c:v>Repetitive motions involving micro-tasks</c:v>
                </c:pt>
              </c:strCache>
            </c:strRef>
          </c:cat>
          <c:val>
            <c:numRef>
              <c:f>'General Pareto Chart'!$C$4:$C$13</c:f>
              <c:numCache>
                <c:formatCode>General</c:formatCode>
                <c:ptCount val="10"/>
                <c:pt idx="0">
                  <c:v>55</c:v>
                </c:pt>
                <c:pt idx="1">
                  <c:v>47</c:v>
                </c:pt>
                <c:pt idx="2">
                  <c:v>7</c:v>
                </c:pt>
                <c:pt idx="3">
                  <c:v>6</c:v>
                </c:pt>
                <c:pt idx="4">
                  <c:v>4</c:v>
                </c:pt>
                <c:pt idx="5">
                  <c:v>3</c:v>
                </c:pt>
                <c:pt idx="6">
                  <c:v>2</c:v>
                </c:pt>
                <c:pt idx="7">
                  <c:v>2</c:v>
                </c:pt>
                <c:pt idx="8">
                  <c:v>1</c:v>
                </c:pt>
                <c:pt idx="9">
                  <c:v>1</c:v>
                </c:pt>
              </c:numCache>
            </c:numRef>
          </c:val>
          <c:extLst>
            <c:ext xmlns:c16="http://schemas.microsoft.com/office/drawing/2014/chart" uri="{C3380CC4-5D6E-409C-BE32-E72D297353CC}">
              <c16:uniqueId val="{00000000-3547-4110-99B2-FD6044104603}"/>
            </c:ext>
          </c:extLst>
        </c:ser>
        <c:ser>
          <c:idx val="1"/>
          <c:order val="1"/>
          <c:tx>
            <c:strRef>
              <c:f>'LM Injuries'!$C$2</c:f>
              <c:strCache>
                <c:ptCount val="1"/>
                <c:pt idx="0">
                  <c:v>Cumulative Cost</c:v>
                </c:pt>
              </c:strCache>
            </c:strRef>
          </c:tx>
          <c:invertIfNegative val="0"/>
          <c:cat>
            <c:strRef>
              <c:f>'LM Injuries'!$A$3:$A$12</c:f>
              <c:strCache>
                <c:ptCount val="10"/>
                <c:pt idx="0">
                  <c:v>Overexertion involving outside sources</c:v>
                </c:pt>
                <c:pt idx="1">
                  <c:v>Falls on same level</c:v>
                </c:pt>
                <c:pt idx="2">
                  <c:v>Falls to lower level</c:v>
                </c:pt>
                <c:pt idx="3">
                  <c:v>Struck by object or equipment</c:v>
                </c:pt>
                <c:pt idx="4">
                  <c:v>Other exertions or bodily reactions</c:v>
                </c:pt>
                <c:pt idx="5">
                  <c:v>Roadway incidents involving MV</c:v>
                </c:pt>
                <c:pt idx="6">
                  <c:v>Slip or trip without fall</c:v>
                </c:pt>
                <c:pt idx="7">
                  <c:v>Caught in/compressed by equipment or objects</c:v>
                </c:pt>
                <c:pt idx="8">
                  <c:v>Struck against object or equipment</c:v>
                </c:pt>
                <c:pt idx="9">
                  <c:v>Repetitive motions involving micro-tasks</c:v>
                </c:pt>
              </c:strCache>
            </c:strRef>
          </c:cat>
          <c:val>
            <c:numRef>
              <c:f>'LM Injuries'!$C$3:$C$12</c:f>
            </c:numRef>
          </c:val>
          <c:extLst>
            <c:ext xmlns:c16="http://schemas.microsoft.com/office/drawing/2014/chart" uri="{C3380CC4-5D6E-409C-BE32-E72D297353CC}">
              <c16:uniqueId val="{00000001-3547-4110-99B2-FD6044104603}"/>
            </c:ext>
          </c:extLst>
        </c:ser>
        <c:dLbls>
          <c:showLegendKey val="0"/>
          <c:showVal val="0"/>
          <c:showCatName val="0"/>
          <c:showSerName val="0"/>
          <c:showPercent val="0"/>
          <c:showBubbleSize val="0"/>
        </c:dLbls>
        <c:gapWidth val="150"/>
        <c:axId val="188677120"/>
        <c:axId val="188678912"/>
      </c:barChart>
      <c:lineChart>
        <c:grouping val="standard"/>
        <c:varyColors val="0"/>
        <c:ser>
          <c:idx val="2"/>
          <c:order val="2"/>
          <c:tx>
            <c:strRef>
              <c:f>'General Pareto Chart'!$E$3</c:f>
              <c:strCache>
                <c:ptCount val="1"/>
                <c:pt idx="0">
                  <c:v>Cumulative %</c:v>
                </c:pt>
              </c:strCache>
            </c:strRef>
          </c:tx>
          <c:spPr>
            <a:ln>
              <a:solidFill>
                <a:srgbClr val="00B050"/>
              </a:solidFill>
            </a:ln>
          </c:spPr>
          <c:marker>
            <c:spPr>
              <a:scene3d>
                <a:camera prst="orthographicFront"/>
                <a:lightRig rig="threePt" dir="t"/>
              </a:scene3d>
              <a:sp3d>
                <a:bevelT prst="convex"/>
              </a:sp3d>
            </c:spPr>
          </c:marker>
          <c:cat>
            <c:strRef>
              <c:f>'General Pareto Chart'!$B$4:$B$13</c:f>
              <c:strCache>
                <c:ptCount val="10"/>
                <c:pt idx="0">
                  <c:v>Overexertion </c:v>
                </c:pt>
                <c:pt idx="1">
                  <c:v>Fall to the same level</c:v>
                </c:pt>
                <c:pt idx="2">
                  <c:v>Falls to lower level</c:v>
                </c:pt>
                <c:pt idx="3">
                  <c:v>Struck by object or equipment</c:v>
                </c:pt>
                <c:pt idx="4">
                  <c:v>Other exertions or bodily reactions</c:v>
                </c:pt>
                <c:pt idx="5">
                  <c:v>Roadway incidents involving MV</c:v>
                </c:pt>
                <c:pt idx="6">
                  <c:v>Slip or trip without fall</c:v>
                </c:pt>
                <c:pt idx="7">
                  <c:v>Caught in/compressed by equipment or objects</c:v>
                </c:pt>
                <c:pt idx="8">
                  <c:v>Struck against object or equipment</c:v>
                </c:pt>
                <c:pt idx="9">
                  <c:v>Repetitive motions involving micro-tasks</c:v>
                </c:pt>
              </c:strCache>
            </c:strRef>
          </c:cat>
          <c:val>
            <c:numRef>
              <c:f>'General Pareto Chart'!$E$4:$E$13</c:f>
              <c:numCache>
                <c:formatCode>0.00</c:formatCode>
                <c:ptCount val="10"/>
                <c:pt idx="0">
                  <c:v>42.96875</c:v>
                </c:pt>
                <c:pt idx="1">
                  <c:v>79.6875</c:v>
                </c:pt>
                <c:pt idx="2">
                  <c:v>85.15625</c:v>
                </c:pt>
                <c:pt idx="3">
                  <c:v>89.84375</c:v>
                </c:pt>
                <c:pt idx="4">
                  <c:v>92.96875</c:v>
                </c:pt>
                <c:pt idx="5">
                  <c:v>95.3125</c:v>
                </c:pt>
                <c:pt idx="6">
                  <c:v>96.875</c:v>
                </c:pt>
                <c:pt idx="7">
                  <c:v>98.4375</c:v>
                </c:pt>
                <c:pt idx="8">
                  <c:v>99.21875</c:v>
                </c:pt>
                <c:pt idx="9">
                  <c:v>100</c:v>
                </c:pt>
              </c:numCache>
            </c:numRef>
          </c:val>
          <c:smooth val="0"/>
          <c:extLst>
            <c:ext xmlns:c16="http://schemas.microsoft.com/office/drawing/2014/chart" uri="{C3380CC4-5D6E-409C-BE32-E72D297353CC}">
              <c16:uniqueId val="{00000002-3547-4110-99B2-FD6044104603}"/>
            </c:ext>
          </c:extLst>
        </c:ser>
        <c:dLbls>
          <c:showLegendKey val="0"/>
          <c:showVal val="0"/>
          <c:showCatName val="0"/>
          <c:showSerName val="0"/>
          <c:showPercent val="0"/>
          <c:showBubbleSize val="0"/>
        </c:dLbls>
        <c:marker val="1"/>
        <c:smooth val="0"/>
        <c:axId val="188682240"/>
        <c:axId val="188680448"/>
      </c:lineChart>
      <c:catAx>
        <c:axId val="188677120"/>
        <c:scaling>
          <c:orientation val="minMax"/>
        </c:scaling>
        <c:delete val="0"/>
        <c:axPos val="b"/>
        <c:numFmt formatCode="General" sourceLinked="0"/>
        <c:majorTickMark val="out"/>
        <c:minorTickMark val="none"/>
        <c:tickLblPos val="nextTo"/>
        <c:crossAx val="188678912"/>
        <c:crosses val="autoZero"/>
        <c:auto val="1"/>
        <c:lblAlgn val="ctr"/>
        <c:lblOffset val="100"/>
        <c:noMultiLvlLbl val="0"/>
      </c:catAx>
      <c:valAx>
        <c:axId val="188678912"/>
        <c:scaling>
          <c:orientation val="minMax"/>
        </c:scaling>
        <c:delete val="0"/>
        <c:axPos val="l"/>
        <c:majorGridlines/>
        <c:numFmt formatCode="General" sourceLinked="1"/>
        <c:majorTickMark val="out"/>
        <c:minorTickMark val="none"/>
        <c:tickLblPos val="nextTo"/>
        <c:crossAx val="188677120"/>
        <c:crosses val="autoZero"/>
        <c:crossBetween val="between"/>
      </c:valAx>
      <c:valAx>
        <c:axId val="188680448"/>
        <c:scaling>
          <c:orientation val="minMax"/>
          <c:max val="100"/>
        </c:scaling>
        <c:delete val="0"/>
        <c:axPos val="r"/>
        <c:numFmt formatCode="0.00" sourceLinked="1"/>
        <c:majorTickMark val="out"/>
        <c:minorTickMark val="none"/>
        <c:tickLblPos val="nextTo"/>
        <c:crossAx val="188682240"/>
        <c:crosses val="max"/>
        <c:crossBetween val="between"/>
        <c:majorUnit val="10"/>
      </c:valAx>
      <c:catAx>
        <c:axId val="188682240"/>
        <c:scaling>
          <c:orientation val="minMax"/>
        </c:scaling>
        <c:delete val="1"/>
        <c:axPos val="b"/>
        <c:numFmt formatCode="General" sourceLinked="1"/>
        <c:majorTickMark val="out"/>
        <c:minorTickMark val="none"/>
        <c:tickLblPos val="nextTo"/>
        <c:crossAx val="188680448"/>
        <c:crosses val="autoZero"/>
        <c:auto val="1"/>
        <c:lblAlgn val="ctr"/>
        <c:lblOffset val="100"/>
        <c:noMultiLvlLbl val="0"/>
      </c:catAx>
    </c:plotArea>
    <c:legend>
      <c:legendPos val="r"/>
      <c:overlay val="0"/>
    </c:legend>
    <c:plotVisOnly val="1"/>
    <c:dispBlanksAs val="gap"/>
    <c:showDLblsOverMax val="0"/>
  </c:chart>
  <c:spPr>
    <a:ln>
      <a:solidFill>
        <a:srgbClr val="00B050"/>
      </a:solidFill>
    </a:ln>
    <a:scene3d>
      <a:camera prst="orthographicFront"/>
      <a:lightRig rig="threePt" dir="t"/>
    </a:scene3d>
    <a:sp3d>
      <a:bevelT/>
    </a:sp3d>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'RIMS Pareto Cost Inj'!$C$3</c:f>
              <c:strCache>
                <c:ptCount val="1"/>
                <c:pt idx="0">
                  <c:v># of Injuries</c:v>
                </c:pt>
              </c:strCache>
            </c:strRef>
          </c:tx>
          <c:spPr>
            <a:solidFill>
              <a:srgbClr val="C00000"/>
            </a:solidFill>
            <a:scene3d>
              <a:camera prst="orthographicFront"/>
              <a:lightRig rig="threePt" dir="t"/>
            </a:scene3d>
            <a:sp3d>
              <a:bevelT w="165100" prst="coolSlant"/>
            </a:sp3d>
          </c:spPr>
          <c:invertIfNegative val="0"/>
          <c:cat>
            <c:strRef>
              <c:f>'RIMS Pareto Cost Inj'!$B$4:$B$13</c:f>
              <c:strCache>
                <c:ptCount val="10"/>
                <c:pt idx="0">
                  <c:v>Overexertion </c:v>
                </c:pt>
                <c:pt idx="1">
                  <c:v>Fall to the same level</c:v>
                </c:pt>
                <c:pt idx="2">
                  <c:v>Falls to lower level</c:v>
                </c:pt>
                <c:pt idx="3">
                  <c:v>Struck by object or equipment</c:v>
                </c:pt>
                <c:pt idx="4">
                  <c:v>Other exertions or bodily reactions</c:v>
                </c:pt>
                <c:pt idx="5">
                  <c:v>Roadway incidents involving MV</c:v>
                </c:pt>
                <c:pt idx="6">
                  <c:v>Slip or trip without fall</c:v>
                </c:pt>
                <c:pt idx="7">
                  <c:v>Caught in/compressed by equipment or objects</c:v>
                </c:pt>
                <c:pt idx="8">
                  <c:v>Struck against object or equipment</c:v>
                </c:pt>
                <c:pt idx="9">
                  <c:v>Repetitive motions involving micro-tasks</c:v>
                </c:pt>
              </c:strCache>
            </c:strRef>
          </c:cat>
          <c:val>
            <c:numRef>
              <c:f>'RIMS Pareto Cost Inj'!$D$4:$D$13</c:f>
              <c:numCache>
                <c:formatCode>"$"#,##0</c:formatCode>
                <c:ptCount val="10"/>
                <c:pt idx="0">
                  <c:v>2750000</c:v>
                </c:pt>
                <c:pt idx="1">
                  <c:v>2350000</c:v>
                </c:pt>
                <c:pt idx="2">
                  <c:v>350000</c:v>
                </c:pt>
                <c:pt idx="3">
                  <c:v>300000</c:v>
                </c:pt>
                <c:pt idx="4">
                  <c:v>200000</c:v>
                </c:pt>
                <c:pt idx="5">
                  <c:v>150000</c:v>
                </c:pt>
                <c:pt idx="6">
                  <c:v>100000</c:v>
                </c:pt>
                <c:pt idx="7">
                  <c:v>100000</c:v>
                </c:pt>
                <c:pt idx="8">
                  <c:v>50000</c:v>
                </c:pt>
                <c:pt idx="9">
                  <c:v>50000</c:v>
                </c:pt>
              </c:numCache>
            </c:numRef>
          </c:val>
          <c:extLst>
            <c:ext xmlns:c16="http://schemas.microsoft.com/office/drawing/2014/chart" uri="{C3380CC4-5D6E-409C-BE32-E72D297353CC}">
              <c16:uniqueId val="{00000000-B61F-490D-A62B-10503B9DCF67}"/>
            </c:ext>
          </c:extLst>
        </c:ser>
        <c:ser>
          <c:idx val="1"/>
          <c:order val="1"/>
          <c:tx>
            <c:strRef>
              <c:f>'LM Injuries'!$C$2</c:f>
              <c:strCache>
                <c:ptCount val="1"/>
                <c:pt idx="0">
                  <c:v>Cumulative Cost</c:v>
                </c:pt>
              </c:strCache>
            </c:strRef>
          </c:tx>
          <c:invertIfNegative val="0"/>
          <c:cat>
            <c:strRef>
              <c:f>'LM Injuries'!$A$3:$A$12</c:f>
              <c:strCache>
                <c:ptCount val="10"/>
                <c:pt idx="0">
                  <c:v>Overexertion involving outside sources</c:v>
                </c:pt>
                <c:pt idx="1">
                  <c:v>Falls on same level</c:v>
                </c:pt>
                <c:pt idx="2">
                  <c:v>Falls to lower level</c:v>
                </c:pt>
                <c:pt idx="3">
                  <c:v>Struck by object or equipment</c:v>
                </c:pt>
                <c:pt idx="4">
                  <c:v>Other exertions or bodily reactions</c:v>
                </c:pt>
                <c:pt idx="5">
                  <c:v>Roadway incidents involving MV</c:v>
                </c:pt>
                <c:pt idx="6">
                  <c:v>Slip or trip without fall</c:v>
                </c:pt>
                <c:pt idx="7">
                  <c:v>Caught in/compressed by equipment or objects</c:v>
                </c:pt>
                <c:pt idx="8">
                  <c:v>Struck against object or equipment</c:v>
                </c:pt>
                <c:pt idx="9">
                  <c:v>Repetitive motions involving micro-tasks</c:v>
                </c:pt>
              </c:strCache>
            </c:strRef>
          </c:cat>
          <c:val>
            <c:numRef>
              <c:f>'LM Injuries'!$C$3:$C$12</c:f>
            </c:numRef>
          </c:val>
          <c:extLst>
            <c:ext xmlns:c16="http://schemas.microsoft.com/office/drawing/2014/chart" uri="{C3380CC4-5D6E-409C-BE32-E72D297353CC}">
              <c16:uniqueId val="{00000001-B61F-490D-A62B-10503B9DCF67}"/>
            </c:ext>
          </c:extLst>
        </c:ser>
        <c:dLbls>
          <c:showLegendKey val="0"/>
          <c:showVal val="0"/>
          <c:showCatName val="0"/>
          <c:showSerName val="0"/>
          <c:showPercent val="0"/>
          <c:showBubbleSize val="0"/>
        </c:dLbls>
        <c:gapWidth val="150"/>
        <c:axId val="188677120"/>
        <c:axId val="188678912"/>
      </c:barChart>
      <c:lineChart>
        <c:grouping val="standard"/>
        <c:varyColors val="0"/>
        <c:ser>
          <c:idx val="2"/>
          <c:order val="2"/>
          <c:tx>
            <c:strRef>
              <c:f>'RIMS Pareto Cost Inj'!$F$3</c:f>
              <c:strCache>
                <c:ptCount val="1"/>
                <c:pt idx="0">
                  <c:v>Cumulative %</c:v>
                </c:pt>
              </c:strCache>
            </c:strRef>
          </c:tx>
          <c:spPr>
            <a:ln>
              <a:solidFill>
                <a:srgbClr val="00B050"/>
              </a:solidFill>
            </a:ln>
          </c:spPr>
          <c:marker>
            <c:spPr>
              <a:scene3d>
                <a:camera prst="orthographicFront"/>
                <a:lightRig rig="threePt" dir="t"/>
              </a:scene3d>
              <a:sp3d>
                <a:bevelT prst="convex"/>
              </a:sp3d>
            </c:spPr>
          </c:marker>
          <c:cat>
            <c:strRef>
              <c:f>'RIMS Pareto Cost Inj'!$B$4:$B$13</c:f>
              <c:strCache>
                <c:ptCount val="10"/>
                <c:pt idx="0">
                  <c:v>Overexertion </c:v>
                </c:pt>
                <c:pt idx="1">
                  <c:v>Fall to the same level</c:v>
                </c:pt>
                <c:pt idx="2">
                  <c:v>Falls to lower level</c:v>
                </c:pt>
                <c:pt idx="3">
                  <c:v>Struck by object or equipment</c:v>
                </c:pt>
                <c:pt idx="4">
                  <c:v>Other exertions or bodily reactions</c:v>
                </c:pt>
                <c:pt idx="5">
                  <c:v>Roadway incidents involving MV</c:v>
                </c:pt>
                <c:pt idx="6">
                  <c:v>Slip or trip without fall</c:v>
                </c:pt>
                <c:pt idx="7">
                  <c:v>Caught in/compressed by equipment or objects</c:v>
                </c:pt>
                <c:pt idx="8">
                  <c:v>Struck against object or equipment</c:v>
                </c:pt>
                <c:pt idx="9">
                  <c:v>Repetitive motions involving micro-tasks</c:v>
                </c:pt>
              </c:strCache>
            </c:strRef>
          </c:cat>
          <c:val>
            <c:numRef>
              <c:f>'RIMS Pareto Cost Inj'!$F$4:$F$13</c:f>
              <c:numCache>
                <c:formatCode>0.00</c:formatCode>
                <c:ptCount val="10"/>
                <c:pt idx="0">
                  <c:v>42.96875</c:v>
                </c:pt>
                <c:pt idx="1">
                  <c:v>79.6875</c:v>
                </c:pt>
                <c:pt idx="2">
                  <c:v>85.15625</c:v>
                </c:pt>
                <c:pt idx="3">
                  <c:v>89.84375</c:v>
                </c:pt>
                <c:pt idx="4">
                  <c:v>92.96875</c:v>
                </c:pt>
                <c:pt idx="5">
                  <c:v>95.3125</c:v>
                </c:pt>
                <c:pt idx="6">
                  <c:v>96.875</c:v>
                </c:pt>
                <c:pt idx="7">
                  <c:v>98.4375</c:v>
                </c:pt>
                <c:pt idx="8">
                  <c:v>99.21875</c:v>
                </c:pt>
                <c:pt idx="9">
                  <c:v>100</c:v>
                </c:pt>
              </c:numCache>
            </c:numRef>
          </c:val>
          <c:smooth val="0"/>
          <c:extLst>
            <c:ext xmlns:c16="http://schemas.microsoft.com/office/drawing/2014/chart" uri="{C3380CC4-5D6E-409C-BE32-E72D297353CC}">
              <c16:uniqueId val="{00000002-B61F-490D-A62B-10503B9DCF67}"/>
            </c:ext>
          </c:extLst>
        </c:ser>
        <c:dLbls>
          <c:showLegendKey val="0"/>
          <c:showVal val="0"/>
          <c:showCatName val="0"/>
          <c:showSerName val="0"/>
          <c:showPercent val="0"/>
          <c:showBubbleSize val="0"/>
        </c:dLbls>
        <c:marker val="1"/>
        <c:smooth val="0"/>
        <c:axId val="188682240"/>
        <c:axId val="188680448"/>
      </c:lineChart>
      <c:catAx>
        <c:axId val="188677120"/>
        <c:scaling>
          <c:orientation val="minMax"/>
        </c:scaling>
        <c:delete val="0"/>
        <c:axPos val="b"/>
        <c:numFmt formatCode="General" sourceLinked="0"/>
        <c:majorTickMark val="out"/>
        <c:minorTickMark val="none"/>
        <c:tickLblPos val="nextTo"/>
        <c:crossAx val="188678912"/>
        <c:crosses val="autoZero"/>
        <c:auto val="1"/>
        <c:lblAlgn val="ctr"/>
        <c:lblOffset val="100"/>
        <c:noMultiLvlLbl val="0"/>
      </c:catAx>
      <c:valAx>
        <c:axId val="188678912"/>
        <c:scaling>
          <c:orientation val="minMax"/>
        </c:scaling>
        <c:delete val="0"/>
        <c:axPos val="l"/>
        <c:majorGridlines/>
        <c:numFmt formatCode="&quot;$&quot;#,##0" sourceLinked="1"/>
        <c:majorTickMark val="out"/>
        <c:minorTickMark val="none"/>
        <c:tickLblPos val="nextTo"/>
        <c:crossAx val="188677120"/>
        <c:crosses val="autoZero"/>
        <c:crossBetween val="between"/>
      </c:valAx>
      <c:valAx>
        <c:axId val="188680448"/>
        <c:scaling>
          <c:orientation val="minMax"/>
          <c:max val="100"/>
        </c:scaling>
        <c:delete val="0"/>
        <c:axPos val="r"/>
        <c:numFmt formatCode="0.00" sourceLinked="1"/>
        <c:majorTickMark val="out"/>
        <c:minorTickMark val="none"/>
        <c:tickLblPos val="nextTo"/>
        <c:crossAx val="188682240"/>
        <c:crosses val="max"/>
        <c:crossBetween val="between"/>
        <c:majorUnit val="10"/>
      </c:valAx>
      <c:catAx>
        <c:axId val="188682240"/>
        <c:scaling>
          <c:orientation val="minMax"/>
        </c:scaling>
        <c:delete val="1"/>
        <c:axPos val="b"/>
        <c:numFmt formatCode="General" sourceLinked="1"/>
        <c:majorTickMark val="out"/>
        <c:minorTickMark val="none"/>
        <c:tickLblPos val="nextTo"/>
        <c:crossAx val="188680448"/>
        <c:crosses val="autoZero"/>
        <c:auto val="1"/>
        <c:lblAlgn val="ctr"/>
        <c:lblOffset val="100"/>
        <c:noMultiLvlLbl val="0"/>
      </c:catAx>
    </c:plotArea>
    <c:legend>
      <c:legendPos val="r"/>
      <c:overlay val="0"/>
    </c:legend>
    <c:plotVisOnly val="1"/>
    <c:dispBlanksAs val="gap"/>
    <c:showDLblsOverMax val="0"/>
  </c:chart>
  <c:spPr>
    <a:ln>
      <a:solidFill>
        <a:srgbClr val="00B050"/>
      </a:solidFill>
    </a:ln>
    <a:scene3d>
      <a:camera prst="orthographicFront"/>
      <a:lightRig rig="threePt" dir="t"/>
    </a:scene3d>
    <a:sp3d>
      <a:bevelT/>
    </a:sp3d>
  </c:spPr>
  <c:externalData r:id="rId2">
    <c:autoUpdate val="0"/>
  </c:externalData>
</c:chartSpace>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5" Type="http://schemas.openxmlformats.org/officeDocument/2006/relationships/image" Target="../media/image17.svg"/><Relationship Id="rId4" Type="http://schemas.openxmlformats.org/officeDocument/2006/relationships/image" Target="../media/image16.pn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5" Type="http://schemas.openxmlformats.org/officeDocument/2006/relationships/image" Target="../media/image17.svg"/><Relationship Id="rId4"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3BC3B2-A007-4DC0-B04A-C4A3614FC21F}" type="doc">
      <dgm:prSet loTypeId="urn:microsoft.com/office/officeart/2005/8/layout/process4" loCatId="process" qsTypeId="urn:microsoft.com/office/officeart/2005/8/quickstyle/simple1" qsCatId="simple" csTypeId="urn:microsoft.com/office/officeart/2005/8/colors/colorful5" csCatId="colorful" phldr="1"/>
      <dgm:spPr/>
      <dgm:t>
        <a:bodyPr/>
        <a:lstStyle/>
        <a:p>
          <a:endParaRPr lang="en-US"/>
        </a:p>
      </dgm:t>
    </dgm:pt>
    <dgm:pt modelId="{C901451B-9845-4B78-8E4D-3E25C0B7E7B7}">
      <dgm:prSet/>
      <dgm:spPr/>
      <dgm:t>
        <a:bodyPr/>
        <a:lstStyle/>
        <a:p>
          <a:r>
            <a:rPr lang="en-US"/>
            <a:t>Data and information have many sources and should be identified in an organized fashion. </a:t>
          </a:r>
        </a:p>
      </dgm:t>
    </dgm:pt>
    <dgm:pt modelId="{3CDA3792-5D13-4596-875C-1DA1C0A4DEE3}" type="parTrans" cxnId="{60A9F44C-99FF-4C96-9188-34458B67D938}">
      <dgm:prSet/>
      <dgm:spPr/>
      <dgm:t>
        <a:bodyPr/>
        <a:lstStyle/>
        <a:p>
          <a:endParaRPr lang="en-US"/>
        </a:p>
      </dgm:t>
    </dgm:pt>
    <dgm:pt modelId="{8E823DC9-92BD-4AD0-B26B-FD65870A6817}" type="sibTrans" cxnId="{60A9F44C-99FF-4C96-9188-34458B67D938}">
      <dgm:prSet/>
      <dgm:spPr/>
      <dgm:t>
        <a:bodyPr/>
        <a:lstStyle/>
        <a:p>
          <a:endParaRPr lang="en-US"/>
        </a:p>
      </dgm:t>
    </dgm:pt>
    <dgm:pt modelId="{AA0B7FDD-A28A-40F1-A2B1-89B96D4AF4E8}">
      <dgm:prSet/>
      <dgm:spPr/>
      <dgm:t>
        <a:bodyPr/>
        <a:lstStyle/>
        <a:p>
          <a:r>
            <a:rPr lang="en-US"/>
            <a:t>Sources for information may include:</a:t>
          </a:r>
        </a:p>
      </dgm:t>
    </dgm:pt>
    <dgm:pt modelId="{15EB98CA-8B3A-4ED5-A5A6-3D7B8B1BE94D}" type="parTrans" cxnId="{AF0C180B-3111-4E5C-BAC6-8AC5DADDEAB3}">
      <dgm:prSet/>
      <dgm:spPr/>
      <dgm:t>
        <a:bodyPr/>
        <a:lstStyle/>
        <a:p>
          <a:endParaRPr lang="en-US"/>
        </a:p>
      </dgm:t>
    </dgm:pt>
    <dgm:pt modelId="{EBAD84D3-2BF4-41C5-B608-F145836446CF}" type="sibTrans" cxnId="{AF0C180B-3111-4E5C-BAC6-8AC5DADDEAB3}">
      <dgm:prSet/>
      <dgm:spPr/>
      <dgm:t>
        <a:bodyPr/>
        <a:lstStyle/>
        <a:p>
          <a:endParaRPr lang="en-US"/>
        </a:p>
      </dgm:t>
    </dgm:pt>
    <dgm:pt modelId="{D43479F0-B380-4298-AE05-B031F549E276}">
      <dgm:prSet custT="1"/>
      <dgm:spPr/>
      <dgm:t>
        <a:bodyPr/>
        <a:lstStyle/>
        <a:p>
          <a:r>
            <a:rPr lang="en-US" sz="1400" dirty="0"/>
            <a:t>internal documents and knowledgeable stakeholders; </a:t>
          </a:r>
        </a:p>
      </dgm:t>
    </dgm:pt>
    <dgm:pt modelId="{986337D4-74E1-4E8F-BB65-B78062E84B85}" type="parTrans" cxnId="{5D193B0F-9560-44F2-92C3-A880F94F9D18}">
      <dgm:prSet/>
      <dgm:spPr/>
      <dgm:t>
        <a:bodyPr/>
        <a:lstStyle/>
        <a:p>
          <a:endParaRPr lang="en-US"/>
        </a:p>
      </dgm:t>
    </dgm:pt>
    <dgm:pt modelId="{55A81CCE-9BAD-4D81-A329-984D00992A95}" type="sibTrans" cxnId="{5D193B0F-9560-44F2-92C3-A880F94F9D18}">
      <dgm:prSet/>
      <dgm:spPr/>
      <dgm:t>
        <a:bodyPr/>
        <a:lstStyle/>
        <a:p>
          <a:endParaRPr lang="en-US"/>
        </a:p>
      </dgm:t>
    </dgm:pt>
    <dgm:pt modelId="{EBA38AA1-19A8-4694-9C20-10EE3FD23552}">
      <dgm:prSet custT="1"/>
      <dgm:spPr/>
      <dgm:t>
        <a:bodyPr/>
        <a:lstStyle/>
        <a:p>
          <a:r>
            <a:rPr lang="en-US" sz="1400" dirty="0"/>
            <a:t>external sources such as third parties, contractors and suppliers;</a:t>
          </a:r>
        </a:p>
      </dgm:t>
    </dgm:pt>
    <dgm:pt modelId="{9EE9BA0F-7472-4EB4-862D-5EC05510DEF5}" type="parTrans" cxnId="{72CF8238-B6EC-466F-8E1E-9B1E32CA3BF0}">
      <dgm:prSet/>
      <dgm:spPr/>
      <dgm:t>
        <a:bodyPr/>
        <a:lstStyle/>
        <a:p>
          <a:endParaRPr lang="en-US"/>
        </a:p>
      </dgm:t>
    </dgm:pt>
    <dgm:pt modelId="{A264254A-C10E-460B-9ACE-C1AD09126B0E}" type="sibTrans" cxnId="{72CF8238-B6EC-466F-8E1E-9B1E32CA3BF0}">
      <dgm:prSet/>
      <dgm:spPr/>
      <dgm:t>
        <a:bodyPr/>
        <a:lstStyle/>
        <a:p>
          <a:endParaRPr lang="en-US"/>
        </a:p>
      </dgm:t>
    </dgm:pt>
    <dgm:pt modelId="{13CF78B5-EDC5-4E38-9DE1-1CAE6CE3642A}">
      <dgm:prSet/>
      <dgm:spPr/>
      <dgm:t>
        <a:bodyPr/>
        <a:lstStyle/>
        <a:p>
          <a:r>
            <a:rPr lang="en-US" dirty="0"/>
            <a:t>public agencies and governmental sources; </a:t>
          </a:r>
        </a:p>
      </dgm:t>
    </dgm:pt>
    <dgm:pt modelId="{03C4609B-5E33-4F67-834F-EEABAF3F0F0A}" type="parTrans" cxnId="{A4FC92FC-A04E-4C26-A62F-67AF73160A2F}">
      <dgm:prSet/>
      <dgm:spPr/>
      <dgm:t>
        <a:bodyPr/>
        <a:lstStyle/>
        <a:p>
          <a:endParaRPr lang="en-US"/>
        </a:p>
      </dgm:t>
    </dgm:pt>
    <dgm:pt modelId="{A490CCA0-F99A-4FEB-9CB7-9AEC9C1C0F8A}" type="sibTrans" cxnId="{A4FC92FC-A04E-4C26-A62F-67AF73160A2F}">
      <dgm:prSet/>
      <dgm:spPr/>
      <dgm:t>
        <a:bodyPr/>
        <a:lstStyle/>
        <a:p>
          <a:endParaRPr lang="en-US"/>
        </a:p>
      </dgm:t>
    </dgm:pt>
    <dgm:pt modelId="{D40E31BE-B120-4D5F-9B8D-2E37C027C3AB}">
      <dgm:prSet/>
      <dgm:spPr/>
      <dgm:t>
        <a:bodyPr/>
        <a:lstStyle/>
        <a:p>
          <a:r>
            <a:rPr lang="en-US" dirty="0"/>
            <a:t>industry groups and professional associations; and </a:t>
          </a:r>
        </a:p>
      </dgm:t>
    </dgm:pt>
    <dgm:pt modelId="{639CC3AE-ECDB-4ADC-AE5F-3F5115520857}" type="parTrans" cxnId="{88D8702D-B60C-488C-BF50-3E9966E31BEA}">
      <dgm:prSet/>
      <dgm:spPr/>
      <dgm:t>
        <a:bodyPr/>
        <a:lstStyle/>
        <a:p>
          <a:endParaRPr lang="en-US"/>
        </a:p>
      </dgm:t>
    </dgm:pt>
    <dgm:pt modelId="{B8424198-85B9-479F-B953-447F8CE0C6C7}" type="sibTrans" cxnId="{88D8702D-B60C-488C-BF50-3E9966E31BEA}">
      <dgm:prSet/>
      <dgm:spPr/>
      <dgm:t>
        <a:bodyPr/>
        <a:lstStyle/>
        <a:p>
          <a:endParaRPr lang="en-US"/>
        </a:p>
      </dgm:t>
    </dgm:pt>
    <dgm:pt modelId="{4368D6D5-F7DC-43CD-9ED3-B9563F31E011}">
      <dgm:prSet/>
      <dgm:spPr/>
      <dgm:t>
        <a:bodyPr/>
        <a:lstStyle/>
        <a:p>
          <a:r>
            <a:rPr lang="en-US" dirty="0"/>
            <a:t>consultants and expert opinions related to the subject matter.  </a:t>
          </a:r>
        </a:p>
      </dgm:t>
    </dgm:pt>
    <dgm:pt modelId="{6B7F4578-A80B-4C45-9C2E-548E86138F74}" type="parTrans" cxnId="{1FD2BC7B-6103-477D-BA87-065A2BD0F65E}">
      <dgm:prSet/>
      <dgm:spPr/>
      <dgm:t>
        <a:bodyPr/>
        <a:lstStyle/>
        <a:p>
          <a:endParaRPr lang="en-US"/>
        </a:p>
      </dgm:t>
    </dgm:pt>
    <dgm:pt modelId="{C817F319-9151-4D32-9C85-9F70EAAD5839}" type="sibTrans" cxnId="{1FD2BC7B-6103-477D-BA87-065A2BD0F65E}">
      <dgm:prSet/>
      <dgm:spPr/>
      <dgm:t>
        <a:bodyPr/>
        <a:lstStyle/>
        <a:p>
          <a:endParaRPr lang="en-US"/>
        </a:p>
      </dgm:t>
    </dgm:pt>
    <dgm:pt modelId="{FB19F53B-BB30-4584-B0B1-50EA88F77D59}" type="pres">
      <dgm:prSet presAssocID="{553BC3B2-A007-4DC0-B04A-C4A3614FC21F}" presName="Name0" presStyleCnt="0">
        <dgm:presLayoutVars>
          <dgm:dir/>
          <dgm:animLvl val="lvl"/>
          <dgm:resizeHandles val="exact"/>
        </dgm:presLayoutVars>
      </dgm:prSet>
      <dgm:spPr/>
    </dgm:pt>
    <dgm:pt modelId="{399FCF5D-6F4C-402E-B16D-EE54D95949ED}" type="pres">
      <dgm:prSet presAssocID="{AA0B7FDD-A28A-40F1-A2B1-89B96D4AF4E8}" presName="boxAndChildren" presStyleCnt="0"/>
      <dgm:spPr/>
    </dgm:pt>
    <dgm:pt modelId="{751D9713-5086-4A02-A596-341C8D8A582F}" type="pres">
      <dgm:prSet presAssocID="{AA0B7FDD-A28A-40F1-A2B1-89B96D4AF4E8}" presName="parentTextBox" presStyleLbl="node1" presStyleIdx="0" presStyleCnt="2"/>
      <dgm:spPr/>
    </dgm:pt>
    <dgm:pt modelId="{1722AAF9-0056-4411-9C10-C0D008B70877}" type="pres">
      <dgm:prSet presAssocID="{AA0B7FDD-A28A-40F1-A2B1-89B96D4AF4E8}" presName="entireBox" presStyleLbl="node1" presStyleIdx="0" presStyleCnt="2"/>
      <dgm:spPr/>
    </dgm:pt>
    <dgm:pt modelId="{3FE947AB-E398-47DE-8422-A11959D1A05A}" type="pres">
      <dgm:prSet presAssocID="{AA0B7FDD-A28A-40F1-A2B1-89B96D4AF4E8}" presName="descendantBox" presStyleCnt="0"/>
      <dgm:spPr/>
    </dgm:pt>
    <dgm:pt modelId="{E5C51FC1-E641-492D-9927-F99DCA5522FD}" type="pres">
      <dgm:prSet presAssocID="{D43479F0-B380-4298-AE05-B031F549E276}" presName="childTextBox" presStyleLbl="fgAccFollowNode1" presStyleIdx="0" presStyleCnt="5" custScaleY="107031">
        <dgm:presLayoutVars>
          <dgm:bulletEnabled val="1"/>
        </dgm:presLayoutVars>
      </dgm:prSet>
      <dgm:spPr/>
    </dgm:pt>
    <dgm:pt modelId="{77CC829C-662B-431C-B083-16D8DD9C1A8A}" type="pres">
      <dgm:prSet presAssocID="{EBA38AA1-19A8-4694-9C20-10EE3FD23552}" presName="childTextBox" presStyleLbl="fgAccFollowNode1" presStyleIdx="1" presStyleCnt="5">
        <dgm:presLayoutVars>
          <dgm:bulletEnabled val="1"/>
        </dgm:presLayoutVars>
      </dgm:prSet>
      <dgm:spPr/>
    </dgm:pt>
    <dgm:pt modelId="{1052ACEC-920F-4DB2-B5C3-08B21BA90EE8}" type="pres">
      <dgm:prSet presAssocID="{13CF78B5-EDC5-4E38-9DE1-1CAE6CE3642A}" presName="childTextBox" presStyleLbl="fgAccFollowNode1" presStyleIdx="2" presStyleCnt="5">
        <dgm:presLayoutVars>
          <dgm:bulletEnabled val="1"/>
        </dgm:presLayoutVars>
      </dgm:prSet>
      <dgm:spPr/>
    </dgm:pt>
    <dgm:pt modelId="{A10BE72F-59F2-45C3-98BD-BB5760AD67E9}" type="pres">
      <dgm:prSet presAssocID="{D40E31BE-B120-4D5F-9B8D-2E37C027C3AB}" presName="childTextBox" presStyleLbl="fgAccFollowNode1" presStyleIdx="3" presStyleCnt="5">
        <dgm:presLayoutVars>
          <dgm:bulletEnabled val="1"/>
        </dgm:presLayoutVars>
      </dgm:prSet>
      <dgm:spPr/>
    </dgm:pt>
    <dgm:pt modelId="{B5AA8FB1-2347-4443-A154-CCBD187493B8}" type="pres">
      <dgm:prSet presAssocID="{4368D6D5-F7DC-43CD-9ED3-B9563F31E011}" presName="childTextBox" presStyleLbl="fgAccFollowNode1" presStyleIdx="4" presStyleCnt="5">
        <dgm:presLayoutVars>
          <dgm:bulletEnabled val="1"/>
        </dgm:presLayoutVars>
      </dgm:prSet>
      <dgm:spPr/>
    </dgm:pt>
    <dgm:pt modelId="{87FECD42-0982-42BA-9E42-0EC7DD03889C}" type="pres">
      <dgm:prSet presAssocID="{8E823DC9-92BD-4AD0-B26B-FD65870A6817}" presName="sp" presStyleCnt="0"/>
      <dgm:spPr/>
    </dgm:pt>
    <dgm:pt modelId="{E4C72D65-C848-421C-AFA6-394F000753D1}" type="pres">
      <dgm:prSet presAssocID="{C901451B-9845-4B78-8E4D-3E25C0B7E7B7}" presName="arrowAndChildren" presStyleCnt="0"/>
      <dgm:spPr/>
    </dgm:pt>
    <dgm:pt modelId="{BC0E8007-9837-4CE5-816A-F5BF65DD7CB2}" type="pres">
      <dgm:prSet presAssocID="{C901451B-9845-4B78-8E4D-3E25C0B7E7B7}" presName="parentTextArrow" presStyleLbl="node1" presStyleIdx="1" presStyleCnt="2"/>
      <dgm:spPr/>
    </dgm:pt>
  </dgm:ptLst>
  <dgm:cxnLst>
    <dgm:cxn modelId="{701F3309-F9CF-4327-92AE-C95DE62BB3CA}" type="presOf" srcId="{C901451B-9845-4B78-8E4D-3E25C0B7E7B7}" destId="{BC0E8007-9837-4CE5-816A-F5BF65DD7CB2}" srcOrd="0" destOrd="0" presId="urn:microsoft.com/office/officeart/2005/8/layout/process4"/>
    <dgm:cxn modelId="{AF0C180B-3111-4E5C-BAC6-8AC5DADDEAB3}" srcId="{553BC3B2-A007-4DC0-B04A-C4A3614FC21F}" destId="{AA0B7FDD-A28A-40F1-A2B1-89B96D4AF4E8}" srcOrd="1" destOrd="0" parTransId="{15EB98CA-8B3A-4ED5-A5A6-3D7B8B1BE94D}" sibTransId="{EBAD84D3-2BF4-41C5-B608-F145836446CF}"/>
    <dgm:cxn modelId="{408EF60C-9AF0-4445-9379-86564CCA6875}" type="presOf" srcId="{EBA38AA1-19A8-4694-9C20-10EE3FD23552}" destId="{77CC829C-662B-431C-B083-16D8DD9C1A8A}" srcOrd="0" destOrd="0" presId="urn:microsoft.com/office/officeart/2005/8/layout/process4"/>
    <dgm:cxn modelId="{5D193B0F-9560-44F2-92C3-A880F94F9D18}" srcId="{AA0B7FDD-A28A-40F1-A2B1-89B96D4AF4E8}" destId="{D43479F0-B380-4298-AE05-B031F549E276}" srcOrd="0" destOrd="0" parTransId="{986337D4-74E1-4E8F-BB65-B78062E84B85}" sibTransId="{55A81CCE-9BAD-4D81-A329-984D00992A95}"/>
    <dgm:cxn modelId="{F85E3015-6AFC-465B-B18A-8F1DAF7D3A18}" type="presOf" srcId="{13CF78B5-EDC5-4E38-9DE1-1CAE6CE3642A}" destId="{1052ACEC-920F-4DB2-B5C3-08B21BA90EE8}" srcOrd="0" destOrd="0" presId="urn:microsoft.com/office/officeart/2005/8/layout/process4"/>
    <dgm:cxn modelId="{88D8702D-B60C-488C-BF50-3E9966E31BEA}" srcId="{AA0B7FDD-A28A-40F1-A2B1-89B96D4AF4E8}" destId="{D40E31BE-B120-4D5F-9B8D-2E37C027C3AB}" srcOrd="3" destOrd="0" parTransId="{639CC3AE-ECDB-4ADC-AE5F-3F5115520857}" sibTransId="{B8424198-85B9-479F-B953-447F8CE0C6C7}"/>
    <dgm:cxn modelId="{72CF8238-B6EC-466F-8E1E-9B1E32CA3BF0}" srcId="{AA0B7FDD-A28A-40F1-A2B1-89B96D4AF4E8}" destId="{EBA38AA1-19A8-4694-9C20-10EE3FD23552}" srcOrd="1" destOrd="0" parTransId="{9EE9BA0F-7472-4EB4-862D-5EC05510DEF5}" sibTransId="{A264254A-C10E-460B-9ACE-C1AD09126B0E}"/>
    <dgm:cxn modelId="{F9A44744-770F-4F39-A2FE-A94273610BED}" type="presOf" srcId="{553BC3B2-A007-4DC0-B04A-C4A3614FC21F}" destId="{FB19F53B-BB30-4584-B0B1-50EA88F77D59}" srcOrd="0" destOrd="0" presId="urn:microsoft.com/office/officeart/2005/8/layout/process4"/>
    <dgm:cxn modelId="{60A9F44C-99FF-4C96-9188-34458B67D938}" srcId="{553BC3B2-A007-4DC0-B04A-C4A3614FC21F}" destId="{C901451B-9845-4B78-8E4D-3E25C0B7E7B7}" srcOrd="0" destOrd="0" parTransId="{3CDA3792-5D13-4596-875C-1DA1C0A4DEE3}" sibTransId="{8E823DC9-92BD-4AD0-B26B-FD65870A6817}"/>
    <dgm:cxn modelId="{12DCDC4E-19CC-45F5-8954-439C39878BB3}" type="presOf" srcId="{AA0B7FDD-A28A-40F1-A2B1-89B96D4AF4E8}" destId="{751D9713-5086-4A02-A596-341C8D8A582F}" srcOrd="0" destOrd="0" presId="urn:microsoft.com/office/officeart/2005/8/layout/process4"/>
    <dgm:cxn modelId="{4093476F-5835-465C-90D1-6F6E391442D8}" type="presOf" srcId="{4368D6D5-F7DC-43CD-9ED3-B9563F31E011}" destId="{B5AA8FB1-2347-4443-A154-CCBD187493B8}" srcOrd="0" destOrd="0" presId="urn:microsoft.com/office/officeart/2005/8/layout/process4"/>
    <dgm:cxn modelId="{1FD2BC7B-6103-477D-BA87-065A2BD0F65E}" srcId="{AA0B7FDD-A28A-40F1-A2B1-89B96D4AF4E8}" destId="{4368D6D5-F7DC-43CD-9ED3-B9563F31E011}" srcOrd="4" destOrd="0" parTransId="{6B7F4578-A80B-4C45-9C2E-548E86138F74}" sibTransId="{C817F319-9151-4D32-9C85-9F70EAAD5839}"/>
    <dgm:cxn modelId="{3D3FAE84-58F7-4CBA-B355-066AA58E8736}" type="presOf" srcId="{AA0B7FDD-A28A-40F1-A2B1-89B96D4AF4E8}" destId="{1722AAF9-0056-4411-9C10-C0D008B70877}" srcOrd="1" destOrd="0" presId="urn:microsoft.com/office/officeart/2005/8/layout/process4"/>
    <dgm:cxn modelId="{52FC0DBB-8DDD-43DA-927A-D906F3F5EB73}" type="presOf" srcId="{D43479F0-B380-4298-AE05-B031F549E276}" destId="{E5C51FC1-E641-492D-9927-F99DCA5522FD}" srcOrd="0" destOrd="0" presId="urn:microsoft.com/office/officeart/2005/8/layout/process4"/>
    <dgm:cxn modelId="{A850BEEB-6E2A-47DD-8022-3EF772B73C31}" type="presOf" srcId="{D40E31BE-B120-4D5F-9B8D-2E37C027C3AB}" destId="{A10BE72F-59F2-45C3-98BD-BB5760AD67E9}" srcOrd="0" destOrd="0" presId="urn:microsoft.com/office/officeart/2005/8/layout/process4"/>
    <dgm:cxn modelId="{A4FC92FC-A04E-4C26-A62F-67AF73160A2F}" srcId="{AA0B7FDD-A28A-40F1-A2B1-89B96D4AF4E8}" destId="{13CF78B5-EDC5-4E38-9DE1-1CAE6CE3642A}" srcOrd="2" destOrd="0" parTransId="{03C4609B-5E33-4F67-834F-EEABAF3F0F0A}" sibTransId="{A490CCA0-F99A-4FEB-9CB7-9AEC9C1C0F8A}"/>
    <dgm:cxn modelId="{CD9EB2C1-1E9F-489A-97D0-5197860F17C6}" type="presParOf" srcId="{FB19F53B-BB30-4584-B0B1-50EA88F77D59}" destId="{399FCF5D-6F4C-402E-B16D-EE54D95949ED}" srcOrd="0" destOrd="0" presId="urn:microsoft.com/office/officeart/2005/8/layout/process4"/>
    <dgm:cxn modelId="{5C60C4DD-AF80-4270-8AEE-4D66BCD0482F}" type="presParOf" srcId="{399FCF5D-6F4C-402E-B16D-EE54D95949ED}" destId="{751D9713-5086-4A02-A596-341C8D8A582F}" srcOrd="0" destOrd="0" presId="urn:microsoft.com/office/officeart/2005/8/layout/process4"/>
    <dgm:cxn modelId="{85334FB5-C79C-4683-A265-67F8648560DF}" type="presParOf" srcId="{399FCF5D-6F4C-402E-B16D-EE54D95949ED}" destId="{1722AAF9-0056-4411-9C10-C0D008B70877}" srcOrd="1" destOrd="0" presId="urn:microsoft.com/office/officeart/2005/8/layout/process4"/>
    <dgm:cxn modelId="{3E18FD0C-D23D-4546-9256-960836780536}" type="presParOf" srcId="{399FCF5D-6F4C-402E-B16D-EE54D95949ED}" destId="{3FE947AB-E398-47DE-8422-A11959D1A05A}" srcOrd="2" destOrd="0" presId="urn:microsoft.com/office/officeart/2005/8/layout/process4"/>
    <dgm:cxn modelId="{7DADB709-44C8-4C9C-8693-16EE7A0E7134}" type="presParOf" srcId="{3FE947AB-E398-47DE-8422-A11959D1A05A}" destId="{E5C51FC1-E641-492D-9927-F99DCA5522FD}" srcOrd="0" destOrd="0" presId="urn:microsoft.com/office/officeart/2005/8/layout/process4"/>
    <dgm:cxn modelId="{31561EC3-2C55-4A12-9D41-B8EA0B9A3347}" type="presParOf" srcId="{3FE947AB-E398-47DE-8422-A11959D1A05A}" destId="{77CC829C-662B-431C-B083-16D8DD9C1A8A}" srcOrd="1" destOrd="0" presId="urn:microsoft.com/office/officeart/2005/8/layout/process4"/>
    <dgm:cxn modelId="{B39C2674-9107-4522-BFB0-6839A6EDA835}" type="presParOf" srcId="{3FE947AB-E398-47DE-8422-A11959D1A05A}" destId="{1052ACEC-920F-4DB2-B5C3-08B21BA90EE8}" srcOrd="2" destOrd="0" presId="urn:microsoft.com/office/officeart/2005/8/layout/process4"/>
    <dgm:cxn modelId="{1224DCB2-809B-4BEB-B9D3-313A4F0B58B4}" type="presParOf" srcId="{3FE947AB-E398-47DE-8422-A11959D1A05A}" destId="{A10BE72F-59F2-45C3-98BD-BB5760AD67E9}" srcOrd="3" destOrd="0" presId="urn:microsoft.com/office/officeart/2005/8/layout/process4"/>
    <dgm:cxn modelId="{C85D2E37-C9E0-47F8-B878-76013E9CE35A}" type="presParOf" srcId="{3FE947AB-E398-47DE-8422-A11959D1A05A}" destId="{B5AA8FB1-2347-4443-A154-CCBD187493B8}" srcOrd="4" destOrd="0" presId="urn:microsoft.com/office/officeart/2005/8/layout/process4"/>
    <dgm:cxn modelId="{D9E14989-CCD5-4266-A50F-00342573A4B4}" type="presParOf" srcId="{FB19F53B-BB30-4584-B0B1-50EA88F77D59}" destId="{87FECD42-0982-42BA-9E42-0EC7DD03889C}" srcOrd="1" destOrd="0" presId="urn:microsoft.com/office/officeart/2005/8/layout/process4"/>
    <dgm:cxn modelId="{A4FFEA76-1A4D-4736-83F8-C8ECA52ADE5F}" type="presParOf" srcId="{FB19F53B-BB30-4584-B0B1-50EA88F77D59}" destId="{E4C72D65-C848-421C-AFA6-394F000753D1}" srcOrd="2" destOrd="0" presId="urn:microsoft.com/office/officeart/2005/8/layout/process4"/>
    <dgm:cxn modelId="{1C627652-05F1-4D00-9B2D-DAEF07A0860A}" type="presParOf" srcId="{E4C72D65-C848-421C-AFA6-394F000753D1}" destId="{BC0E8007-9837-4CE5-816A-F5BF65DD7CB2}"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8FEDCD-024C-42B2-9BF3-F93A47D12389}"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F93E6F1-5723-4179-8E73-D3D20BEEC01A}">
      <dgm:prSet/>
      <dgm:spPr/>
      <dgm:t>
        <a:bodyPr/>
        <a:lstStyle/>
        <a:p>
          <a:r>
            <a:rPr lang="en-US"/>
            <a:t>Using scenario analysis to stress test a model is another method used to validate a decision model. </a:t>
          </a:r>
        </a:p>
      </dgm:t>
    </dgm:pt>
    <dgm:pt modelId="{83335FF5-E147-44AC-AE98-8D4230D1A43A}" type="parTrans" cxnId="{9F371327-C521-4871-9EFE-511D41B6CD44}">
      <dgm:prSet/>
      <dgm:spPr/>
      <dgm:t>
        <a:bodyPr/>
        <a:lstStyle/>
        <a:p>
          <a:endParaRPr lang="en-US"/>
        </a:p>
      </dgm:t>
    </dgm:pt>
    <dgm:pt modelId="{725E3C9D-3652-4F2B-9117-8D9BA976D208}" type="sibTrans" cxnId="{9F371327-C521-4871-9EFE-511D41B6CD44}">
      <dgm:prSet/>
      <dgm:spPr/>
      <dgm:t>
        <a:bodyPr/>
        <a:lstStyle/>
        <a:p>
          <a:endParaRPr lang="en-US"/>
        </a:p>
      </dgm:t>
    </dgm:pt>
    <dgm:pt modelId="{0100AF96-A302-40F4-A462-C694CD1D3C20}">
      <dgm:prSet/>
      <dgm:spPr/>
      <dgm:t>
        <a:bodyPr/>
        <a:lstStyle/>
        <a:p>
          <a:r>
            <a:rPr lang="en-US"/>
            <a:t>Scenario analysis is a process of analyzing plausible future events by considering alternative scenarios and outcomes that provides a basis for decision making in the context of various conditions and outcomes. </a:t>
          </a:r>
        </a:p>
      </dgm:t>
    </dgm:pt>
    <dgm:pt modelId="{FCE7511B-AF51-4B6C-B984-24A09E109517}" type="parTrans" cxnId="{99D1D299-1C22-4867-A62E-13412F88B5FA}">
      <dgm:prSet/>
      <dgm:spPr/>
      <dgm:t>
        <a:bodyPr/>
        <a:lstStyle/>
        <a:p>
          <a:endParaRPr lang="en-US"/>
        </a:p>
      </dgm:t>
    </dgm:pt>
    <dgm:pt modelId="{9F3D75AD-63FD-4EDE-9F04-0957FB673613}" type="sibTrans" cxnId="{99D1D299-1C22-4867-A62E-13412F88B5FA}">
      <dgm:prSet/>
      <dgm:spPr/>
      <dgm:t>
        <a:bodyPr/>
        <a:lstStyle/>
        <a:p>
          <a:endParaRPr lang="en-US"/>
        </a:p>
      </dgm:t>
    </dgm:pt>
    <dgm:pt modelId="{BFC3C62C-AA62-4A9E-9AEF-9C747DB1C64E}">
      <dgm:prSet/>
      <dgm:spPr/>
      <dgm:t>
        <a:bodyPr/>
        <a:lstStyle/>
        <a:p>
          <a:r>
            <a:rPr lang="en-US"/>
            <a:t>You can test the model with more extreme scenarios to challenge assumptions and determine how the model will perform under such circumstances. </a:t>
          </a:r>
        </a:p>
      </dgm:t>
    </dgm:pt>
    <dgm:pt modelId="{5CE36854-B24A-43B3-9C4E-F7E9B85EAA5A}" type="parTrans" cxnId="{F8B06EA0-917A-4E7B-8C85-31F7F8D7279A}">
      <dgm:prSet/>
      <dgm:spPr/>
      <dgm:t>
        <a:bodyPr/>
        <a:lstStyle/>
        <a:p>
          <a:endParaRPr lang="en-US"/>
        </a:p>
      </dgm:t>
    </dgm:pt>
    <dgm:pt modelId="{0007D222-5684-466F-B577-4DF1B92F8CA2}" type="sibTrans" cxnId="{F8B06EA0-917A-4E7B-8C85-31F7F8D7279A}">
      <dgm:prSet/>
      <dgm:spPr/>
      <dgm:t>
        <a:bodyPr/>
        <a:lstStyle/>
        <a:p>
          <a:endParaRPr lang="en-US"/>
        </a:p>
      </dgm:t>
    </dgm:pt>
    <dgm:pt modelId="{773364FB-AF66-43C3-ABE5-3DFF9956767D}" type="pres">
      <dgm:prSet presAssocID="{BE8FEDCD-024C-42B2-9BF3-F93A47D12389}" presName="root" presStyleCnt="0">
        <dgm:presLayoutVars>
          <dgm:dir/>
          <dgm:resizeHandles val="exact"/>
        </dgm:presLayoutVars>
      </dgm:prSet>
      <dgm:spPr/>
    </dgm:pt>
    <dgm:pt modelId="{744589A0-CA1A-4969-9320-9F3A5591D405}" type="pres">
      <dgm:prSet presAssocID="{FF93E6F1-5723-4179-8E73-D3D20BEEC01A}" presName="compNode" presStyleCnt="0"/>
      <dgm:spPr/>
    </dgm:pt>
    <dgm:pt modelId="{6E9873A8-1F85-49F2-9666-52CF4A537BE6}" type="pres">
      <dgm:prSet presAssocID="{FF93E6F1-5723-4179-8E73-D3D20BEEC01A}" presName="bgRect" presStyleLbl="bgShp" presStyleIdx="0" presStyleCnt="3"/>
      <dgm:spPr/>
    </dgm:pt>
    <dgm:pt modelId="{713B622B-86E1-472A-9BF0-6B99785889AE}" type="pres">
      <dgm:prSet presAssocID="{FF93E6F1-5723-4179-8E73-D3D20BEEC01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38436C28-A695-40A4-AC1D-AE4FDBDFAAB0}" type="pres">
      <dgm:prSet presAssocID="{FF93E6F1-5723-4179-8E73-D3D20BEEC01A}" presName="spaceRect" presStyleCnt="0"/>
      <dgm:spPr/>
    </dgm:pt>
    <dgm:pt modelId="{70806CCE-A933-48F9-972F-F5705FFC9BFE}" type="pres">
      <dgm:prSet presAssocID="{FF93E6F1-5723-4179-8E73-D3D20BEEC01A}" presName="parTx" presStyleLbl="revTx" presStyleIdx="0" presStyleCnt="3">
        <dgm:presLayoutVars>
          <dgm:chMax val="0"/>
          <dgm:chPref val="0"/>
        </dgm:presLayoutVars>
      </dgm:prSet>
      <dgm:spPr/>
    </dgm:pt>
    <dgm:pt modelId="{9E45F5F0-B6A5-45A3-97E2-08E3C092C1DA}" type="pres">
      <dgm:prSet presAssocID="{725E3C9D-3652-4F2B-9117-8D9BA976D208}" presName="sibTrans" presStyleCnt="0"/>
      <dgm:spPr/>
    </dgm:pt>
    <dgm:pt modelId="{4655697B-83A7-457F-B8E5-741C69470E6B}" type="pres">
      <dgm:prSet presAssocID="{0100AF96-A302-40F4-A462-C694CD1D3C20}" presName="compNode" presStyleCnt="0"/>
      <dgm:spPr/>
    </dgm:pt>
    <dgm:pt modelId="{CFE128D6-9E75-4711-AE56-9FA9B2FBE3D8}" type="pres">
      <dgm:prSet presAssocID="{0100AF96-A302-40F4-A462-C694CD1D3C20}" presName="bgRect" presStyleLbl="bgShp" presStyleIdx="1" presStyleCnt="3"/>
      <dgm:spPr/>
    </dgm:pt>
    <dgm:pt modelId="{0D672665-A97D-4617-8AAC-28245DEAD6D0}" type="pres">
      <dgm:prSet presAssocID="{0100AF96-A302-40F4-A462-C694CD1D3C20}"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ight Bulb and Gear"/>
        </a:ext>
      </dgm:extLst>
    </dgm:pt>
    <dgm:pt modelId="{122ACD9B-E199-41BE-A263-ED75465FB49D}" type="pres">
      <dgm:prSet presAssocID="{0100AF96-A302-40F4-A462-C694CD1D3C20}" presName="spaceRect" presStyleCnt="0"/>
      <dgm:spPr/>
    </dgm:pt>
    <dgm:pt modelId="{7AA1333F-6F27-4D04-9E8E-8E81B0D053FE}" type="pres">
      <dgm:prSet presAssocID="{0100AF96-A302-40F4-A462-C694CD1D3C20}" presName="parTx" presStyleLbl="revTx" presStyleIdx="1" presStyleCnt="3">
        <dgm:presLayoutVars>
          <dgm:chMax val="0"/>
          <dgm:chPref val="0"/>
        </dgm:presLayoutVars>
      </dgm:prSet>
      <dgm:spPr/>
    </dgm:pt>
    <dgm:pt modelId="{1310827A-6456-4CA3-B23D-0160E1627B11}" type="pres">
      <dgm:prSet presAssocID="{9F3D75AD-63FD-4EDE-9F04-0957FB673613}" presName="sibTrans" presStyleCnt="0"/>
      <dgm:spPr/>
    </dgm:pt>
    <dgm:pt modelId="{2AEC807D-CAF5-40DC-B24E-166838035DA5}" type="pres">
      <dgm:prSet presAssocID="{BFC3C62C-AA62-4A9E-9AEF-9C747DB1C64E}" presName="compNode" presStyleCnt="0"/>
      <dgm:spPr/>
    </dgm:pt>
    <dgm:pt modelId="{14932C40-F779-4D58-B594-129A7828A1D9}" type="pres">
      <dgm:prSet presAssocID="{BFC3C62C-AA62-4A9E-9AEF-9C747DB1C64E}" presName="bgRect" presStyleLbl="bgShp" presStyleIdx="2" presStyleCnt="3"/>
      <dgm:spPr/>
    </dgm:pt>
    <dgm:pt modelId="{F550D959-1256-4F13-BBBE-D76B17358775}" type="pres">
      <dgm:prSet presAssocID="{BFC3C62C-AA62-4A9E-9AEF-9C747DB1C64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Checklist"/>
        </a:ext>
      </dgm:extLst>
    </dgm:pt>
    <dgm:pt modelId="{FDFB7465-1DC3-4C42-980C-F2D02DA5B2F5}" type="pres">
      <dgm:prSet presAssocID="{BFC3C62C-AA62-4A9E-9AEF-9C747DB1C64E}" presName="spaceRect" presStyleCnt="0"/>
      <dgm:spPr/>
    </dgm:pt>
    <dgm:pt modelId="{D333B391-17CF-4532-9694-AF3DADA14EB0}" type="pres">
      <dgm:prSet presAssocID="{BFC3C62C-AA62-4A9E-9AEF-9C747DB1C64E}" presName="parTx" presStyleLbl="revTx" presStyleIdx="2" presStyleCnt="3">
        <dgm:presLayoutVars>
          <dgm:chMax val="0"/>
          <dgm:chPref val="0"/>
        </dgm:presLayoutVars>
      </dgm:prSet>
      <dgm:spPr/>
    </dgm:pt>
  </dgm:ptLst>
  <dgm:cxnLst>
    <dgm:cxn modelId="{9F371327-C521-4871-9EFE-511D41B6CD44}" srcId="{BE8FEDCD-024C-42B2-9BF3-F93A47D12389}" destId="{FF93E6F1-5723-4179-8E73-D3D20BEEC01A}" srcOrd="0" destOrd="0" parTransId="{83335FF5-E147-44AC-AE98-8D4230D1A43A}" sibTransId="{725E3C9D-3652-4F2B-9117-8D9BA976D208}"/>
    <dgm:cxn modelId="{3C4F5328-D760-442F-ABB5-01542ACCC437}" type="presOf" srcId="{0100AF96-A302-40F4-A462-C694CD1D3C20}" destId="{7AA1333F-6F27-4D04-9E8E-8E81B0D053FE}" srcOrd="0" destOrd="0" presId="urn:microsoft.com/office/officeart/2018/2/layout/IconVerticalSolidList"/>
    <dgm:cxn modelId="{7589462D-6CA3-452C-9634-3C2177CDB22C}" type="presOf" srcId="{BE8FEDCD-024C-42B2-9BF3-F93A47D12389}" destId="{773364FB-AF66-43C3-ABE5-3DFF9956767D}" srcOrd="0" destOrd="0" presId="urn:microsoft.com/office/officeart/2018/2/layout/IconVerticalSolidList"/>
    <dgm:cxn modelId="{9C19415D-1CA2-41CF-ACCC-B17CFEF9FF36}" type="presOf" srcId="{BFC3C62C-AA62-4A9E-9AEF-9C747DB1C64E}" destId="{D333B391-17CF-4532-9694-AF3DADA14EB0}" srcOrd="0" destOrd="0" presId="urn:microsoft.com/office/officeart/2018/2/layout/IconVerticalSolidList"/>
    <dgm:cxn modelId="{99D1D299-1C22-4867-A62E-13412F88B5FA}" srcId="{BE8FEDCD-024C-42B2-9BF3-F93A47D12389}" destId="{0100AF96-A302-40F4-A462-C694CD1D3C20}" srcOrd="1" destOrd="0" parTransId="{FCE7511B-AF51-4B6C-B984-24A09E109517}" sibTransId="{9F3D75AD-63FD-4EDE-9F04-0957FB673613}"/>
    <dgm:cxn modelId="{F8B06EA0-917A-4E7B-8C85-31F7F8D7279A}" srcId="{BE8FEDCD-024C-42B2-9BF3-F93A47D12389}" destId="{BFC3C62C-AA62-4A9E-9AEF-9C747DB1C64E}" srcOrd="2" destOrd="0" parTransId="{5CE36854-B24A-43B3-9C4E-F7E9B85EAA5A}" sibTransId="{0007D222-5684-466F-B577-4DF1B92F8CA2}"/>
    <dgm:cxn modelId="{152499D6-5BFF-4678-B3CF-96F1B0B7C9ED}" type="presOf" srcId="{FF93E6F1-5723-4179-8E73-D3D20BEEC01A}" destId="{70806CCE-A933-48F9-972F-F5705FFC9BFE}" srcOrd="0" destOrd="0" presId="urn:microsoft.com/office/officeart/2018/2/layout/IconVerticalSolidList"/>
    <dgm:cxn modelId="{2A48A11D-6DD0-417B-8F9A-499F07E8E4E4}" type="presParOf" srcId="{773364FB-AF66-43C3-ABE5-3DFF9956767D}" destId="{744589A0-CA1A-4969-9320-9F3A5591D405}" srcOrd="0" destOrd="0" presId="urn:microsoft.com/office/officeart/2018/2/layout/IconVerticalSolidList"/>
    <dgm:cxn modelId="{DB0BC73F-A800-4932-B853-12BBD90AA4EC}" type="presParOf" srcId="{744589A0-CA1A-4969-9320-9F3A5591D405}" destId="{6E9873A8-1F85-49F2-9666-52CF4A537BE6}" srcOrd="0" destOrd="0" presId="urn:microsoft.com/office/officeart/2018/2/layout/IconVerticalSolidList"/>
    <dgm:cxn modelId="{00385989-342C-4E1D-A595-2917A9AB2BE8}" type="presParOf" srcId="{744589A0-CA1A-4969-9320-9F3A5591D405}" destId="{713B622B-86E1-472A-9BF0-6B99785889AE}" srcOrd="1" destOrd="0" presId="urn:microsoft.com/office/officeart/2018/2/layout/IconVerticalSolidList"/>
    <dgm:cxn modelId="{01DDD953-0529-4640-8FB9-44C52FE3D26A}" type="presParOf" srcId="{744589A0-CA1A-4969-9320-9F3A5591D405}" destId="{38436C28-A695-40A4-AC1D-AE4FDBDFAAB0}" srcOrd="2" destOrd="0" presId="urn:microsoft.com/office/officeart/2018/2/layout/IconVerticalSolidList"/>
    <dgm:cxn modelId="{00BAE4FD-49B0-45B1-B2F5-5B9A603E0518}" type="presParOf" srcId="{744589A0-CA1A-4969-9320-9F3A5591D405}" destId="{70806CCE-A933-48F9-972F-F5705FFC9BFE}" srcOrd="3" destOrd="0" presId="urn:microsoft.com/office/officeart/2018/2/layout/IconVerticalSolidList"/>
    <dgm:cxn modelId="{19FB93C6-DB95-46E8-B206-2A6AD9B387EB}" type="presParOf" srcId="{773364FB-AF66-43C3-ABE5-3DFF9956767D}" destId="{9E45F5F0-B6A5-45A3-97E2-08E3C092C1DA}" srcOrd="1" destOrd="0" presId="urn:microsoft.com/office/officeart/2018/2/layout/IconVerticalSolidList"/>
    <dgm:cxn modelId="{4DBE513D-465E-4AA6-B733-61F9508599D2}" type="presParOf" srcId="{773364FB-AF66-43C3-ABE5-3DFF9956767D}" destId="{4655697B-83A7-457F-B8E5-741C69470E6B}" srcOrd="2" destOrd="0" presId="urn:microsoft.com/office/officeart/2018/2/layout/IconVerticalSolidList"/>
    <dgm:cxn modelId="{6B7F6ED0-2128-4F4D-BB40-566E92996231}" type="presParOf" srcId="{4655697B-83A7-457F-B8E5-741C69470E6B}" destId="{CFE128D6-9E75-4711-AE56-9FA9B2FBE3D8}" srcOrd="0" destOrd="0" presId="urn:microsoft.com/office/officeart/2018/2/layout/IconVerticalSolidList"/>
    <dgm:cxn modelId="{A24A1BA3-D628-486F-BB90-E0D266B4EB47}" type="presParOf" srcId="{4655697B-83A7-457F-B8E5-741C69470E6B}" destId="{0D672665-A97D-4617-8AAC-28245DEAD6D0}" srcOrd="1" destOrd="0" presId="urn:microsoft.com/office/officeart/2018/2/layout/IconVerticalSolidList"/>
    <dgm:cxn modelId="{87994A83-9CA1-4186-8554-F915D832AE96}" type="presParOf" srcId="{4655697B-83A7-457F-B8E5-741C69470E6B}" destId="{122ACD9B-E199-41BE-A263-ED75465FB49D}" srcOrd="2" destOrd="0" presId="urn:microsoft.com/office/officeart/2018/2/layout/IconVerticalSolidList"/>
    <dgm:cxn modelId="{B70D865B-BE6C-497B-9FE3-946855180022}" type="presParOf" srcId="{4655697B-83A7-457F-B8E5-741C69470E6B}" destId="{7AA1333F-6F27-4D04-9E8E-8E81B0D053FE}" srcOrd="3" destOrd="0" presId="urn:microsoft.com/office/officeart/2018/2/layout/IconVerticalSolidList"/>
    <dgm:cxn modelId="{4C8A08B7-0A3E-4F72-B0BC-6851BAE075D6}" type="presParOf" srcId="{773364FB-AF66-43C3-ABE5-3DFF9956767D}" destId="{1310827A-6456-4CA3-B23D-0160E1627B11}" srcOrd="3" destOrd="0" presId="urn:microsoft.com/office/officeart/2018/2/layout/IconVerticalSolidList"/>
    <dgm:cxn modelId="{9E85A429-DC0A-4B33-8B2A-393BA43141C1}" type="presParOf" srcId="{773364FB-AF66-43C3-ABE5-3DFF9956767D}" destId="{2AEC807D-CAF5-40DC-B24E-166838035DA5}" srcOrd="4" destOrd="0" presId="urn:microsoft.com/office/officeart/2018/2/layout/IconVerticalSolidList"/>
    <dgm:cxn modelId="{D1705924-04D4-41B4-9BEE-042252CDE200}" type="presParOf" srcId="{2AEC807D-CAF5-40DC-B24E-166838035DA5}" destId="{14932C40-F779-4D58-B594-129A7828A1D9}" srcOrd="0" destOrd="0" presId="urn:microsoft.com/office/officeart/2018/2/layout/IconVerticalSolidList"/>
    <dgm:cxn modelId="{132AE569-CEBA-4618-9A2D-24FAF24B5D3A}" type="presParOf" srcId="{2AEC807D-CAF5-40DC-B24E-166838035DA5}" destId="{F550D959-1256-4F13-BBBE-D76B17358775}" srcOrd="1" destOrd="0" presId="urn:microsoft.com/office/officeart/2018/2/layout/IconVerticalSolidList"/>
    <dgm:cxn modelId="{8D9F2912-8376-44D6-AC9C-73BC60EED459}" type="presParOf" srcId="{2AEC807D-CAF5-40DC-B24E-166838035DA5}" destId="{FDFB7465-1DC3-4C42-980C-F2D02DA5B2F5}" srcOrd="2" destOrd="0" presId="urn:microsoft.com/office/officeart/2018/2/layout/IconVerticalSolidList"/>
    <dgm:cxn modelId="{B8BEE625-504B-47D9-81E6-847692563245}" type="presParOf" srcId="{2AEC807D-CAF5-40DC-B24E-166838035DA5}" destId="{D333B391-17CF-4532-9694-AF3DADA14EB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A2DB292-212B-4975-9AFF-14721989B87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7EB14552-FBB7-47A7-92EE-A15AA31A9861}">
      <dgm:prSet/>
      <dgm:spPr/>
      <dgm:t>
        <a:bodyPr/>
        <a:lstStyle/>
        <a:p>
          <a:r>
            <a:rPr lang="en-US"/>
            <a:t>A third method, Pareto analysis, can be used to evaluate a model’s outputs using different alternatives and choices.  </a:t>
          </a:r>
        </a:p>
      </dgm:t>
    </dgm:pt>
    <dgm:pt modelId="{6484DF14-B798-4C59-9722-982920C152AC}" type="parTrans" cxnId="{6EEEC9A8-46B8-45ED-A45C-DB0693ACFA4E}">
      <dgm:prSet/>
      <dgm:spPr/>
      <dgm:t>
        <a:bodyPr/>
        <a:lstStyle/>
        <a:p>
          <a:endParaRPr lang="en-US"/>
        </a:p>
      </dgm:t>
    </dgm:pt>
    <dgm:pt modelId="{5586CCB2-31ED-45CA-851C-8243B8C4A97C}" type="sibTrans" cxnId="{6EEEC9A8-46B8-45ED-A45C-DB0693ACFA4E}">
      <dgm:prSet/>
      <dgm:spPr/>
      <dgm:t>
        <a:bodyPr/>
        <a:lstStyle/>
        <a:p>
          <a:endParaRPr lang="en-US"/>
        </a:p>
      </dgm:t>
    </dgm:pt>
    <dgm:pt modelId="{CC116487-C586-4CC7-BF67-6EC9D0F5A0A1}">
      <dgm:prSet/>
      <dgm:spPr/>
      <dgm:t>
        <a:bodyPr/>
        <a:lstStyle/>
        <a:p>
          <a:r>
            <a:rPr lang="en-US"/>
            <a:t>Pareto analysis is a method commonly used for prioritizing possible changes by applying the theory that 80% of the effects are derived from 20% of the causes. </a:t>
          </a:r>
        </a:p>
      </dgm:t>
    </dgm:pt>
    <dgm:pt modelId="{7AA402AA-76C2-4BBD-AA44-A9B3DDBE5085}" type="parTrans" cxnId="{244988C9-096A-4747-8CD7-28DAD44F9127}">
      <dgm:prSet/>
      <dgm:spPr/>
      <dgm:t>
        <a:bodyPr/>
        <a:lstStyle/>
        <a:p>
          <a:endParaRPr lang="en-US"/>
        </a:p>
      </dgm:t>
    </dgm:pt>
    <dgm:pt modelId="{A70012E8-617E-466F-97A5-7891E29CCA0F}" type="sibTrans" cxnId="{244988C9-096A-4747-8CD7-28DAD44F9127}">
      <dgm:prSet/>
      <dgm:spPr/>
      <dgm:t>
        <a:bodyPr/>
        <a:lstStyle/>
        <a:p>
          <a:endParaRPr lang="en-US"/>
        </a:p>
      </dgm:t>
    </dgm:pt>
    <dgm:pt modelId="{EB019743-66E3-4FD7-8F1B-0690CF11789E}">
      <dgm:prSet/>
      <dgm:spPr/>
      <dgm:t>
        <a:bodyPr/>
        <a:lstStyle/>
        <a:p>
          <a:r>
            <a:rPr lang="en-US"/>
            <a:t>The analysis provides an evaluation of the alternatives to identify the options (20%) that have the greatest impact (80%) to allow decision makers to focus on the most effective areas.  </a:t>
          </a:r>
        </a:p>
      </dgm:t>
    </dgm:pt>
    <dgm:pt modelId="{C45973F1-31AC-400E-BDA4-183F6F6F02BB}" type="parTrans" cxnId="{1B415642-1FE0-4334-8FB7-8578B1056C88}">
      <dgm:prSet/>
      <dgm:spPr/>
      <dgm:t>
        <a:bodyPr/>
        <a:lstStyle/>
        <a:p>
          <a:endParaRPr lang="en-US"/>
        </a:p>
      </dgm:t>
    </dgm:pt>
    <dgm:pt modelId="{C98A7226-056C-4B5B-B86D-1D42EE8E69ED}" type="sibTrans" cxnId="{1B415642-1FE0-4334-8FB7-8578B1056C88}">
      <dgm:prSet/>
      <dgm:spPr/>
      <dgm:t>
        <a:bodyPr/>
        <a:lstStyle/>
        <a:p>
          <a:endParaRPr lang="en-US"/>
        </a:p>
      </dgm:t>
    </dgm:pt>
    <dgm:pt modelId="{41BC8924-E6BC-42E0-9CEB-BD90D90FD43A}" type="pres">
      <dgm:prSet presAssocID="{CA2DB292-212B-4975-9AFF-14721989B870}" presName="root" presStyleCnt="0">
        <dgm:presLayoutVars>
          <dgm:dir/>
          <dgm:resizeHandles val="exact"/>
        </dgm:presLayoutVars>
      </dgm:prSet>
      <dgm:spPr/>
    </dgm:pt>
    <dgm:pt modelId="{45C87337-75BB-4796-81C9-F6517C599BD4}" type="pres">
      <dgm:prSet presAssocID="{7EB14552-FBB7-47A7-92EE-A15AA31A9861}" presName="compNode" presStyleCnt="0"/>
      <dgm:spPr/>
    </dgm:pt>
    <dgm:pt modelId="{E28DB73D-E31C-4B4F-BE58-24CE9BC1E13C}" type="pres">
      <dgm:prSet presAssocID="{7EB14552-FBB7-47A7-92EE-A15AA31A9861}" presName="bgRect" presStyleLbl="bgShp" presStyleIdx="0" presStyleCnt="3"/>
      <dgm:spPr/>
    </dgm:pt>
    <dgm:pt modelId="{C53B8D3F-8B2D-433D-9D62-0F21C4C7EC12}" type="pres">
      <dgm:prSet presAssocID="{7EB14552-FBB7-47A7-92EE-A15AA31A986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llseye"/>
        </a:ext>
      </dgm:extLst>
    </dgm:pt>
    <dgm:pt modelId="{0B6A4890-774E-4808-8457-5BC5DB164B57}" type="pres">
      <dgm:prSet presAssocID="{7EB14552-FBB7-47A7-92EE-A15AA31A9861}" presName="spaceRect" presStyleCnt="0"/>
      <dgm:spPr/>
    </dgm:pt>
    <dgm:pt modelId="{AA49C0C9-11C5-47A2-AB8D-89183015F2D9}" type="pres">
      <dgm:prSet presAssocID="{7EB14552-FBB7-47A7-92EE-A15AA31A9861}" presName="parTx" presStyleLbl="revTx" presStyleIdx="0" presStyleCnt="3">
        <dgm:presLayoutVars>
          <dgm:chMax val="0"/>
          <dgm:chPref val="0"/>
        </dgm:presLayoutVars>
      </dgm:prSet>
      <dgm:spPr/>
    </dgm:pt>
    <dgm:pt modelId="{FEC70EEC-8626-46B6-9907-6F4DFB6777A2}" type="pres">
      <dgm:prSet presAssocID="{5586CCB2-31ED-45CA-851C-8243B8C4A97C}" presName="sibTrans" presStyleCnt="0"/>
      <dgm:spPr/>
    </dgm:pt>
    <dgm:pt modelId="{BA14D9F2-B295-426D-A9D5-E5187BF38532}" type="pres">
      <dgm:prSet presAssocID="{CC116487-C586-4CC7-BF67-6EC9D0F5A0A1}" presName="compNode" presStyleCnt="0"/>
      <dgm:spPr/>
    </dgm:pt>
    <dgm:pt modelId="{56F7DFB5-96A5-45B7-93AA-883FAFB9C46B}" type="pres">
      <dgm:prSet presAssocID="{CC116487-C586-4CC7-BF67-6EC9D0F5A0A1}" presName="bgRect" presStyleLbl="bgShp" presStyleIdx="1" presStyleCnt="3"/>
      <dgm:spPr/>
    </dgm:pt>
    <dgm:pt modelId="{4DAE5916-0341-4450-9102-9C729071774B}" type="pres">
      <dgm:prSet presAssocID="{CC116487-C586-4CC7-BF67-6EC9D0F5A0A1}" presName="iconRect" presStyleLbl="node1" presStyleIdx="1" presStyleCnt="3"/>
      <dgm:spPr>
        <a:blipFill rotWithShape="1">
          <a:blip xmlns:r="http://schemas.openxmlformats.org/officeDocument/2006/relationships" r:embed="rId3"/>
          <a:srcRect/>
          <a:stretch>
            <a:fillRect l="-21000" r="-21000"/>
          </a:stretch>
        </a:blipFill>
        <a:ln>
          <a:noFill/>
        </a:ln>
      </dgm:spPr>
    </dgm:pt>
    <dgm:pt modelId="{172F2987-294C-4D30-8052-0BFEF1EE1BE4}" type="pres">
      <dgm:prSet presAssocID="{CC116487-C586-4CC7-BF67-6EC9D0F5A0A1}" presName="spaceRect" presStyleCnt="0"/>
      <dgm:spPr/>
    </dgm:pt>
    <dgm:pt modelId="{9116D5D3-9996-463C-8A76-1D88409A037F}" type="pres">
      <dgm:prSet presAssocID="{CC116487-C586-4CC7-BF67-6EC9D0F5A0A1}" presName="parTx" presStyleLbl="revTx" presStyleIdx="1" presStyleCnt="3">
        <dgm:presLayoutVars>
          <dgm:chMax val="0"/>
          <dgm:chPref val="0"/>
        </dgm:presLayoutVars>
      </dgm:prSet>
      <dgm:spPr/>
    </dgm:pt>
    <dgm:pt modelId="{57B45A0D-F7B3-4BB9-A3EC-EEF18AC28C31}" type="pres">
      <dgm:prSet presAssocID="{A70012E8-617E-466F-97A5-7891E29CCA0F}" presName="sibTrans" presStyleCnt="0"/>
      <dgm:spPr/>
    </dgm:pt>
    <dgm:pt modelId="{BAB53A10-DB11-4837-AEEB-15D60EC39BAF}" type="pres">
      <dgm:prSet presAssocID="{EB019743-66E3-4FD7-8F1B-0690CF11789E}" presName="compNode" presStyleCnt="0"/>
      <dgm:spPr/>
    </dgm:pt>
    <dgm:pt modelId="{516F580F-6FD5-4D3B-BF2E-991066B55808}" type="pres">
      <dgm:prSet presAssocID="{EB019743-66E3-4FD7-8F1B-0690CF11789E}" presName="bgRect" presStyleLbl="bgShp" presStyleIdx="2" presStyleCnt="3"/>
      <dgm:spPr/>
    </dgm:pt>
    <dgm:pt modelId="{4F2947D0-13EF-411C-969B-26F1F91CB3DD}" type="pres">
      <dgm:prSet presAssocID="{EB019743-66E3-4FD7-8F1B-0690CF11789E}" presName="iconRect" presStyleLbl="node1" presStyleIdx="2" presStyleCnt="3"/>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Venn Diagram"/>
        </a:ext>
      </dgm:extLst>
    </dgm:pt>
    <dgm:pt modelId="{EC3043E8-691F-4A6E-9C28-AE251E73B7FE}" type="pres">
      <dgm:prSet presAssocID="{EB019743-66E3-4FD7-8F1B-0690CF11789E}" presName="spaceRect" presStyleCnt="0"/>
      <dgm:spPr/>
    </dgm:pt>
    <dgm:pt modelId="{F00E7EB3-4093-4C16-ACA8-14F13A71CAF2}" type="pres">
      <dgm:prSet presAssocID="{EB019743-66E3-4FD7-8F1B-0690CF11789E}" presName="parTx" presStyleLbl="revTx" presStyleIdx="2" presStyleCnt="3">
        <dgm:presLayoutVars>
          <dgm:chMax val="0"/>
          <dgm:chPref val="0"/>
        </dgm:presLayoutVars>
      </dgm:prSet>
      <dgm:spPr/>
    </dgm:pt>
  </dgm:ptLst>
  <dgm:cxnLst>
    <dgm:cxn modelId="{A2D7E702-B39A-4927-B0CF-47303F903391}" type="presOf" srcId="{7EB14552-FBB7-47A7-92EE-A15AA31A9861}" destId="{AA49C0C9-11C5-47A2-AB8D-89183015F2D9}" srcOrd="0" destOrd="0" presId="urn:microsoft.com/office/officeart/2018/2/layout/IconVerticalSolidList"/>
    <dgm:cxn modelId="{CBE49535-6E0E-4E9B-942A-A826EF03931E}" type="presOf" srcId="{CC116487-C586-4CC7-BF67-6EC9D0F5A0A1}" destId="{9116D5D3-9996-463C-8A76-1D88409A037F}" srcOrd="0" destOrd="0" presId="urn:microsoft.com/office/officeart/2018/2/layout/IconVerticalSolidList"/>
    <dgm:cxn modelId="{1B415642-1FE0-4334-8FB7-8578B1056C88}" srcId="{CA2DB292-212B-4975-9AFF-14721989B870}" destId="{EB019743-66E3-4FD7-8F1B-0690CF11789E}" srcOrd="2" destOrd="0" parTransId="{C45973F1-31AC-400E-BDA4-183F6F6F02BB}" sibTransId="{C98A7226-056C-4B5B-B86D-1D42EE8E69ED}"/>
    <dgm:cxn modelId="{6EEEC9A8-46B8-45ED-A45C-DB0693ACFA4E}" srcId="{CA2DB292-212B-4975-9AFF-14721989B870}" destId="{7EB14552-FBB7-47A7-92EE-A15AA31A9861}" srcOrd="0" destOrd="0" parTransId="{6484DF14-B798-4C59-9722-982920C152AC}" sibTransId="{5586CCB2-31ED-45CA-851C-8243B8C4A97C}"/>
    <dgm:cxn modelId="{28E70AAA-BF22-4126-83BE-A486FB59D7B9}" type="presOf" srcId="{CA2DB292-212B-4975-9AFF-14721989B870}" destId="{41BC8924-E6BC-42E0-9CEB-BD90D90FD43A}" srcOrd="0" destOrd="0" presId="urn:microsoft.com/office/officeart/2018/2/layout/IconVerticalSolidList"/>
    <dgm:cxn modelId="{8B0DC9B5-2EAE-4942-95C1-D705A49A01AA}" type="presOf" srcId="{EB019743-66E3-4FD7-8F1B-0690CF11789E}" destId="{F00E7EB3-4093-4C16-ACA8-14F13A71CAF2}" srcOrd="0" destOrd="0" presId="urn:microsoft.com/office/officeart/2018/2/layout/IconVerticalSolidList"/>
    <dgm:cxn modelId="{244988C9-096A-4747-8CD7-28DAD44F9127}" srcId="{CA2DB292-212B-4975-9AFF-14721989B870}" destId="{CC116487-C586-4CC7-BF67-6EC9D0F5A0A1}" srcOrd="1" destOrd="0" parTransId="{7AA402AA-76C2-4BBD-AA44-A9B3DDBE5085}" sibTransId="{A70012E8-617E-466F-97A5-7891E29CCA0F}"/>
    <dgm:cxn modelId="{FC3F8410-1885-48FC-8643-D53B460CC79C}" type="presParOf" srcId="{41BC8924-E6BC-42E0-9CEB-BD90D90FD43A}" destId="{45C87337-75BB-4796-81C9-F6517C599BD4}" srcOrd="0" destOrd="0" presId="urn:microsoft.com/office/officeart/2018/2/layout/IconVerticalSolidList"/>
    <dgm:cxn modelId="{4BC7095F-E398-49BC-ACA1-E5E4D89336D2}" type="presParOf" srcId="{45C87337-75BB-4796-81C9-F6517C599BD4}" destId="{E28DB73D-E31C-4B4F-BE58-24CE9BC1E13C}" srcOrd="0" destOrd="0" presId="urn:microsoft.com/office/officeart/2018/2/layout/IconVerticalSolidList"/>
    <dgm:cxn modelId="{F01D2A0D-F101-4235-B5F7-26E6547C29C3}" type="presParOf" srcId="{45C87337-75BB-4796-81C9-F6517C599BD4}" destId="{C53B8D3F-8B2D-433D-9D62-0F21C4C7EC12}" srcOrd="1" destOrd="0" presId="urn:microsoft.com/office/officeart/2018/2/layout/IconVerticalSolidList"/>
    <dgm:cxn modelId="{19774157-A2C0-4B89-B7A5-E22A8E9044B2}" type="presParOf" srcId="{45C87337-75BB-4796-81C9-F6517C599BD4}" destId="{0B6A4890-774E-4808-8457-5BC5DB164B57}" srcOrd="2" destOrd="0" presId="urn:microsoft.com/office/officeart/2018/2/layout/IconVerticalSolidList"/>
    <dgm:cxn modelId="{6CC69440-82D8-497B-921D-338D8828620C}" type="presParOf" srcId="{45C87337-75BB-4796-81C9-F6517C599BD4}" destId="{AA49C0C9-11C5-47A2-AB8D-89183015F2D9}" srcOrd="3" destOrd="0" presId="urn:microsoft.com/office/officeart/2018/2/layout/IconVerticalSolidList"/>
    <dgm:cxn modelId="{06533278-B488-4530-8D4F-E8AD69317A6B}" type="presParOf" srcId="{41BC8924-E6BC-42E0-9CEB-BD90D90FD43A}" destId="{FEC70EEC-8626-46B6-9907-6F4DFB6777A2}" srcOrd="1" destOrd="0" presId="urn:microsoft.com/office/officeart/2018/2/layout/IconVerticalSolidList"/>
    <dgm:cxn modelId="{5E3B48A8-30E5-4B6D-85F8-A92E2E1DD8A3}" type="presParOf" srcId="{41BC8924-E6BC-42E0-9CEB-BD90D90FD43A}" destId="{BA14D9F2-B295-426D-A9D5-E5187BF38532}" srcOrd="2" destOrd="0" presId="urn:microsoft.com/office/officeart/2018/2/layout/IconVerticalSolidList"/>
    <dgm:cxn modelId="{C6446D19-588E-46A1-B8A3-4ED4C5D240BC}" type="presParOf" srcId="{BA14D9F2-B295-426D-A9D5-E5187BF38532}" destId="{56F7DFB5-96A5-45B7-93AA-883FAFB9C46B}" srcOrd="0" destOrd="0" presId="urn:microsoft.com/office/officeart/2018/2/layout/IconVerticalSolidList"/>
    <dgm:cxn modelId="{FADFC655-3650-4722-885A-2B2FC22DCB97}" type="presParOf" srcId="{BA14D9F2-B295-426D-A9D5-E5187BF38532}" destId="{4DAE5916-0341-4450-9102-9C729071774B}" srcOrd="1" destOrd="0" presId="urn:microsoft.com/office/officeart/2018/2/layout/IconVerticalSolidList"/>
    <dgm:cxn modelId="{2B312A08-41CF-4E0D-BE14-A9B079D5129A}" type="presParOf" srcId="{BA14D9F2-B295-426D-A9D5-E5187BF38532}" destId="{172F2987-294C-4D30-8052-0BFEF1EE1BE4}" srcOrd="2" destOrd="0" presId="urn:microsoft.com/office/officeart/2018/2/layout/IconVerticalSolidList"/>
    <dgm:cxn modelId="{3197FD2A-0447-400B-9207-A4D264E5BC4C}" type="presParOf" srcId="{BA14D9F2-B295-426D-A9D5-E5187BF38532}" destId="{9116D5D3-9996-463C-8A76-1D88409A037F}" srcOrd="3" destOrd="0" presId="urn:microsoft.com/office/officeart/2018/2/layout/IconVerticalSolidList"/>
    <dgm:cxn modelId="{2AD5CF9A-57F1-45F3-A0A1-CE9D93077ED1}" type="presParOf" srcId="{41BC8924-E6BC-42E0-9CEB-BD90D90FD43A}" destId="{57B45A0D-F7B3-4BB9-A3EC-EEF18AC28C31}" srcOrd="3" destOrd="0" presId="urn:microsoft.com/office/officeart/2018/2/layout/IconVerticalSolidList"/>
    <dgm:cxn modelId="{96019619-15CA-48FE-9E6E-0DFC69C099E6}" type="presParOf" srcId="{41BC8924-E6BC-42E0-9CEB-BD90D90FD43A}" destId="{BAB53A10-DB11-4837-AEEB-15D60EC39BAF}" srcOrd="4" destOrd="0" presId="urn:microsoft.com/office/officeart/2018/2/layout/IconVerticalSolidList"/>
    <dgm:cxn modelId="{74C35023-DDA5-4773-A0B7-35314B668E2B}" type="presParOf" srcId="{BAB53A10-DB11-4837-AEEB-15D60EC39BAF}" destId="{516F580F-6FD5-4D3B-BF2E-991066B55808}" srcOrd="0" destOrd="0" presId="urn:microsoft.com/office/officeart/2018/2/layout/IconVerticalSolidList"/>
    <dgm:cxn modelId="{2FAAED5B-3990-4E1E-80F4-CA535DF7307C}" type="presParOf" srcId="{BAB53A10-DB11-4837-AEEB-15D60EC39BAF}" destId="{4F2947D0-13EF-411C-969B-26F1F91CB3DD}" srcOrd="1" destOrd="0" presId="urn:microsoft.com/office/officeart/2018/2/layout/IconVerticalSolidList"/>
    <dgm:cxn modelId="{CDE94AF6-FBDD-48EF-9316-97A291E20DF7}" type="presParOf" srcId="{BAB53A10-DB11-4837-AEEB-15D60EC39BAF}" destId="{EC3043E8-691F-4A6E-9C28-AE251E73B7FE}" srcOrd="2" destOrd="0" presId="urn:microsoft.com/office/officeart/2018/2/layout/IconVerticalSolidList"/>
    <dgm:cxn modelId="{56C6D038-D645-4EF4-B137-65E814F8D086}" type="presParOf" srcId="{BAB53A10-DB11-4837-AEEB-15D60EC39BAF}" destId="{F00E7EB3-4093-4C16-ACA8-14F13A71CAF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7110B33-B376-4CAC-881E-BBE318BA6409}" type="doc">
      <dgm:prSet loTypeId="urn:microsoft.com/office/officeart/2005/8/layout/process4" loCatId="process" qsTypeId="urn:microsoft.com/office/officeart/2005/8/quickstyle/simple1" qsCatId="simple" csTypeId="urn:microsoft.com/office/officeart/2005/8/colors/colorful5" csCatId="colorful"/>
      <dgm:spPr/>
      <dgm:t>
        <a:bodyPr/>
        <a:lstStyle/>
        <a:p>
          <a:endParaRPr lang="en-US"/>
        </a:p>
      </dgm:t>
    </dgm:pt>
    <dgm:pt modelId="{969674B5-F614-4079-8763-E7A6A4FDB41D}">
      <dgm:prSet custT="1"/>
      <dgm:spPr/>
      <dgm:t>
        <a:bodyPr/>
        <a:lstStyle/>
        <a:p>
          <a:r>
            <a:rPr lang="en-US" sz="2800" b="1" dirty="0"/>
            <a:t>Scenario analysis </a:t>
          </a:r>
          <a:r>
            <a:rPr lang="en-US" sz="2300" dirty="0"/>
            <a:t>is a process of analyzing possible future outcomes by considering alternative scenarios used to identify risk and explore consequences.  It consists of developing a plausible scenario and analyzing what might happen given various possible future developments. </a:t>
          </a:r>
        </a:p>
      </dgm:t>
    </dgm:pt>
    <dgm:pt modelId="{CAB93DAE-0509-41B8-B878-D53A81C2C3A5}" type="parTrans" cxnId="{B4C9ACBD-FD40-4DC6-8B20-4B4D1CDFE3D3}">
      <dgm:prSet/>
      <dgm:spPr/>
      <dgm:t>
        <a:bodyPr/>
        <a:lstStyle/>
        <a:p>
          <a:endParaRPr lang="en-US"/>
        </a:p>
      </dgm:t>
    </dgm:pt>
    <dgm:pt modelId="{F22764C6-EC98-486F-B291-5B112565DC47}" type="sibTrans" cxnId="{B4C9ACBD-FD40-4DC6-8B20-4B4D1CDFE3D3}">
      <dgm:prSet/>
      <dgm:spPr/>
      <dgm:t>
        <a:bodyPr/>
        <a:lstStyle/>
        <a:p>
          <a:endParaRPr lang="en-US"/>
        </a:p>
      </dgm:t>
    </dgm:pt>
    <dgm:pt modelId="{70D1C391-D6CE-401A-B718-DA47EBE4299E}">
      <dgm:prSet/>
      <dgm:spPr/>
      <dgm:t>
        <a:bodyPr/>
        <a:lstStyle/>
        <a:p>
          <a:r>
            <a:rPr lang="en-US"/>
            <a:t>Risk is then considered for each of these variables. </a:t>
          </a:r>
        </a:p>
      </dgm:t>
    </dgm:pt>
    <dgm:pt modelId="{61D1553F-5910-4281-865A-736FF60BC03C}" type="parTrans" cxnId="{C35D434E-8F0B-443E-86B6-56493A21C36F}">
      <dgm:prSet/>
      <dgm:spPr/>
      <dgm:t>
        <a:bodyPr/>
        <a:lstStyle/>
        <a:p>
          <a:endParaRPr lang="en-US"/>
        </a:p>
      </dgm:t>
    </dgm:pt>
    <dgm:pt modelId="{44C0FC1C-E02A-4EE7-89E3-C98C93443C4F}" type="sibTrans" cxnId="{C35D434E-8F0B-443E-86B6-56493A21C36F}">
      <dgm:prSet/>
      <dgm:spPr/>
      <dgm:t>
        <a:bodyPr/>
        <a:lstStyle/>
        <a:p>
          <a:endParaRPr lang="en-US"/>
        </a:p>
      </dgm:t>
    </dgm:pt>
    <dgm:pt modelId="{FFDAA47B-F846-4F95-BFE6-93F6C6D0EAF7}" type="pres">
      <dgm:prSet presAssocID="{D7110B33-B376-4CAC-881E-BBE318BA6409}" presName="Name0" presStyleCnt="0">
        <dgm:presLayoutVars>
          <dgm:dir/>
          <dgm:animLvl val="lvl"/>
          <dgm:resizeHandles val="exact"/>
        </dgm:presLayoutVars>
      </dgm:prSet>
      <dgm:spPr/>
    </dgm:pt>
    <dgm:pt modelId="{905FB4CD-F1D0-4A58-A6C9-385406028894}" type="pres">
      <dgm:prSet presAssocID="{70D1C391-D6CE-401A-B718-DA47EBE4299E}" presName="boxAndChildren" presStyleCnt="0"/>
      <dgm:spPr/>
    </dgm:pt>
    <dgm:pt modelId="{9EAD982C-B5C5-41AB-9F49-C0E3CE48A21C}" type="pres">
      <dgm:prSet presAssocID="{70D1C391-D6CE-401A-B718-DA47EBE4299E}" presName="parentTextBox" presStyleLbl="node1" presStyleIdx="0" presStyleCnt="2"/>
      <dgm:spPr/>
    </dgm:pt>
    <dgm:pt modelId="{28014AC7-8258-4975-8B20-38782C1A8B91}" type="pres">
      <dgm:prSet presAssocID="{F22764C6-EC98-486F-B291-5B112565DC47}" presName="sp" presStyleCnt="0"/>
      <dgm:spPr/>
    </dgm:pt>
    <dgm:pt modelId="{1BC0FA71-FFC4-4691-868A-9EF6E2FBE129}" type="pres">
      <dgm:prSet presAssocID="{969674B5-F614-4079-8763-E7A6A4FDB41D}" presName="arrowAndChildren" presStyleCnt="0"/>
      <dgm:spPr/>
    </dgm:pt>
    <dgm:pt modelId="{270CC4E8-2F21-4FD4-8F59-5FE04729010C}" type="pres">
      <dgm:prSet presAssocID="{969674B5-F614-4079-8763-E7A6A4FDB41D}" presName="parentTextArrow" presStyleLbl="node1" presStyleIdx="1" presStyleCnt="2"/>
      <dgm:spPr/>
    </dgm:pt>
  </dgm:ptLst>
  <dgm:cxnLst>
    <dgm:cxn modelId="{C35D434E-8F0B-443E-86B6-56493A21C36F}" srcId="{D7110B33-B376-4CAC-881E-BBE318BA6409}" destId="{70D1C391-D6CE-401A-B718-DA47EBE4299E}" srcOrd="1" destOrd="0" parTransId="{61D1553F-5910-4281-865A-736FF60BC03C}" sibTransId="{44C0FC1C-E02A-4EE7-89E3-C98C93443C4F}"/>
    <dgm:cxn modelId="{8521764E-97F0-4BEB-A780-810143EAA4F8}" type="presOf" srcId="{969674B5-F614-4079-8763-E7A6A4FDB41D}" destId="{270CC4E8-2F21-4FD4-8F59-5FE04729010C}" srcOrd="0" destOrd="0" presId="urn:microsoft.com/office/officeart/2005/8/layout/process4"/>
    <dgm:cxn modelId="{B4C9ACBD-FD40-4DC6-8B20-4B4D1CDFE3D3}" srcId="{D7110B33-B376-4CAC-881E-BBE318BA6409}" destId="{969674B5-F614-4079-8763-E7A6A4FDB41D}" srcOrd="0" destOrd="0" parTransId="{CAB93DAE-0509-41B8-B878-D53A81C2C3A5}" sibTransId="{F22764C6-EC98-486F-B291-5B112565DC47}"/>
    <dgm:cxn modelId="{DA535ACB-0102-4BCB-B7C2-B0F601FC3FEE}" type="presOf" srcId="{70D1C391-D6CE-401A-B718-DA47EBE4299E}" destId="{9EAD982C-B5C5-41AB-9F49-C0E3CE48A21C}" srcOrd="0" destOrd="0" presId="urn:microsoft.com/office/officeart/2005/8/layout/process4"/>
    <dgm:cxn modelId="{6E8FAAE8-8297-4CFC-B1CB-E75DE1F4C71E}" type="presOf" srcId="{D7110B33-B376-4CAC-881E-BBE318BA6409}" destId="{FFDAA47B-F846-4F95-BFE6-93F6C6D0EAF7}" srcOrd="0" destOrd="0" presId="urn:microsoft.com/office/officeart/2005/8/layout/process4"/>
    <dgm:cxn modelId="{3A70385A-691F-4428-9625-C94C2F2C42F6}" type="presParOf" srcId="{FFDAA47B-F846-4F95-BFE6-93F6C6D0EAF7}" destId="{905FB4CD-F1D0-4A58-A6C9-385406028894}" srcOrd="0" destOrd="0" presId="urn:microsoft.com/office/officeart/2005/8/layout/process4"/>
    <dgm:cxn modelId="{80104E17-563C-43CA-97E3-A125D6EE72F6}" type="presParOf" srcId="{905FB4CD-F1D0-4A58-A6C9-385406028894}" destId="{9EAD982C-B5C5-41AB-9F49-C0E3CE48A21C}" srcOrd="0" destOrd="0" presId="urn:microsoft.com/office/officeart/2005/8/layout/process4"/>
    <dgm:cxn modelId="{E5B1A036-B5FE-4274-AA9F-9597C4461048}" type="presParOf" srcId="{FFDAA47B-F846-4F95-BFE6-93F6C6D0EAF7}" destId="{28014AC7-8258-4975-8B20-38782C1A8B91}" srcOrd="1" destOrd="0" presId="urn:microsoft.com/office/officeart/2005/8/layout/process4"/>
    <dgm:cxn modelId="{39FF7A8D-B94A-48FB-BC22-19EC99ED1825}" type="presParOf" srcId="{FFDAA47B-F846-4F95-BFE6-93F6C6D0EAF7}" destId="{1BC0FA71-FFC4-4691-868A-9EF6E2FBE129}" srcOrd="2" destOrd="0" presId="urn:microsoft.com/office/officeart/2005/8/layout/process4"/>
    <dgm:cxn modelId="{B7D12CC0-BC9D-4095-8494-E4640269C5ED}" type="presParOf" srcId="{1BC0FA71-FFC4-4691-868A-9EF6E2FBE129}" destId="{270CC4E8-2F21-4FD4-8F59-5FE04729010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22AAF9-0056-4411-9C10-C0D008B70877}">
      <dsp:nvSpPr>
        <dsp:cNvPr id="0" name=""/>
        <dsp:cNvSpPr/>
      </dsp:nvSpPr>
      <dsp:spPr>
        <a:xfrm>
          <a:off x="0" y="3295221"/>
          <a:ext cx="7452360" cy="216202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lang="en-US" sz="3600" kern="1200"/>
            <a:t>Sources for information may include:</a:t>
          </a:r>
        </a:p>
      </dsp:txBody>
      <dsp:txXfrm>
        <a:off x="0" y="3295221"/>
        <a:ext cx="7452360" cy="1167492"/>
      </dsp:txXfrm>
    </dsp:sp>
    <dsp:sp modelId="{E5C51FC1-E641-492D-9927-F99DCA5522FD}">
      <dsp:nvSpPr>
        <dsp:cNvPr id="0" name=""/>
        <dsp:cNvSpPr/>
      </dsp:nvSpPr>
      <dsp:spPr>
        <a:xfrm>
          <a:off x="909" y="4384510"/>
          <a:ext cx="1490108" cy="106445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dirty="0"/>
            <a:t>internal documents and knowledgeable stakeholders; </a:t>
          </a:r>
        </a:p>
      </dsp:txBody>
      <dsp:txXfrm>
        <a:off x="909" y="4384510"/>
        <a:ext cx="1490108" cy="1064455"/>
      </dsp:txXfrm>
    </dsp:sp>
    <dsp:sp modelId="{77CC829C-662B-431C-B083-16D8DD9C1A8A}">
      <dsp:nvSpPr>
        <dsp:cNvPr id="0" name=""/>
        <dsp:cNvSpPr/>
      </dsp:nvSpPr>
      <dsp:spPr>
        <a:xfrm>
          <a:off x="1491017" y="4419473"/>
          <a:ext cx="1490108" cy="994530"/>
        </a:xfrm>
        <a:prstGeom prst="rect">
          <a:avLst/>
        </a:prstGeom>
        <a:solidFill>
          <a:schemeClr val="accent5">
            <a:tint val="40000"/>
            <a:alpha val="90000"/>
            <a:hueOff val="-1684941"/>
            <a:satOff val="-5708"/>
            <a:lumOff val="-732"/>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a:lnSpc>
              <a:spcPct val="90000"/>
            </a:lnSpc>
            <a:spcBef>
              <a:spcPct val="0"/>
            </a:spcBef>
            <a:spcAft>
              <a:spcPct val="35000"/>
            </a:spcAft>
            <a:buNone/>
          </a:pPr>
          <a:r>
            <a:rPr lang="en-US" sz="1400" kern="1200" dirty="0"/>
            <a:t>external sources such as third parties, contractors and suppliers;</a:t>
          </a:r>
        </a:p>
      </dsp:txBody>
      <dsp:txXfrm>
        <a:off x="1491017" y="4419473"/>
        <a:ext cx="1490108" cy="994530"/>
      </dsp:txXfrm>
    </dsp:sp>
    <dsp:sp modelId="{1052ACEC-920F-4DB2-B5C3-08B21BA90EE8}">
      <dsp:nvSpPr>
        <dsp:cNvPr id="0" name=""/>
        <dsp:cNvSpPr/>
      </dsp:nvSpPr>
      <dsp:spPr>
        <a:xfrm>
          <a:off x="2981125" y="4419473"/>
          <a:ext cx="1490108" cy="994530"/>
        </a:xfrm>
        <a:prstGeom prst="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dirty="0"/>
            <a:t>public agencies and governmental sources; </a:t>
          </a:r>
        </a:p>
      </dsp:txBody>
      <dsp:txXfrm>
        <a:off x="2981125" y="4419473"/>
        <a:ext cx="1490108" cy="994530"/>
      </dsp:txXfrm>
    </dsp:sp>
    <dsp:sp modelId="{A10BE72F-59F2-45C3-98BD-BB5760AD67E9}">
      <dsp:nvSpPr>
        <dsp:cNvPr id="0" name=""/>
        <dsp:cNvSpPr/>
      </dsp:nvSpPr>
      <dsp:spPr>
        <a:xfrm>
          <a:off x="4471234" y="4419473"/>
          <a:ext cx="1490108" cy="994530"/>
        </a:xfrm>
        <a:prstGeom prst="rect">
          <a:avLst/>
        </a:prstGeom>
        <a:solidFill>
          <a:schemeClr val="accent5">
            <a:tint val="40000"/>
            <a:alpha val="90000"/>
            <a:hueOff val="-5054821"/>
            <a:satOff val="-17124"/>
            <a:lumOff val="-2196"/>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dirty="0"/>
            <a:t>industry groups and professional associations; and </a:t>
          </a:r>
        </a:p>
      </dsp:txBody>
      <dsp:txXfrm>
        <a:off x="4471234" y="4419473"/>
        <a:ext cx="1490108" cy="994530"/>
      </dsp:txXfrm>
    </dsp:sp>
    <dsp:sp modelId="{B5AA8FB1-2347-4443-A154-CCBD187493B8}">
      <dsp:nvSpPr>
        <dsp:cNvPr id="0" name=""/>
        <dsp:cNvSpPr/>
      </dsp:nvSpPr>
      <dsp:spPr>
        <a:xfrm>
          <a:off x="5961342" y="4419473"/>
          <a:ext cx="1490108" cy="994530"/>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marL="0" lvl="0" indent="0" algn="ctr" defTabSz="666750">
            <a:lnSpc>
              <a:spcPct val="90000"/>
            </a:lnSpc>
            <a:spcBef>
              <a:spcPct val="0"/>
            </a:spcBef>
            <a:spcAft>
              <a:spcPct val="35000"/>
            </a:spcAft>
            <a:buNone/>
          </a:pPr>
          <a:r>
            <a:rPr lang="en-US" sz="1500" kern="1200" dirty="0"/>
            <a:t>consultants and expert opinions related to the subject matter.  </a:t>
          </a:r>
        </a:p>
      </dsp:txBody>
      <dsp:txXfrm>
        <a:off x="5961342" y="4419473"/>
        <a:ext cx="1490108" cy="994530"/>
      </dsp:txXfrm>
    </dsp:sp>
    <dsp:sp modelId="{BC0E8007-9837-4CE5-816A-F5BF65DD7CB2}">
      <dsp:nvSpPr>
        <dsp:cNvPr id="0" name=""/>
        <dsp:cNvSpPr/>
      </dsp:nvSpPr>
      <dsp:spPr>
        <a:xfrm rot="10800000">
          <a:off x="0" y="2461"/>
          <a:ext cx="7452360" cy="3325190"/>
        </a:xfrm>
        <a:prstGeom prst="upArrowCallou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lang="en-US" sz="3600" kern="1200"/>
            <a:t>Data and information have many sources and should be identified in an organized fashion. </a:t>
          </a:r>
        </a:p>
      </dsp:txBody>
      <dsp:txXfrm rot="10800000">
        <a:off x="0" y="2461"/>
        <a:ext cx="7452360" cy="21606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9873A8-1F85-49F2-9666-52CF4A537BE6}">
      <dsp:nvSpPr>
        <dsp:cNvPr id="0" name=""/>
        <dsp:cNvSpPr/>
      </dsp:nvSpPr>
      <dsp:spPr>
        <a:xfrm>
          <a:off x="0" y="559"/>
          <a:ext cx="10506456" cy="1309664"/>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3B622B-86E1-472A-9BF0-6B99785889AE}">
      <dsp:nvSpPr>
        <dsp:cNvPr id="0" name=""/>
        <dsp:cNvSpPr/>
      </dsp:nvSpPr>
      <dsp:spPr>
        <a:xfrm>
          <a:off x="396173" y="295234"/>
          <a:ext cx="720315" cy="7203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806CCE-A933-48F9-972F-F5705FFC9BFE}">
      <dsp:nvSpPr>
        <dsp:cNvPr id="0" name=""/>
        <dsp:cNvSpPr/>
      </dsp:nvSpPr>
      <dsp:spPr>
        <a:xfrm>
          <a:off x="1512662" y="559"/>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22350">
            <a:lnSpc>
              <a:spcPct val="90000"/>
            </a:lnSpc>
            <a:spcBef>
              <a:spcPct val="0"/>
            </a:spcBef>
            <a:spcAft>
              <a:spcPct val="35000"/>
            </a:spcAft>
            <a:buNone/>
          </a:pPr>
          <a:r>
            <a:rPr lang="en-US" sz="2300" kern="1200"/>
            <a:t>Using scenario analysis to stress test a model is another method used to validate a decision model. </a:t>
          </a:r>
        </a:p>
      </dsp:txBody>
      <dsp:txXfrm>
        <a:off x="1512662" y="559"/>
        <a:ext cx="8993793" cy="1309664"/>
      </dsp:txXfrm>
    </dsp:sp>
    <dsp:sp modelId="{CFE128D6-9E75-4711-AE56-9FA9B2FBE3D8}">
      <dsp:nvSpPr>
        <dsp:cNvPr id="0" name=""/>
        <dsp:cNvSpPr/>
      </dsp:nvSpPr>
      <dsp:spPr>
        <a:xfrm>
          <a:off x="0" y="1637640"/>
          <a:ext cx="10506456" cy="1309664"/>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672665-A97D-4617-8AAC-28245DEAD6D0}">
      <dsp:nvSpPr>
        <dsp:cNvPr id="0" name=""/>
        <dsp:cNvSpPr/>
      </dsp:nvSpPr>
      <dsp:spPr>
        <a:xfrm>
          <a:off x="396173" y="1932315"/>
          <a:ext cx="720315" cy="7203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AA1333F-6F27-4D04-9E8E-8E81B0D053FE}">
      <dsp:nvSpPr>
        <dsp:cNvPr id="0" name=""/>
        <dsp:cNvSpPr/>
      </dsp:nvSpPr>
      <dsp:spPr>
        <a:xfrm>
          <a:off x="1512662" y="1637640"/>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22350">
            <a:lnSpc>
              <a:spcPct val="90000"/>
            </a:lnSpc>
            <a:spcBef>
              <a:spcPct val="0"/>
            </a:spcBef>
            <a:spcAft>
              <a:spcPct val="35000"/>
            </a:spcAft>
            <a:buNone/>
          </a:pPr>
          <a:r>
            <a:rPr lang="en-US" sz="2300" kern="1200"/>
            <a:t>Scenario analysis is a process of analyzing plausible future events by considering alternative scenarios and outcomes that provides a basis for decision making in the context of various conditions and outcomes. </a:t>
          </a:r>
        </a:p>
      </dsp:txBody>
      <dsp:txXfrm>
        <a:off x="1512662" y="1637640"/>
        <a:ext cx="8993793" cy="1309664"/>
      </dsp:txXfrm>
    </dsp:sp>
    <dsp:sp modelId="{14932C40-F779-4D58-B594-129A7828A1D9}">
      <dsp:nvSpPr>
        <dsp:cNvPr id="0" name=""/>
        <dsp:cNvSpPr/>
      </dsp:nvSpPr>
      <dsp:spPr>
        <a:xfrm>
          <a:off x="0" y="3274721"/>
          <a:ext cx="10506456" cy="1309664"/>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50D959-1256-4F13-BBBE-D76B17358775}">
      <dsp:nvSpPr>
        <dsp:cNvPr id="0" name=""/>
        <dsp:cNvSpPr/>
      </dsp:nvSpPr>
      <dsp:spPr>
        <a:xfrm>
          <a:off x="396173" y="3569396"/>
          <a:ext cx="720315" cy="7203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33B391-17CF-4532-9694-AF3DADA14EB0}">
      <dsp:nvSpPr>
        <dsp:cNvPr id="0" name=""/>
        <dsp:cNvSpPr/>
      </dsp:nvSpPr>
      <dsp:spPr>
        <a:xfrm>
          <a:off x="1512662" y="3274721"/>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22350">
            <a:lnSpc>
              <a:spcPct val="90000"/>
            </a:lnSpc>
            <a:spcBef>
              <a:spcPct val="0"/>
            </a:spcBef>
            <a:spcAft>
              <a:spcPct val="35000"/>
            </a:spcAft>
            <a:buNone/>
          </a:pPr>
          <a:r>
            <a:rPr lang="en-US" sz="2300" kern="1200"/>
            <a:t>You can test the model with more extreme scenarios to challenge assumptions and determine how the model will perform under such circumstances. </a:t>
          </a:r>
        </a:p>
      </dsp:txBody>
      <dsp:txXfrm>
        <a:off x="1512662" y="3274721"/>
        <a:ext cx="8993793" cy="13096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DB73D-E31C-4B4F-BE58-24CE9BC1E13C}">
      <dsp:nvSpPr>
        <dsp:cNvPr id="0" name=""/>
        <dsp:cNvSpPr/>
      </dsp:nvSpPr>
      <dsp:spPr>
        <a:xfrm>
          <a:off x="0" y="559"/>
          <a:ext cx="10506456" cy="1309664"/>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3B8D3F-8B2D-433D-9D62-0F21C4C7EC12}">
      <dsp:nvSpPr>
        <dsp:cNvPr id="0" name=""/>
        <dsp:cNvSpPr/>
      </dsp:nvSpPr>
      <dsp:spPr>
        <a:xfrm>
          <a:off x="396173" y="295234"/>
          <a:ext cx="720315" cy="7203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A49C0C9-11C5-47A2-AB8D-89183015F2D9}">
      <dsp:nvSpPr>
        <dsp:cNvPr id="0" name=""/>
        <dsp:cNvSpPr/>
      </dsp:nvSpPr>
      <dsp:spPr>
        <a:xfrm>
          <a:off x="1512662" y="559"/>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66800">
            <a:lnSpc>
              <a:spcPct val="90000"/>
            </a:lnSpc>
            <a:spcBef>
              <a:spcPct val="0"/>
            </a:spcBef>
            <a:spcAft>
              <a:spcPct val="35000"/>
            </a:spcAft>
            <a:buNone/>
          </a:pPr>
          <a:r>
            <a:rPr lang="en-US" sz="2400" kern="1200"/>
            <a:t>A third method, Pareto analysis, can be used to evaluate a model’s outputs using different alternatives and choices.  </a:t>
          </a:r>
        </a:p>
      </dsp:txBody>
      <dsp:txXfrm>
        <a:off x="1512662" y="559"/>
        <a:ext cx="8993793" cy="1309664"/>
      </dsp:txXfrm>
    </dsp:sp>
    <dsp:sp modelId="{56F7DFB5-96A5-45B7-93AA-883FAFB9C46B}">
      <dsp:nvSpPr>
        <dsp:cNvPr id="0" name=""/>
        <dsp:cNvSpPr/>
      </dsp:nvSpPr>
      <dsp:spPr>
        <a:xfrm>
          <a:off x="0" y="1637640"/>
          <a:ext cx="10506456" cy="1309664"/>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AE5916-0341-4450-9102-9C729071774B}">
      <dsp:nvSpPr>
        <dsp:cNvPr id="0" name=""/>
        <dsp:cNvSpPr/>
      </dsp:nvSpPr>
      <dsp:spPr>
        <a:xfrm>
          <a:off x="396173" y="1932315"/>
          <a:ext cx="720315" cy="720315"/>
        </a:xfrm>
        <a:prstGeom prst="rect">
          <a:avLst/>
        </a:prstGeom>
        <a:blipFill rotWithShape="1">
          <a:blip xmlns:r="http://schemas.openxmlformats.org/officeDocument/2006/relationships" r:embed="rId3"/>
          <a:srcRect/>
          <a:stretch>
            <a:fillRect l="-21000" r="-21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16D5D3-9996-463C-8A76-1D88409A037F}">
      <dsp:nvSpPr>
        <dsp:cNvPr id="0" name=""/>
        <dsp:cNvSpPr/>
      </dsp:nvSpPr>
      <dsp:spPr>
        <a:xfrm>
          <a:off x="1512662" y="1637640"/>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66800">
            <a:lnSpc>
              <a:spcPct val="90000"/>
            </a:lnSpc>
            <a:spcBef>
              <a:spcPct val="0"/>
            </a:spcBef>
            <a:spcAft>
              <a:spcPct val="35000"/>
            </a:spcAft>
            <a:buNone/>
          </a:pPr>
          <a:r>
            <a:rPr lang="en-US" sz="2400" kern="1200"/>
            <a:t>Pareto analysis is a method commonly used for prioritizing possible changes by applying the theory that 80% of the effects are derived from 20% of the causes. </a:t>
          </a:r>
        </a:p>
      </dsp:txBody>
      <dsp:txXfrm>
        <a:off x="1512662" y="1637640"/>
        <a:ext cx="8993793" cy="1309664"/>
      </dsp:txXfrm>
    </dsp:sp>
    <dsp:sp modelId="{516F580F-6FD5-4D3B-BF2E-991066B55808}">
      <dsp:nvSpPr>
        <dsp:cNvPr id="0" name=""/>
        <dsp:cNvSpPr/>
      </dsp:nvSpPr>
      <dsp:spPr>
        <a:xfrm>
          <a:off x="0" y="3274721"/>
          <a:ext cx="10506456" cy="1309664"/>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F2947D0-13EF-411C-969B-26F1F91CB3DD}">
      <dsp:nvSpPr>
        <dsp:cNvPr id="0" name=""/>
        <dsp:cNvSpPr/>
      </dsp:nvSpPr>
      <dsp:spPr>
        <a:xfrm>
          <a:off x="396173" y="3569396"/>
          <a:ext cx="720315" cy="720315"/>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00E7EB3-4093-4C16-ACA8-14F13A71CAF2}">
      <dsp:nvSpPr>
        <dsp:cNvPr id="0" name=""/>
        <dsp:cNvSpPr/>
      </dsp:nvSpPr>
      <dsp:spPr>
        <a:xfrm>
          <a:off x="1512662" y="3274721"/>
          <a:ext cx="8993793" cy="13096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606" tIns="138606" rIns="138606" bIns="138606" numCol="1" spcCol="1270" anchor="ctr" anchorCtr="0">
          <a:noAutofit/>
        </a:bodyPr>
        <a:lstStyle/>
        <a:p>
          <a:pPr marL="0" lvl="0" indent="0" algn="l" defTabSz="1066800">
            <a:lnSpc>
              <a:spcPct val="90000"/>
            </a:lnSpc>
            <a:spcBef>
              <a:spcPct val="0"/>
            </a:spcBef>
            <a:spcAft>
              <a:spcPct val="35000"/>
            </a:spcAft>
            <a:buNone/>
          </a:pPr>
          <a:r>
            <a:rPr lang="en-US" sz="2400" kern="1200"/>
            <a:t>The analysis provides an evaluation of the alternatives to identify the options (20%) that have the greatest impact (80%) to allow decision makers to focus on the most effective areas.  </a:t>
          </a:r>
        </a:p>
      </dsp:txBody>
      <dsp:txXfrm>
        <a:off x="1512662" y="3274721"/>
        <a:ext cx="8993793" cy="13096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AD982C-B5C5-41AB-9F49-C0E3CE48A21C}">
      <dsp:nvSpPr>
        <dsp:cNvPr id="0" name=""/>
        <dsp:cNvSpPr/>
      </dsp:nvSpPr>
      <dsp:spPr>
        <a:xfrm>
          <a:off x="0" y="3558996"/>
          <a:ext cx="7240043" cy="2335087"/>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1376" tIns="341376" rIns="341376" bIns="341376" numCol="1" spcCol="1270" anchor="ctr" anchorCtr="0">
          <a:noAutofit/>
        </a:bodyPr>
        <a:lstStyle/>
        <a:p>
          <a:pPr marL="0" lvl="0" indent="0" algn="ctr" defTabSz="2133600">
            <a:lnSpc>
              <a:spcPct val="90000"/>
            </a:lnSpc>
            <a:spcBef>
              <a:spcPct val="0"/>
            </a:spcBef>
            <a:spcAft>
              <a:spcPct val="35000"/>
            </a:spcAft>
            <a:buNone/>
          </a:pPr>
          <a:r>
            <a:rPr lang="en-US" sz="4800" kern="1200"/>
            <a:t>Risk is then considered for each of these variables. </a:t>
          </a:r>
        </a:p>
      </dsp:txBody>
      <dsp:txXfrm>
        <a:off x="0" y="3558996"/>
        <a:ext cx="7240043" cy="2335087"/>
      </dsp:txXfrm>
    </dsp:sp>
    <dsp:sp modelId="{270CC4E8-2F21-4FD4-8F59-5FE04729010C}">
      <dsp:nvSpPr>
        <dsp:cNvPr id="0" name=""/>
        <dsp:cNvSpPr/>
      </dsp:nvSpPr>
      <dsp:spPr>
        <a:xfrm rot="10800000">
          <a:off x="0" y="2659"/>
          <a:ext cx="7240043" cy="3591364"/>
        </a:xfrm>
        <a:prstGeom prst="upArrowCallou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b="1" kern="1200" dirty="0"/>
            <a:t>Scenario analysis </a:t>
          </a:r>
          <a:r>
            <a:rPr lang="en-US" sz="2300" kern="1200" dirty="0"/>
            <a:t>is a process of analyzing possible future outcomes by considering alternative scenarios used to identify risk and explore consequences.  It consists of developing a plausible scenario and analyzing what might happen given various possible future developments. </a:t>
          </a:r>
        </a:p>
      </dsp:txBody>
      <dsp:txXfrm rot="10800000">
        <a:off x="0" y="2659"/>
        <a:ext cx="7240043" cy="2333561"/>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7FFB88-8787-4D67-96C9-ADEFEBD5B924}"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1E8291-5F69-4CE1-B5BF-9A087CF44BDF}" type="slidenum">
              <a:rPr lang="en-US" smtClean="0"/>
              <a:t>‹#›</a:t>
            </a:fld>
            <a:endParaRPr lang="en-US"/>
          </a:p>
        </p:txBody>
      </p:sp>
    </p:spTree>
    <p:extLst>
      <p:ext uri="{BB962C8B-B14F-4D97-AF65-F5344CB8AC3E}">
        <p14:creationId xmlns:p14="http://schemas.microsoft.com/office/powerpoint/2010/main" val="40238756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Although the gathering and managing of relevant information may not be fully considered in the planning process, it is a key element in successfully managing risk.  Information that is relevant and sometimes critical is necessary to inform, justify and enable decision makers and stakeholders in the management of risk. Methods for identifying, gathering, and managing needed information in the risk management process should be determined early in the process. Such information may include data for statistical analysis models or techniques used to perform risk assessment. </a:t>
            </a:r>
          </a:p>
          <a:p>
            <a:r>
              <a:rPr lang="en-US" sz="1200" kern="1200" dirty="0">
                <a:solidFill>
                  <a:schemeClr val="tx1"/>
                </a:solidFill>
                <a:effectLst/>
                <a:latin typeface="+mn-lt"/>
                <a:ea typeface="+mn-ea"/>
                <a:cs typeface="+mn-cs"/>
              </a:rPr>
              <a:t>Determining what types of information are required by an organization is derived from the established context, purpose and scope of the risk management initiative, as well as the type of decision being made. </a:t>
            </a:r>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2</a:t>
            </a:fld>
            <a:endParaRPr lang="en-US"/>
          </a:p>
        </p:txBody>
      </p:sp>
    </p:spTree>
    <p:extLst>
      <p:ext uri="{BB962C8B-B14F-4D97-AF65-F5344CB8AC3E}">
        <p14:creationId xmlns:p14="http://schemas.microsoft.com/office/powerpoint/2010/main" val="2009862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each scenario, a “story” is developed that describes the potential path forward towards the scenario, including positive and/or negative effects. </a:t>
            </a:r>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14</a:t>
            </a:fld>
            <a:endParaRPr lang="en-US"/>
          </a:p>
        </p:txBody>
      </p:sp>
    </p:spTree>
    <p:extLst>
      <p:ext uri="{BB962C8B-B14F-4D97-AF65-F5344CB8AC3E}">
        <p14:creationId xmlns:p14="http://schemas.microsoft.com/office/powerpoint/2010/main" val="705238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15</a:t>
            </a:fld>
            <a:endParaRPr lang="en-US"/>
          </a:p>
        </p:txBody>
      </p:sp>
    </p:spTree>
    <p:extLst>
      <p:ext uri="{BB962C8B-B14F-4D97-AF65-F5344CB8AC3E}">
        <p14:creationId xmlns:p14="http://schemas.microsoft.com/office/powerpoint/2010/main" val="3808097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D8FA6F29-BE6F-4E27-82EA-E1978B0E96C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5072" eaLnBrk="0" hangingPunct="0">
              <a:defRPr sz="3000">
                <a:solidFill>
                  <a:schemeClr val="tx1"/>
                </a:solidFill>
                <a:latin typeface="Arial" panose="020B0604020202020204" pitchFamily="34" charset="0"/>
              </a:defRPr>
            </a:lvl1pPr>
            <a:lvl2pPr marL="785372" indent="-302066" defTabSz="985072" eaLnBrk="0" hangingPunct="0">
              <a:defRPr sz="3000">
                <a:solidFill>
                  <a:schemeClr val="tx1"/>
                </a:solidFill>
                <a:latin typeface="Arial" panose="020B0604020202020204" pitchFamily="34" charset="0"/>
              </a:defRPr>
            </a:lvl2pPr>
            <a:lvl3pPr marL="1208265" indent="-241653" defTabSz="985072" eaLnBrk="0" hangingPunct="0">
              <a:defRPr sz="3000">
                <a:solidFill>
                  <a:schemeClr val="tx1"/>
                </a:solidFill>
                <a:latin typeface="Arial" panose="020B0604020202020204" pitchFamily="34" charset="0"/>
              </a:defRPr>
            </a:lvl3pPr>
            <a:lvl4pPr marL="1691571" indent="-241653" defTabSz="985072" eaLnBrk="0" hangingPunct="0">
              <a:defRPr sz="3000">
                <a:solidFill>
                  <a:schemeClr val="tx1"/>
                </a:solidFill>
                <a:latin typeface="Arial" panose="020B0604020202020204" pitchFamily="34" charset="0"/>
              </a:defRPr>
            </a:lvl4pPr>
            <a:lvl5pPr marL="2174878" indent="-241653" defTabSz="985072" eaLnBrk="0" hangingPunct="0">
              <a:defRPr sz="3000">
                <a:solidFill>
                  <a:schemeClr val="tx1"/>
                </a:solidFill>
                <a:latin typeface="Arial" panose="020B0604020202020204" pitchFamily="34" charset="0"/>
              </a:defRPr>
            </a:lvl5pPr>
            <a:lvl6pPr marL="2658184" indent="-241653" defTabSz="985072" eaLnBrk="0" fontAlgn="base" hangingPunct="0">
              <a:spcBef>
                <a:spcPct val="0"/>
              </a:spcBef>
              <a:spcAft>
                <a:spcPct val="0"/>
              </a:spcAft>
              <a:defRPr sz="3000">
                <a:solidFill>
                  <a:schemeClr val="tx1"/>
                </a:solidFill>
                <a:latin typeface="Arial" panose="020B0604020202020204" pitchFamily="34" charset="0"/>
              </a:defRPr>
            </a:lvl6pPr>
            <a:lvl7pPr marL="3141490" indent="-241653" defTabSz="985072" eaLnBrk="0" fontAlgn="base" hangingPunct="0">
              <a:spcBef>
                <a:spcPct val="0"/>
              </a:spcBef>
              <a:spcAft>
                <a:spcPct val="0"/>
              </a:spcAft>
              <a:defRPr sz="3000">
                <a:solidFill>
                  <a:schemeClr val="tx1"/>
                </a:solidFill>
                <a:latin typeface="Arial" panose="020B0604020202020204" pitchFamily="34" charset="0"/>
              </a:defRPr>
            </a:lvl7pPr>
            <a:lvl8pPr marL="3624796" indent="-241653" defTabSz="985072" eaLnBrk="0" fontAlgn="base" hangingPunct="0">
              <a:spcBef>
                <a:spcPct val="0"/>
              </a:spcBef>
              <a:spcAft>
                <a:spcPct val="0"/>
              </a:spcAft>
              <a:defRPr sz="3000">
                <a:solidFill>
                  <a:schemeClr val="tx1"/>
                </a:solidFill>
                <a:latin typeface="Arial" panose="020B0604020202020204" pitchFamily="34" charset="0"/>
              </a:defRPr>
            </a:lvl8pPr>
            <a:lvl9pPr marL="4108102" indent="-241653" defTabSz="985072" eaLnBrk="0" fontAlgn="base" hangingPunct="0">
              <a:spcBef>
                <a:spcPct val="0"/>
              </a:spcBef>
              <a:spcAft>
                <a:spcPct val="0"/>
              </a:spcAft>
              <a:defRPr sz="3000">
                <a:solidFill>
                  <a:schemeClr val="tx1"/>
                </a:solidFill>
                <a:latin typeface="Arial" panose="020B0604020202020204" pitchFamily="34" charset="0"/>
              </a:defRPr>
            </a:lvl9pPr>
          </a:lstStyle>
          <a:p>
            <a:pPr eaLnBrk="1" hangingPunct="1"/>
            <a:fld id="{E1CD30EB-D3D7-4D82-BF20-5CE22DFCE243}" type="slidenum">
              <a:rPr lang="en-US" altLang="en-US" sz="1300"/>
              <a:pPr eaLnBrk="1" hangingPunct="1"/>
              <a:t>16</a:t>
            </a:fld>
            <a:endParaRPr lang="en-US" altLang="en-US" sz="1300"/>
          </a:p>
        </p:txBody>
      </p:sp>
      <p:sp>
        <p:nvSpPr>
          <p:cNvPr id="91139" name="Rectangle 2">
            <a:extLst>
              <a:ext uri="{FF2B5EF4-FFF2-40B4-BE49-F238E27FC236}">
                <a16:creationId xmlns:a16="http://schemas.microsoft.com/office/drawing/2014/main" id="{D1536A1A-7237-4DD0-848B-CD67BB49E051}"/>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3B7340BE-1D10-4CD7-84E0-ED5828EE8DE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tLang="en-US" dirty="0">
                <a:latin typeface="Arial" panose="020B0604020202020204" pitchFamily="34" charset="0"/>
              </a:rPr>
              <a:t> Safety from a financial perspective presented here. </a:t>
            </a:r>
          </a:p>
          <a:p>
            <a:pPr eaLnBrk="1" hangingPunct="1">
              <a:buFontTx/>
              <a:buChar char="•"/>
            </a:pPr>
            <a:r>
              <a:rPr lang="en-US" altLang="en-US" dirty="0">
                <a:latin typeface="Arial" panose="020B0604020202020204" pitchFamily="34" charset="0"/>
              </a:rPr>
              <a:t>Important to consider both Direct and Indirect Costs</a:t>
            </a:r>
          </a:p>
          <a:p>
            <a:pPr eaLnBrk="1" hangingPunct="1">
              <a:buFontTx/>
              <a:buChar char="•"/>
            </a:pPr>
            <a:endParaRPr lang="en-US" altLang="en-US" dirty="0">
              <a:latin typeface="Arial" panose="020B0604020202020204" pitchFamily="34" charset="0"/>
            </a:endParaRPr>
          </a:p>
          <a:p>
            <a:pPr eaLnBrk="1" hangingPunct="1">
              <a:buFontTx/>
              <a:buChar char="•"/>
            </a:pPr>
            <a:r>
              <a:rPr lang="en-US" altLang="en-US" dirty="0">
                <a:latin typeface="Arial" panose="020B0604020202020204" pitchFamily="34" charset="0"/>
              </a:rPr>
              <a:t> You tend to forget about indirect costs because they are difficult to measure – but they can run between 2 to 6 times your direct costs</a:t>
            </a:r>
          </a:p>
        </p:txBody>
      </p:sp>
    </p:spTree>
    <p:extLst>
      <p:ext uri="{BB962C8B-B14F-4D97-AF65-F5344CB8AC3E}">
        <p14:creationId xmlns:p14="http://schemas.microsoft.com/office/powerpoint/2010/main" val="525294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discuss the importance of Pareto analysis in safety. This example is provided in the supplemental materials. Based on the scope, categories of interest or concern are identified and listed. These categories may be hazard-types, triggers or causes, job activities, failure or defect types or other things of interest.  Then, for each category, a numerical value is generated from the data, such as frequency, severity, costs, or percentages related to specific categories. Information is entered into the column chart or histogram with the identified categories (1</a:t>
            </a:r>
            <a:r>
              <a:rPr lang="en-US" sz="1200" kern="1200" baseline="30000" dirty="0">
                <a:solidFill>
                  <a:schemeClr val="tx1"/>
                </a:solidFill>
                <a:effectLst/>
                <a:latin typeface="+mn-lt"/>
                <a:ea typeface="+mn-ea"/>
                <a:cs typeface="+mn-cs"/>
              </a:rPr>
              <a:t>st</a:t>
            </a:r>
            <a:r>
              <a:rPr lang="en-US" sz="1200" kern="1200" dirty="0">
                <a:solidFill>
                  <a:schemeClr val="tx1"/>
                </a:solidFill>
                <a:effectLst/>
                <a:latin typeface="+mn-lt"/>
                <a:ea typeface="+mn-ea"/>
                <a:cs typeface="+mn-cs"/>
              </a:rPr>
              <a:t> column) and their corresponding values (2</a:t>
            </a:r>
            <a:r>
              <a:rPr lang="en-US" sz="1200" kern="1200" baseline="30000" dirty="0">
                <a:solidFill>
                  <a:schemeClr val="tx1"/>
                </a:solidFill>
                <a:effectLst/>
                <a:latin typeface="+mn-lt"/>
                <a:ea typeface="+mn-ea"/>
                <a:cs typeface="+mn-cs"/>
              </a:rPr>
              <a:t>nd</a:t>
            </a:r>
            <a:r>
              <a:rPr lang="en-US" sz="1200" kern="1200" dirty="0">
                <a:solidFill>
                  <a:schemeClr val="tx1"/>
                </a:solidFill>
                <a:effectLst/>
                <a:latin typeface="+mn-lt"/>
                <a:ea typeface="+mn-ea"/>
                <a:cs typeface="+mn-cs"/>
              </a:rPr>
              <a:t> column) entered and sorted in descending order.  The cumulative sum of the categories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column) and percentages calculated for each category (4</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column) as shown in the table here.   </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17</a:t>
            </a:fld>
            <a:endParaRPr lang="en-US"/>
          </a:p>
        </p:txBody>
      </p:sp>
    </p:spTree>
    <p:extLst>
      <p:ext uri="{BB962C8B-B14F-4D97-AF65-F5344CB8AC3E}">
        <p14:creationId xmlns:p14="http://schemas.microsoft.com/office/powerpoint/2010/main" val="1965024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Visual display of Pareto principle from the previous table. </a:t>
            </a:r>
          </a:p>
        </p:txBody>
      </p:sp>
      <p:sp>
        <p:nvSpPr>
          <p:cNvPr id="4" name="Slide Number Placeholder 3"/>
          <p:cNvSpPr>
            <a:spLocks noGrp="1"/>
          </p:cNvSpPr>
          <p:nvPr>
            <p:ph type="sldNum" sz="quarter" idx="5"/>
          </p:nvPr>
        </p:nvSpPr>
        <p:spPr/>
        <p:txBody>
          <a:bodyPr/>
          <a:lstStyle/>
          <a:p>
            <a:fld id="{991E8291-5F69-4CE1-B5BF-9A087CF44BDF}" type="slidenum">
              <a:rPr lang="en-US" smtClean="0"/>
              <a:t>18</a:t>
            </a:fld>
            <a:endParaRPr lang="en-US"/>
          </a:p>
        </p:txBody>
      </p:sp>
    </p:spTree>
    <p:extLst>
      <p:ext uri="{BB962C8B-B14F-4D97-AF65-F5344CB8AC3E}">
        <p14:creationId xmlns:p14="http://schemas.microsoft.com/office/powerpoint/2010/main" val="830096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we’ll turn our attention to the risk financing side of the equation using Pareto principles again. Pareto charting can also be used to identify the highest cost category. If a risk manager knows the average cost per injury, she/he can enter it as an additional column in the original Pareto table. If the cost is not known, it could be obtained from the financial department or even estimated. For simplicity, an average cost of $50,000 per injury or illness can be used. (OSHA's "$</a:t>
            </a:r>
            <a:r>
              <a:rPr lang="en-US" sz="1200" kern="1200" dirty="0" err="1">
                <a:solidFill>
                  <a:schemeClr val="tx1"/>
                </a:solidFill>
                <a:effectLst/>
                <a:latin typeface="+mn-lt"/>
                <a:ea typeface="+mn-ea"/>
                <a:cs typeface="+mn-cs"/>
              </a:rPr>
              <a:t>afety</a:t>
            </a:r>
            <a:r>
              <a:rPr lang="en-US" sz="1200" kern="1200" dirty="0">
                <a:solidFill>
                  <a:schemeClr val="tx1"/>
                </a:solidFill>
                <a:effectLst/>
                <a:latin typeface="+mn-lt"/>
                <a:ea typeface="+mn-ea"/>
                <a:cs typeface="+mn-cs"/>
              </a:rPr>
              <a:t> Pays" program can help estimate the financial impact of occupational injuries and illnesses on the company's profitability.</a:t>
            </a:r>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19</a:t>
            </a:fld>
            <a:endParaRPr lang="en-US"/>
          </a:p>
        </p:txBody>
      </p:sp>
    </p:spTree>
    <p:extLst>
      <p:ext uri="{BB962C8B-B14F-4D97-AF65-F5344CB8AC3E}">
        <p14:creationId xmlns:p14="http://schemas.microsoft.com/office/powerpoint/2010/main" val="1233209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the previous Table, Pareto analysis input with cost of injuries column was added.  Using the cumulative cost of injuries, the risk manager can calculate the cumulative percentage and build a Pareto chart presented in the Figure here. </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20</a:t>
            </a:fld>
            <a:endParaRPr lang="en-US"/>
          </a:p>
        </p:txBody>
      </p:sp>
    </p:spTree>
    <p:extLst>
      <p:ext uri="{BB962C8B-B14F-4D97-AF65-F5344CB8AC3E}">
        <p14:creationId xmlns:p14="http://schemas.microsoft.com/office/powerpoint/2010/main" val="1223154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Gathering and managing risk-based information that will enable stakeholders in their decision making is key to risk management. This involves the gather of data through risk assessment, analyzing the data using statistical analysis, developing decision models for data input, and testing and validating decision models.  Model validation can include sensitivity analysis, scenario analysis and Pareto analysis.</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21</a:t>
            </a:fld>
            <a:endParaRPr lang="en-US"/>
          </a:p>
        </p:txBody>
      </p:sp>
    </p:spTree>
    <p:extLst>
      <p:ext uri="{BB962C8B-B14F-4D97-AF65-F5344CB8AC3E}">
        <p14:creationId xmlns:p14="http://schemas.microsoft.com/office/powerpoint/2010/main" val="1755706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have to determine what types of information are required is determined by the established context, purpose and scope of the assessment, as well as the decision being made.  Means of collecting, managing, storing and using information should be decided early in the process.  The risk management team tasked with the assignment is responsible for managing information, developing models for application, and providing effective risk communication to stakeholders.</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22</a:t>
            </a:fld>
            <a:endParaRPr lang="en-US"/>
          </a:p>
        </p:txBody>
      </p:sp>
    </p:spTree>
    <p:extLst>
      <p:ext uri="{BB962C8B-B14F-4D97-AF65-F5344CB8AC3E}">
        <p14:creationId xmlns:p14="http://schemas.microsoft.com/office/powerpoint/2010/main" val="2181584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Data and information have many sources and should be identified in an organized fashion. Some of these sources for information include internal documents and knowledgeable stakeholders; external sources such as third parties, contractors and suppliers; public agencies and governmental sources; industry groups and professional associations; and consultants and expert opinions related to the subject matter.  </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3</a:t>
            </a:fld>
            <a:endParaRPr lang="en-US"/>
          </a:p>
        </p:txBody>
      </p:sp>
    </p:spTree>
    <p:extLst>
      <p:ext uri="{BB962C8B-B14F-4D97-AF65-F5344CB8AC3E}">
        <p14:creationId xmlns:p14="http://schemas.microsoft.com/office/powerpoint/2010/main" val="3531662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evaluation of the sensitivity and reliability of a model’s outcomes is a critical function of the risk professional.</a:t>
            </a:r>
          </a:p>
          <a:p>
            <a:r>
              <a:rPr lang="en-US" sz="1200" kern="1200" dirty="0">
                <a:solidFill>
                  <a:schemeClr val="tx1"/>
                </a:solidFill>
                <a:effectLst/>
                <a:latin typeface="+mn-lt"/>
                <a:ea typeface="+mn-ea"/>
                <a:cs typeface="+mn-cs"/>
              </a:rPr>
              <a:t>Models are method used to help simplify complex systems or situations so that they can be properly analyzed and understood.  Helping to understand the meaning of data, models are used to simulate what might happen in practice under different conditions </a:t>
            </a:r>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6</a:t>
            </a:fld>
            <a:endParaRPr lang="en-US"/>
          </a:p>
        </p:txBody>
      </p:sp>
    </p:spTree>
    <p:extLst>
      <p:ext uri="{BB962C8B-B14F-4D97-AF65-F5344CB8AC3E}">
        <p14:creationId xmlns:p14="http://schemas.microsoft.com/office/powerpoint/2010/main" val="2824152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Interconnected influencing factors, internally and externally, can have an impact on the assessment and decision-making objectives. Stakeholder influences may include societal, governmental, financial, strategic, and operational.  ANSI RA.1 describes the use of influence diagrams to help identify strengths and impacts of influencing factors on objectives and risks. The diagram allows charting influencing factors, their connections, and impacts such as the example in the figure here. </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8</a:t>
            </a:fld>
            <a:endParaRPr lang="en-US"/>
          </a:p>
        </p:txBody>
      </p:sp>
    </p:spTree>
    <p:extLst>
      <p:ext uri="{BB962C8B-B14F-4D97-AF65-F5344CB8AC3E}">
        <p14:creationId xmlns:p14="http://schemas.microsoft.com/office/powerpoint/2010/main" val="3228264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Testing and validating the output from the selected model is critical in reducing uncertainty and improving a model’s value.  Such testing is needed to evaluate the model’s representation of the actual situation to be assessed and decided upon.  It must be applied within the context of the problem as designed with an understanding of the basic theory of the model.  The parameters, mathematical representations and calculations and input data should be evaluated for accuracy and reliability.  Testing should verify that the model operates as desired without errors or miss-calculations and is stable handling small variations or changes without problems.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We’ll discuss sensitivity analysis in greater details. </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9</a:t>
            </a:fld>
            <a:endParaRPr lang="en-US"/>
          </a:p>
        </p:txBody>
      </p:sp>
    </p:spTree>
    <p:extLst>
      <p:ext uri="{BB962C8B-B14F-4D97-AF65-F5344CB8AC3E}">
        <p14:creationId xmlns:p14="http://schemas.microsoft.com/office/powerpoint/2010/main" val="4113147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demonstrate a scenario analysis in Chapter 13. </a:t>
            </a:r>
          </a:p>
        </p:txBody>
      </p:sp>
      <p:sp>
        <p:nvSpPr>
          <p:cNvPr id="4" name="Slide Number Placeholder 3"/>
          <p:cNvSpPr>
            <a:spLocks noGrp="1"/>
          </p:cNvSpPr>
          <p:nvPr>
            <p:ph type="sldNum" sz="quarter" idx="5"/>
          </p:nvPr>
        </p:nvSpPr>
        <p:spPr/>
        <p:txBody>
          <a:bodyPr/>
          <a:lstStyle/>
          <a:p>
            <a:fld id="{991E8291-5F69-4CE1-B5BF-9A087CF44BDF}" type="slidenum">
              <a:rPr lang="en-US" smtClean="0"/>
              <a:t>10</a:t>
            </a:fld>
            <a:endParaRPr lang="en-US"/>
          </a:p>
        </p:txBody>
      </p:sp>
    </p:spTree>
    <p:extLst>
      <p:ext uri="{BB962C8B-B14F-4D97-AF65-F5344CB8AC3E}">
        <p14:creationId xmlns:p14="http://schemas.microsoft.com/office/powerpoint/2010/main" val="2801996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should be noted that a possible limitation of Pareto analysis is that small problems excluded from the analysis, could grow to a significant level in the future.</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11</a:t>
            </a:fld>
            <a:endParaRPr lang="en-US"/>
          </a:p>
        </p:txBody>
      </p:sp>
    </p:spTree>
    <p:extLst>
      <p:ext uri="{BB962C8B-B14F-4D97-AF65-F5344CB8AC3E}">
        <p14:creationId xmlns:p14="http://schemas.microsoft.com/office/powerpoint/2010/main" val="61772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Sensitivity analysis is used in a wide range of fields, ranging from biology and geography to economics, safety and engineering.  A financial sensitivity analysis, sometimes known as a What-If analysis or a What-If simulation exercise, is most commonly used by financial analysts to predict the outcome of a specific action when performed under certain conditions.</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12</a:t>
            </a:fld>
            <a:endParaRPr lang="en-US"/>
          </a:p>
        </p:txBody>
      </p:sp>
    </p:spTree>
    <p:extLst>
      <p:ext uri="{BB962C8B-B14F-4D97-AF65-F5344CB8AC3E}">
        <p14:creationId xmlns:p14="http://schemas.microsoft.com/office/powerpoint/2010/main" val="554049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Sensitivity analysis is used in a wide range of fields, ranging from biology and geography to economics, safety and engineering.  A financial sensitivity analysis, sometimes known as a What-If analysis or a What-If simulation exercise, is most commonly used by financial analysts to predict the outcome of a specific action when performed under certain conditions.</a:t>
            </a:r>
          </a:p>
          <a:p>
            <a:r>
              <a:rPr lang="en-US" sz="1200" b="1" kern="1200" dirty="0">
                <a:solidFill>
                  <a:schemeClr val="tx1"/>
                </a:solidFill>
                <a:effectLst/>
                <a:latin typeface="+mn-lt"/>
                <a:ea typeface="+mn-ea"/>
                <a:cs typeface="+mn-cs"/>
              </a:rPr>
              <a:t>Example:</a:t>
            </a:r>
            <a:r>
              <a:rPr lang="en-US" sz="1200" kern="1200" dirty="0">
                <a:solidFill>
                  <a:schemeClr val="tx1"/>
                </a:solidFill>
                <a:effectLst/>
                <a:latin typeface="+mn-lt"/>
                <a:ea typeface="+mn-ea"/>
                <a:cs typeface="+mn-cs"/>
              </a:rPr>
              <a:t> An auto supply company operates an auto parts fulfilment center in the Midwest. </a:t>
            </a:r>
          </a:p>
          <a:p>
            <a:r>
              <a:rPr lang="en-US" sz="1200" kern="1200" dirty="0">
                <a:solidFill>
                  <a:schemeClr val="tx1"/>
                </a:solidFill>
                <a:effectLst/>
                <a:latin typeface="+mn-lt"/>
                <a:ea typeface="+mn-ea"/>
                <a:cs typeface="+mn-cs"/>
              </a:rPr>
              <a:t>The company rents a warehouse for $50,000 annually. The fulfillment center sells 25000 auto parts per year and the average price per auto part is $50. The average cost for the company to buy the auto parts is $25. The fulfillment associates are among those on the front-line fulfilling customers’ orders within the fulfillment center. The fulfillment associates perform production duties like pick/pack orders, receive/stow product at elevated levels, ensure inventory accuracy, and unload/load trucks. </a:t>
            </a:r>
          </a:p>
          <a:p>
            <a:r>
              <a:rPr lang="en-US" sz="1200" kern="1200" dirty="0">
                <a:solidFill>
                  <a:schemeClr val="tx1"/>
                </a:solidFill>
                <a:effectLst/>
                <a:latin typeface="+mn-lt"/>
                <a:ea typeface="+mn-ea"/>
                <a:cs typeface="+mn-cs"/>
              </a:rPr>
              <a:t>Unfortunately, four associates suffered back injuries and average cost per injury was $50,000 for a total of $200,000. It was unexpected loss and that affected the bottom line of the company. The company lost $125,000 that year. The obvious solution is to reduce the cost of injuries to $0. However, that is not always possible without complete redesign of the warehouse and process automation.  Management decided to perform a sensitivity analysis and evaluate all the options. </a:t>
            </a:r>
          </a:p>
          <a:p>
            <a:r>
              <a:rPr lang="en-US" sz="1200" kern="1200" dirty="0">
                <a:solidFill>
                  <a:schemeClr val="tx1"/>
                </a:solidFill>
                <a:effectLst/>
                <a:latin typeface="+mn-lt"/>
                <a:ea typeface="+mn-ea"/>
                <a:cs typeface="+mn-cs"/>
              </a:rPr>
              <a:t>Management estimated that if they increase the average auto part price, they will sell fewer auto parts. On the other hand, if they lower the price, they will sell more auto parts, but the profit margin will be significantly reduced.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We’ll discuss this example in Chapter 13. </a:t>
            </a:r>
          </a:p>
          <a:p>
            <a:endParaRPr lang="en-US" dirty="0"/>
          </a:p>
        </p:txBody>
      </p:sp>
      <p:sp>
        <p:nvSpPr>
          <p:cNvPr id="4" name="Slide Number Placeholder 3"/>
          <p:cNvSpPr>
            <a:spLocks noGrp="1"/>
          </p:cNvSpPr>
          <p:nvPr>
            <p:ph type="sldNum" sz="quarter" idx="5"/>
          </p:nvPr>
        </p:nvSpPr>
        <p:spPr/>
        <p:txBody>
          <a:bodyPr/>
          <a:lstStyle/>
          <a:p>
            <a:fld id="{991E8291-5F69-4CE1-B5BF-9A087CF44BDF}" type="slidenum">
              <a:rPr lang="en-US" smtClean="0"/>
              <a:t>13</a:t>
            </a:fld>
            <a:endParaRPr lang="en-US"/>
          </a:p>
        </p:txBody>
      </p:sp>
    </p:spTree>
    <p:extLst>
      <p:ext uri="{BB962C8B-B14F-4D97-AF65-F5344CB8AC3E}">
        <p14:creationId xmlns:p14="http://schemas.microsoft.com/office/powerpoint/2010/main" val="1393008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ABF85-11BC-45C4-9590-CC30CD34F6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48E7B67-DC48-4AEA-A418-AF54122152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65A80C-14DE-4E88-AC9C-9E0E2D770AE7}"/>
              </a:ext>
            </a:extLst>
          </p:cNvPr>
          <p:cNvSpPr>
            <a:spLocks noGrp="1"/>
          </p:cNvSpPr>
          <p:nvPr>
            <p:ph type="dt" sz="half" idx="10"/>
          </p:nvPr>
        </p:nvSpPr>
        <p:spPr/>
        <p:txBody>
          <a:bodyPr/>
          <a:lstStyle/>
          <a:p>
            <a:fld id="{417644BF-2DDD-4CB0-A215-0AFF47AB7A08}" type="datetime1">
              <a:rPr lang="en-US" smtClean="0"/>
              <a:t>1/23/2021</a:t>
            </a:fld>
            <a:endParaRPr lang="en-US"/>
          </a:p>
        </p:txBody>
      </p:sp>
      <p:sp>
        <p:nvSpPr>
          <p:cNvPr id="5" name="Footer Placeholder 4">
            <a:extLst>
              <a:ext uri="{FF2B5EF4-FFF2-40B4-BE49-F238E27FC236}">
                <a16:creationId xmlns:a16="http://schemas.microsoft.com/office/drawing/2014/main" id="{9111D9BA-4DD1-4E7D-A253-C827D7B81F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0BB49F-20B7-4A4E-A9DA-AED4C408D9B5}"/>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1221680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3185C-3F9D-4A9A-BFB4-8BCF52F56C5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A373DD-F552-4CB7-A097-4A71D7EDFD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95601E-D4D3-42F6-AB80-DE2057AD370A}"/>
              </a:ext>
            </a:extLst>
          </p:cNvPr>
          <p:cNvSpPr>
            <a:spLocks noGrp="1"/>
          </p:cNvSpPr>
          <p:nvPr>
            <p:ph type="dt" sz="half" idx="10"/>
          </p:nvPr>
        </p:nvSpPr>
        <p:spPr/>
        <p:txBody>
          <a:bodyPr/>
          <a:lstStyle/>
          <a:p>
            <a:fld id="{1C488BC5-0687-4B8E-A42C-50B44DE7494E}" type="datetime1">
              <a:rPr lang="en-US" smtClean="0"/>
              <a:t>1/23/2021</a:t>
            </a:fld>
            <a:endParaRPr lang="en-US"/>
          </a:p>
        </p:txBody>
      </p:sp>
      <p:sp>
        <p:nvSpPr>
          <p:cNvPr id="5" name="Footer Placeholder 4">
            <a:extLst>
              <a:ext uri="{FF2B5EF4-FFF2-40B4-BE49-F238E27FC236}">
                <a16:creationId xmlns:a16="http://schemas.microsoft.com/office/drawing/2014/main" id="{56FDD42B-2854-4523-8BDA-20164A15AE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9F0205-3559-40A5-B428-A68979DEAE8A}"/>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2062121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1FEC38C-46D8-46A2-B89D-88C518F6709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B4DB96-9C7C-41E2-B214-BEA0296B1D6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275F8BE-1CEC-4D4B-B68F-3A4890F4F677}"/>
              </a:ext>
            </a:extLst>
          </p:cNvPr>
          <p:cNvSpPr>
            <a:spLocks noGrp="1"/>
          </p:cNvSpPr>
          <p:nvPr>
            <p:ph type="dt" sz="half" idx="10"/>
          </p:nvPr>
        </p:nvSpPr>
        <p:spPr/>
        <p:txBody>
          <a:bodyPr/>
          <a:lstStyle/>
          <a:p>
            <a:fld id="{D71932A0-7BA2-4BE6-A812-0B2DEE4CA828}" type="datetime1">
              <a:rPr lang="en-US" smtClean="0"/>
              <a:t>1/23/2021</a:t>
            </a:fld>
            <a:endParaRPr lang="en-US"/>
          </a:p>
        </p:txBody>
      </p:sp>
      <p:sp>
        <p:nvSpPr>
          <p:cNvPr id="5" name="Footer Placeholder 4">
            <a:extLst>
              <a:ext uri="{FF2B5EF4-FFF2-40B4-BE49-F238E27FC236}">
                <a16:creationId xmlns:a16="http://schemas.microsoft.com/office/drawing/2014/main" id="{C4BDBCF9-68C6-4A87-9677-8B55043647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161A80-F391-498C-8024-376C0B4A364A}"/>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2465179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1B01D-5454-44A9-9990-E63EB3EAB7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CD7783-ED58-49B4-A007-D50C7CA5338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63D79B-4EF1-4F4C-8B0F-12A000479463}"/>
              </a:ext>
            </a:extLst>
          </p:cNvPr>
          <p:cNvSpPr>
            <a:spLocks noGrp="1"/>
          </p:cNvSpPr>
          <p:nvPr>
            <p:ph type="dt" sz="half" idx="10"/>
          </p:nvPr>
        </p:nvSpPr>
        <p:spPr/>
        <p:txBody>
          <a:bodyPr/>
          <a:lstStyle/>
          <a:p>
            <a:fld id="{B0DAAA2A-55C9-44B1-8C49-A6C073211B54}" type="datetime1">
              <a:rPr lang="en-US" smtClean="0"/>
              <a:t>1/23/2021</a:t>
            </a:fld>
            <a:endParaRPr lang="en-US"/>
          </a:p>
        </p:txBody>
      </p:sp>
      <p:sp>
        <p:nvSpPr>
          <p:cNvPr id="5" name="Footer Placeholder 4">
            <a:extLst>
              <a:ext uri="{FF2B5EF4-FFF2-40B4-BE49-F238E27FC236}">
                <a16:creationId xmlns:a16="http://schemas.microsoft.com/office/drawing/2014/main" id="{531B90A8-E8C7-41DC-8B75-80F9AD592B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CA3202-D56E-4C19-9B85-A82C46D4B1E7}"/>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2923022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7E6A9-367F-4432-A7AB-E22AC887AE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E39322E-2069-465B-8D4A-0D4AF6275C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338998-5FD0-4CBF-B784-EFA3505F3A11}"/>
              </a:ext>
            </a:extLst>
          </p:cNvPr>
          <p:cNvSpPr>
            <a:spLocks noGrp="1"/>
          </p:cNvSpPr>
          <p:nvPr>
            <p:ph type="dt" sz="half" idx="10"/>
          </p:nvPr>
        </p:nvSpPr>
        <p:spPr/>
        <p:txBody>
          <a:bodyPr/>
          <a:lstStyle/>
          <a:p>
            <a:fld id="{E83BABD4-A702-43CB-A7A0-4BC9C80B3A16}" type="datetime1">
              <a:rPr lang="en-US" smtClean="0"/>
              <a:t>1/23/2021</a:t>
            </a:fld>
            <a:endParaRPr lang="en-US"/>
          </a:p>
        </p:txBody>
      </p:sp>
      <p:sp>
        <p:nvSpPr>
          <p:cNvPr id="5" name="Footer Placeholder 4">
            <a:extLst>
              <a:ext uri="{FF2B5EF4-FFF2-40B4-BE49-F238E27FC236}">
                <a16:creationId xmlns:a16="http://schemas.microsoft.com/office/drawing/2014/main" id="{DD337751-A658-45C3-9C5C-307DCDBD0A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B2280B-98C9-4804-95B8-8B7882CC9B67}"/>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2852225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01DEB-A186-47C5-B3E5-4F0CBD0C8FB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BE432A-A85B-48DC-9E59-44E3CF6C92F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767837-4752-429D-A00B-94599568B03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A4823BD-EA47-4EB2-87B9-C5718D993E6A}"/>
              </a:ext>
            </a:extLst>
          </p:cNvPr>
          <p:cNvSpPr>
            <a:spLocks noGrp="1"/>
          </p:cNvSpPr>
          <p:nvPr>
            <p:ph type="dt" sz="half" idx="10"/>
          </p:nvPr>
        </p:nvSpPr>
        <p:spPr/>
        <p:txBody>
          <a:bodyPr/>
          <a:lstStyle/>
          <a:p>
            <a:fld id="{E25FC849-1AF4-443F-B4D6-79E5ADC23361}" type="datetime1">
              <a:rPr lang="en-US" smtClean="0"/>
              <a:t>1/23/2021</a:t>
            </a:fld>
            <a:endParaRPr lang="en-US"/>
          </a:p>
        </p:txBody>
      </p:sp>
      <p:sp>
        <p:nvSpPr>
          <p:cNvPr id="6" name="Footer Placeholder 5">
            <a:extLst>
              <a:ext uri="{FF2B5EF4-FFF2-40B4-BE49-F238E27FC236}">
                <a16:creationId xmlns:a16="http://schemas.microsoft.com/office/drawing/2014/main" id="{2C90D0DD-D58C-43AE-BCA7-4FC0AEF139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781561-4BBD-4D47-AA72-2DBB93D34B5D}"/>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2158272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53B43-4275-4C24-A922-9A2D1C9E7FB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23D8AD-6B79-4400-AE55-75EE134E4F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75A39B-CD7A-40ED-949A-624EA5E3D1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D8C186-A046-4C7E-B957-6D76632E80D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5EA4524-5A5E-4CE1-A6EC-9F05E0190D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66B801-D430-4A4C-AD62-7CD777C7A319}"/>
              </a:ext>
            </a:extLst>
          </p:cNvPr>
          <p:cNvSpPr>
            <a:spLocks noGrp="1"/>
          </p:cNvSpPr>
          <p:nvPr>
            <p:ph type="dt" sz="half" idx="10"/>
          </p:nvPr>
        </p:nvSpPr>
        <p:spPr/>
        <p:txBody>
          <a:bodyPr/>
          <a:lstStyle/>
          <a:p>
            <a:fld id="{644D4696-EF74-4282-A3E7-569563B88299}" type="datetime1">
              <a:rPr lang="en-US" smtClean="0"/>
              <a:t>1/23/2021</a:t>
            </a:fld>
            <a:endParaRPr lang="en-US"/>
          </a:p>
        </p:txBody>
      </p:sp>
      <p:sp>
        <p:nvSpPr>
          <p:cNvPr id="8" name="Footer Placeholder 7">
            <a:extLst>
              <a:ext uri="{FF2B5EF4-FFF2-40B4-BE49-F238E27FC236}">
                <a16:creationId xmlns:a16="http://schemas.microsoft.com/office/drawing/2014/main" id="{324B09F9-EFE3-4B53-AF7E-EB26FCE59A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1B26A1-5552-43A0-A477-1E71F4742836}"/>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3124644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0DA23-DEDF-4427-BEFB-FFE0FFEDF21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02D7F7-425D-46CB-8DC5-0D99333C8C12}"/>
              </a:ext>
            </a:extLst>
          </p:cNvPr>
          <p:cNvSpPr>
            <a:spLocks noGrp="1"/>
          </p:cNvSpPr>
          <p:nvPr>
            <p:ph type="dt" sz="half" idx="10"/>
          </p:nvPr>
        </p:nvSpPr>
        <p:spPr/>
        <p:txBody>
          <a:bodyPr/>
          <a:lstStyle/>
          <a:p>
            <a:fld id="{FC2619D4-C3D0-4908-9AB4-9B0ABDB36006}" type="datetime1">
              <a:rPr lang="en-US" smtClean="0"/>
              <a:t>1/23/2021</a:t>
            </a:fld>
            <a:endParaRPr lang="en-US"/>
          </a:p>
        </p:txBody>
      </p:sp>
      <p:sp>
        <p:nvSpPr>
          <p:cNvPr id="4" name="Footer Placeholder 3">
            <a:extLst>
              <a:ext uri="{FF2B5EF4-FFF2-40B4-BE49-F238E27FC236}">
                <a16:creationId xmlns:a16="http://schemas.microsoft.com/office/drawing/2014/main" id="{D828A362-1E72-4C5E-AA1A-D13641C660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68DD670-ADC6-4296-8273-0CF2FDD020E6}"/>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4165272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BDD49FB-AA7F-4328-BDB3-96139DD62104}"/>
              </a:ext>
            </a:extLst>
          </p:cNvPr>
          <p:cNvSpPr>
            <a:spLocks noGrp="1"/>
          </p:cNvSpPr>
          <p:nvPr>
            <p:ph type="dt" sz="half" idx="10"/>
          </p:nvPr>
        </p:nvSpPr>
        <p:spPr/>
        <p:txBody>
          <a:bodyPr/>
          <a:lstStyle/>
          <a:p>
            <a:fld id="{0B25FE09-358C-4E95-97C6-FFACDF214CEC}" type="datetime1">
              <a:rPr lang="en-US" smtClean="0"/>
              <a:t>1/23/2021</a:t>
            </a:fld>
            <a:endParaRPr lang="en-US"/>
          </a:p>
        </p:txBody>
      </p:sp>
      <p:sp>
        <p:nvSpPr>
          <p:cNvPr id="3" name="Footer Placeholder 2">
            <a:extLst>
              <a:ext uri="{FF2B5EF4-FFF2-40B4-BE49-F238E27FC236}">
                <a16:creationId xmlns:a16="http://schemas.microsoft.com/office/drawing/2014/main" id="{7102A4B8-ADAA-4927-87BF-9FCF1834BB9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0D38C59-947E-4485-8815-34C36C364558}"/>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738741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5E881-069E-4DEC-8F9D-8A6F4A7D15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698BF2-E280-4432-8823-7DD3C2BCBA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999CA-7D85-4BF7-8FA3-29CB70E2BA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60A5ED-212C-48EC-8F31-8E9F38C1F031}"/>
              </a:ext>
            </a:extLst>
          </p:cNvPr>
          <p:cNvSpPr>
            <a:spLocks noGrp="1"/>
          </p:cNvSpPr>
          <p:nvPr>
            <p:ph type="dt" sz="half" idx="10"/>
          </p:nvPr>
        </p:nvSpPr>
        <p:spPr/>
        <p:txBody>
          <a:bodyPr/>
          <a:lstStyle/>
          <a:p>
            <a:fld id="{A8F6B7C6-DAB6-4EDD-B1F7-625B9F3C844C}" type="datetime1">
              <a:rPr lang="en-US" smtClean="0"/>
              <a:t>1/23/2021</a:t>
            </a:fld>
            <a:endParaRPr lang="en-US"/>
          </a:p>
        </p:txBody>
      </p:sp>
      <p:sp>
        <p:nvSpPr>
          <p:cNvPr id="6" name="Footer Placeholder 5">
            <a:extLst>
              <a:ext uri="{FF2B5EF4-FFF2-40B4-BE49-F238E27FC236}">
                <a16:creationId xmlns:a16="http://schemas.microsoft.com/office/drawing/2014/main" id="{CA829E0A-EA19-4E01-921B-499ED22300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9E60CF-EB4E-4C6D-AA15-0A8577013177}"/>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143601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5B99F-D9B3-4EF4-BFCC-1C26D494BB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24A01F1-4ED8-4FE0-9173-7813796FFC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FB6C8D-5DFF-48EE-B978-88CE5CE90A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3EC229-9D9E-42BD-AD43-93F9C330B202}"/>
              </a:ext>
            </a:extLst>
          </p:cNvPr>
          <p:cNvSpPr>
            <a:spLocks noGrp="1"/>
          </p:cNvSpPr>
          <p:nvPr>
            <p:ph type="dt" sz="half" idx="10"/>
          </p:nvPr>
        </p:nvSpPr>
        <p:spPr/>
        <p:txBody>
          <a:bodyPr/>
          <a:lstStyle/>
          <a:p>
            <a:fld id="{476A3868-D6B4-44A2-9407-49E465BE2560}" type="datetime1">
              <a:rPr lang="en-US" smtClean="0"/>
              <a:t>1/23/2021</a:t>
            </a:fld>
            <a:endParaRPr lang="en-US"/>
          </a:p>
        </p:txBody>
      </p:sp>
      <p:sp>
        <p:nvSpPr>
          <p:cNvPr id="6" name="Footer Placeholder 5">
            <a:extLst>
              <a:ext uri="{FF2B5EF4-FFF2-40B4-BE49-F238E27FC236}">
                <a16:creationId xmlns:a16="http://schemas.microsoft.com/office/drawing/2014/main" id="{F4E2315A-0436-4FE5-9009-1B069BF244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D9BC09-36DC-4B35-BADB-D3CCE4466872}"/>
              </a:ext>
            </a:extLst>
          </p:cNvPr>
          <p:cNvSpPr>
            <a:spLocks noGrp="1"/>
          </p:cNvSpPr>
          <p:nvPr>
            <p:ph type="sldNum" sz="quarter" idx="12"/>
          </p:nvPr>
        </p:nvSpPr>
        <p:spPr/>
        <p:txBody>
          <a:bodyPr/>
          <a:lstStyle/>
          <a:p>
            <a:fld id="{4E2069CE-71F1-4E3D-9B5E-FC0901498825}" type="slidenum">
              <a:rPr lang="en-US" smtClean="0"/>
              <a:t>‹#›</a:t>
            </a:fld>
            <a:endParaRPr lang="en-US"/>
          </a:p>
        </p:txBody>
      </p:sp>
    </p:spTree>
    <p:extLst>
      <p:ext uri="{BB962C8B-B14F-4D97-AF65-F5344CB8AC3E}">
        <p14:creationId xmlns:p14="http://schemas.microsoft.com/office/powerpoint/2010/main" val="2960556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67429A-1C24-472F-8054-70F04D45D8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E1DC08-233D-4F4F-B09D-B5D820CAB0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C3A942-3C0E-448D-BC7D-4A459F5435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0F6154-7EE3-4902-BF34-2313BCC04056}" type="datetime1">
              <a:rPr lang="en-US" smtClean="0"/>
              <a:t>1/23/2021</a:t>
            </a:fld>
            <a:endParaRPr lang="en-US"/>
          </a:p>
        </p:txBody>
      </p:sp>
      <p:sp>
        <p:nvSpPr>
          <p:cNvPr id="5" name="Footer Placeholder 4">
            <a:extLst>
              <a:ext uri="{FF2B5EF4-FFF2-40B4-BE49-F238E27FC236}">
                <a16:creationId xmlns:a16="http://schemas.microsoft.com/office/drawing/2014/main" id="{15B15E8C-263F-4813-9E6D-51EB903C21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7A27A-9EBE-4A43-BD6D-241BF1D44A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2069CE-71F1-4E3D-9B5E-FC0901498825}" type="slidenum">
              <a:rPr lang="en-US" smtClean="0"/>
              <a:t>‹#›</a:t>
            </a:fld>
            <a:endParaRPr lang="en-US"/>
          </a:p>
        </p:txBody>
      </p:sp>
    </p:spTree>
    <p:extLst>
      <p:ext uri="{BB962C8B-B14F-4D97-AF65-F5344CB8AC3E}">
        <p14:creationId xmlns:p14="http://schemas.microsoft.com/office/powerpoint/2010/main" val="2555718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p:txBody>
          <a:bodyPr>
            <a:normAutofit fontScale="90000"/>
          </a:bodyPr>
          <a:lstStyle/>
          <a:p>
            <a:r>
              <a:rPr lang="en-US" dirty="0"/>
              <a:t>Assessing and Managing Risk: </a:t>
            </a:r>
            <a:br>
              <a:rPr lang="en-US" dirty="0"/>
            </a:br>
            <a:r>
              <a:rPr lang="en-US" i="1" dirty="0"/>
              <a:t>An ERM Perspective</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p:txBody>
          <a:bodyPr/>
          <a:lstStyle/>
          <a:p>
            <a:r>
              <a:rPr lang="en-US" dirty="0"/>
              <a:t>Chapter 6 – Managing Information and Decision Models</a:t>
            </a: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646331"/>
          </a:xfrm>
          <a:prstGeom prst="rect">
            <a:avLst/>
          </a:prstGeom>
          <a:noFill/>
        </p:spPr>
        <p:txBody>
          <a:bodyPr wrap="square" rtlCol="0">
            <a:spAutoFit/>
          </a:bodyPr>
          <a:lstStyle/>
          <a:p>
            <a:r>
              <a:rPr lang="en-US" dirty="0"/>
              <a:t>Developed by Bruce Lyon, CSP, P.E., SMS, ARM, CHMM</a:t>
            </a:r>
          </a:p>
          <a:p>
            <a:r>
              <a:rPr lang="en-US" dirty="0"/>
              <a:t>Dr. Georgi Popov, CSP, QEP, ARM, SMS, CMC, FAIHA</a:t>
            </a: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p:txBody>
          <a:bodyPr/>
          <a:lstStyle/>
          <a:p>
            <a:fld id="{35B72D44-14B5-49A2-830A-D01BAFE38A11}" type="slidenum">
              <a:rPr lang="en-US" smtClean="0"/>
              <a:t>1</a:t>
            </a:fld>
            <a:endParaRPr lang="en-US"/>
          </a:p>
        </p:txBody>
      </p:sp>
    </p:spTree>
    <p:extLst>
      <p:ext uri="{BB962C8B-B14F-4D97-AF65-F5344CB8AC3E}">
        <p14:creationId xmlns:p14="http://schemas.microsoft.com/office/powerpoint/2010/main" val="1577121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E738AB-A4B9-43A5-A46A-2C58F2A5E31F}"/>
              </a:ext>
            </a:extLst>
          </p:cNvPr>
          <p:cNvSpPr>
            <a:spLocks noGrp="1"/>
          </p:cNvSpPr>
          <p:nvPr>
            <p:ph type="title"/>
          </p:nvPr>
        </p:nvSpPr>
        <p:spPr>
          <a:xfrm>
            <a:off x="841248" y="251312"/>
            <a:ext cx="10506456" cy="1010264"/>
          </a:xfrm>
        </p:spPr>
        <p:txBody>
          <a:bodyPr anchor="ctr">
            <a:normAutofit/>
          </a:bodyPr>
          <a:lstStyle/>
          <a:p>
            <a:r>
              <a:rPr lang="en-US" b="1" dirty="0"/>
              <a:t>Testing and Validating Models</a:t>
            </a:r>
            <a:endParaRPr lang="en-US" dirty="0"/>
          </a:p>
        </p:txBody>
      </p:sp>
      <p:sp>
        <p:nvSpPr>
          <p:cNvPr id="12" name="Rectangle 11">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Slide Number Placeholder 3">
            <a:extLst>
              <a:ext uri="{FF2B5EF4-FFF2-40B4-BE49-F238E27FC236}">
                <a16:creationId xmlns:a16="http://schemas.microsoft.com/office/drawing/2014/main" id="{5FD90AA4-E27F-4624-B862-B0C0BA5A188A}"/>
              </a:ext>
            </a:extLst>
          </p:cNvPr>
          <p:cNvSpPr>
            <a:spLocks noGrp="1"/>
          </p:cNvSpPr>
          <p:nvPr>
            <p:ph type="sldNum" sz="quarter" idx="12"/>
          </p:nvPr>
        </p:nvSpPr>
        <p:spPr>
          <a:xfrm>
            <a:off x="8860536" y="6356350"/>
            <a:ext cx="2490216" cy="365125"/>
          </a:xfrm>
        </p:spPr>
        <p:txBody>
          <a:bodyPr>
            <a:normAutofit/>
          </a:bodyPr>
          <a:lstStyle/>
          <a:p>
            <a:pPr>
              <a:spcAft>
                <a:spcPts val="600"/>
              </a:spcAft>
            </a:pPr>
            <a:fld id="{4E2069CE-71F1-4E3D-9B5E-FC0901498825}" type="slidenum">
              <a:rPr lang="en-US">
                <a:solidFill>
                  <a:schemeClr val="tx1">
                    <a:lumMod val="50000"/>
                    <a:lumOff val="50000"/>
                  </a:schemeClr>
                </a:solidFill>
              </a:rPr>
              <a:pPr>
                <a:spcAft>
                  <a:spcPts val="600"/>
                </a:spcAft>
              </a:pPr>
              <a:t>10</a:t>
            </a:fld>
            <a:endParaRPr lang="en-US">
              <a:solidFill>
                <a:schemeClr val="tx1">
                  <a:lumMod val="50000"/>
                  <a:lumOff val="50000"/>
                </a:schemeClr>
              </a:solidFill>
            </a:endParaRPr>
          </a:p>
        </p:txBody>
      </p:sp>
      <p:graphicFrame>
        <p:nvGraphicFramePr>
          <p:cNvPr id="6" name="Content Placeholder 2">
            <a:extLst>
              <a:ext uri="{FF2B5EF4-FFF2-40B4-BE49-F238E27FC236}">
                <a16:creationId xmlns:a16="http://schemas.microsoft.com/office/drawing/2014/main" id="{E624D8AE-B834-47D3-BC12-1F304427AFE1}"/>
              </a:ext>
            </a:extLst>
          </p:cNvPr>
          <p:cNvGraphicFramePr>
            <a:graphicFrameLocks noGrp="1"/>
          </p:cNvGraphicFramePr>
          <p:nvPr>
            <p:ph idx="1"/>
            <p:extLst>
              <p:ext uri="{D42A27DB-BD31-4B8C-83A1-F6EECF244321}">
                <p14:modId xmlns:p14="http://schemas.microsoft.com/office/powerpoint/2010/main" val="2939744619"/>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36415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7557261-1328-4BD8-9D8C-F7D765F79A32}"/>
              </a:ext>
            </a:extLst>
          </p:cNvPr>
          <p:cNvSpPr>
            <a:spLocks noGrp="1"/>
          </p:cNvSpPr>
          <p:nvPr>
            <p:ph type="title"/>
          </p:nvPr>
        </p:nvSpPr>
        <p:spPr>
          <a:xfrm>
            <a:off x="841248" y="251312"/>
            <a:ext cx="10506456" cy="1010264"/>
          </a:xfrm>
        </p:spPr>
        <p:txBody>
          <a:bodyPr anchor="ctr">
            <a:normAutofit/>
          </a:bodyPr>
          <a:lstStyle/>
          <a:p>
            <a:r>
              <a:rPr lang="en-US" b="1" dirty="0"/>
              <a:t>Testing and Validating Models</a:t>
            </a:r>
            <a:endParaRPr lang="en-US" dirty="0"/>
          </a:p>
        </p:txBody>
      </p:sp>
      <p:sp>
        <p:nvSpPr>
          <p:cNvPr id="12" name="Rectangle 11">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Slide Number Placeholder 3">
            <a:extLst>
              <a:ext uri="{FF2B5EF4-FFF2-40B4-BE49-F238E27FC236}">
                <a16:creationId xmlns:a16="http://schemas.microsoft.com/office/drawing/2014/main" id="{4B876CD4-C57B-44D3-A2DB-C48B0C29A732}"/>
              </a:ext>
            </a:extLst>
          </p:cNvPr>
          <p:cNvSpPr>
            <a:spLocks noGrp="1"/>
          </p:cNvSpPr>
          <p:nvPr>
            <p:ph type="sldNum" sz="quarter" idx="12"/>
          </p:nvPr>
        </p:nvSpPr>
        <p:spPr>
          <a:xfrm>
            <a:off x="8860536" y="6356350"/>
            <a:ext cx="2490216" cy="365125"/>
          </a:xfrm>
        </p:spPr>
        <p:txBody>
          <a:bodyPr>
            <a:normAutofit/>
          </a:bodyPr>
          <a:lstStyle/>
          <a:p>
            <a:pPr>
              <a:spcAft>
                <a:spcPts val="600"/>
              </a:spcAft>
            </a:pPr>
            <a:fld id="{4E2069CE-71F1-4E3D-9B5E-FC0901498825}" type="slidenum">
              <a:rPr lang="en-US">
                <a:solidFill>
                  <a:schemeClr val="tx1">
                    <a:lumMod val="50000"/>
                    <a:lumOff val="50000"/>
                  </a:schemeClr>
                </a:solidFill>
              </a:rPr>
              <a:pPr>
                <a:spcAft>
                  <a:spcPts val="600"/>
                </a:spcAft>
              </a:pPr>
              <a:t>11</a:t>
            </a:fld>
            <a:endParaRPr lang="en-US">
              <a:solidFill>
                <a:schemeClr val="tx1">
                  <a:lumMod val="50000"/>
                  <a:lumOff val="50000"/>
                </a:schemeClr>
              </a:solidFill>
            </a:endParaRPr>
          </a:p>
        </p:txBody>
      </p:sp>
      <p:graphicFrame>
        <p:nvGraphicFramePr>
          <p:cNvPr id="6" name="Content Placeholder 2">
            <a:extLst>
              <a:ext uri="{FF2B5EF4-FFF2-40B4-BE49-F238E27FC236}">
                <a16:creationId xmlns:a16="http://schemas.microsoft.com/office/drawing/2014/main" id="{6B9F5A33-9942-4A02-B665-4E0FBFD63B28}"/>
              </a:ext>
            </a:extLst>
          </p:cNvPr>
          <p:cNvGraphicFramePr>
            <a:graphicFrameLocks noGrp="1"/>
          </p:cNvGraphicFramePr>
          <p:nvPr>
            <p:ph idx="1"/>
            <p:extLst>
              <p:ext uri="{D42A27DB-BD31-4B8C-83A1-F6EECF244321}">
                <p14:modId xmlns:p14="http://schemas.microsoft.com/office/powerpoint/2010/main" val="3960907755"/>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64413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559CB17E-79DA-48B0-83BC-867CA077F98E}"/>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Model Validation Methods</a:t>
            </a:r>
            <a:endParaRPr lang="en-US" sz="4000">
              <a:solidFill>
                <a:srgbClr val="FFFFFF"/>
              </a:solidFill>
            </a:endParaRPr>
          </a:p>
        </p:txBody>
      </p:sp>
      <p:sp>
        <p:nvSpPr>
          <p:cNvPr id="3" name="Content Placeholder 2">
            <a:extLst>
              <a:ext uri="{FF2B5EF4-FFF2-40B4-BE49-F238E27FC236}">
                <a16:creationId xmlns:a16="http://schemas.microsoft.com/office/drawing/2014/main" id="{91770F87-A72D-4037-ADFF-9AF852299093}"/>
              </a:ext>
            </a:extLst>
          </p:cNvPr>
          <p:cNvSpPr>
            <a:spLocks noGrp="1"/>
          </p:cNvSpPr>
          <p:nvPr>
            <p:ph idx="1"/>
          </p:nvPr>
        </p:nvSpPr>
        <p:spPr>
          <a:xfrm>
            <a:off x="1367624" y="2490436"/>
            <a:ext cx="9708995" cy="3567173"/>
          </a:xfrm>
        </p:spPr>
        <p:txBody>
          <a:bodyPr anchor="ctr">
            <a:normAutofit/>
          </a:bodyPr>
          <a:lstStyle/>
          <a:p>
            <a:r>
              <a:rPr lang="en-US" b="1" dirty="0"/>
              <a:t>Sensitivity analysis </a:t>
            </a:r>
            <a:r>
              <a:rPr lang="en-US" dirty="0"/>
              <a:t>is a systematic method used to understand how risk estimates and risk-based decisions are dependent on variability and uncertainty in contributing risk factors. </a:t>
            </a:r>
          </a:p>
          <a:p>
            <a:r>
              <a:rPr lang="en-US" dirty="0"/>
              <a:t>What-if analysis </a:t>
            </a:r>
          </a:p>
        </p:txBody>
      </p:sp>
      <p:sp>
        <p:nvSpPr>
          <p:cNvPr id="4" name="Slide Number Placeholder 3">
            <a:extLst>
              <a:ext uri="{FF2B5EF4-FFF2-40B4-BE49-F238E27FC236}">
                <a16:creationId xmlns:a16="http://schemas.microsoft.com/office/drawing/2014/main" id="{6D8C5738-006F-4ABF-9E99-24D7058AC04D}"/>
              </a:ext>
            </a:extLst>
          </p:cNvPr>
          <p:cNvSpPr>
            <a:spLocks noGrp="1"/>
          </p:cNvSpPr>
          <p:nvPr>
            <p:ph type="sldNum" sz="quarter" idx="12"/>
          </p:nvPr>
        </p:nvSpPr>
        <p:spPr>
          <a:xfrm>
            <a:off x="10707624" y="6382512"/>
            <a:ext cx="685800" cy="320040"/>
          </a:xfrm>
        </p:spPr>
        <p:txBody>
          <a:bodyPr>
            <a:normAutofit/>
          </a:bodyPr>
          <a:lstStyle/>
          <a:p>
            <a:pPr>
              <a:spcAft>
                <a:spcPts val="600"/>
              </a:spcAft>
            </a:pPr>
            <a:fld id="{4E2069CE-71F1-4E3D-9B5E-FC0901498825}" type="slidenum">
              <a:rPr lang="en-US" sz="1000"/>
              <a:pPr>
                <a:spcAft>
                  <a:spcPts val="600"/>
                </a:spcAft>
              </a:pPr>
              <a:t>12</a:t>
            </a:fld>
            <a:endParaRPr lang="en-US" sz="1000"/>
          </a:p>
        </p:txBody>
      </p:sp>
    </p:spTree>
    <p:extLst>
      <p:ext uri="{BB962C8B-B14F-4D97-AF65-F5344CB8AC3E}">
        <p14:creationId xmlns:p14="http://schemas.microsoft.com/office/powerpoint/2010/main" val="2904241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227A887-FAE4-4F4B-8C02-1E7C7BBEDA1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519580" y="1784363"/>
            <a:ext cx="8538988" cy="3322475"/>
          </a:xfrm>
          <a:prstGeom prst="rect">
            <a:avLst/>
          </a:prstGeom>
          <a:noFill/>
          <a:ln>
            <a:noFill/>
          </a:ln>
        </p:spPr>
      </p:pic>
      <p:sp>
        <p:nvSpPr>
          <p:cNvPr id="2" name="Title 1">
            <a:extLst>
              <a:ext uri="{FF2B5EF4-FFF2-40B4-BE49-F238E27FC236}">
                <a16:creationId xmlns:a16="http://schemas.microsoft.com/office/drawing/2014/main" id="{559CB17E-79DA-48B0-83BC-867CA077F98E}"/>
              </a:ext>
            </a:extLst>
          </p:cNvPr>
          <p:cNvSpPr>
            <a:spLocks noGrp="1"/>
          </p:cNvSpPr>
          <p:nvPr>
            <p:ph type="title"/>
          </p:nvPr>
        </p:nvSpPr>
        <p:spPr>
          <a:xfrm>
            <a:off x="963651" y="363824"/>
            <a:ext cx="10264697" cy="873133"/>
          </a:xfrm>
        </p:spPr>
        <p:txBody>
          <a:bodyPr>
            <a:normAutofit/>
          </a:bodyPr>
          <a:lstStyle/>
          <a:p>
            <a:r>
              <a:rPr lang="en-US" sz="4000" b="1" dirty="0"/>
              <a:t>Model Validation Methods</a:t>
            </a:r>
            <a:endParaRPr lang="en-US" sz="4000" dirty="0"/>
          </a:p>
        </p:txBody>
      </p:sp>
      <p:sp>
        <p:nvSpPr>
          <p:cNvPr id="3" name="Content Placeholder 2">
            <a:extLst>
              <a:ext uri="{FF2B5EF4-FFF2-40B4-BE49-F238E27FC236}">
                <a16:creationId xmlns:a16="http://schemas.microsoft.com/office/drawing/2014/main" id="{91770F87-A72D-4037-ADFF-9AF852299093}"/>
              </a:ext>
            </a:extLst>
          </p:cNvPr>
          <p:cNvSpPr>
            <a:spLocks noGrp="1"/>
          </p:cNvSpPr>
          <p:nvPr>
            <p:ph idx="1"/>
          </p:nvPr>
        </p:nvSpPr>
        <p:spPr>
          <a:xfrm>
            <a:off x="639458" y="1236957"/>
            <a:ext cx="9708995" cy="643601"/>
          </a:xfrm>
        </p:spPr>
        <p:txBody>
          <a:bodyPr anchor="ctr">
            <a:normAutofit/>
          </a:bodyPr>
          <a:lstStyle/>
          <a:p>
            <a:r>
              <a:rPr lang="en-US" b="1" dirty="0"/>
              <a:t>Sensitivity analysis example </a:t>
            </a:r>
            <a:endParaRPr lang="en-US" dirty="0"/>
          </a:p>
        </p:txBody>
      </p:sp>
      <p:sp>
        <p:nvSpPr>
          <p:cNvPr id="4" name="Slide Number Placeholder 3">
            <a:extLst>
              <a:ext uri="{FF2B5EF4-FFF2-40B4-BE49-F238E27FC236}">
                <a16:creationId xmlns:a16="http://schemas.microsoft.com/office/drawing/2014/main" id="{6D8C5738-006F-4ABF-9E99-24D7058AC04D}"/>
              </a:ext>
            </a:extLst>
          </p:cNvPr>
          <p:cNvSpPr>
            <a:spLocks noGrp="1"/>
          </p:cNvSpPr>
          <p:nvPr>
            <p:ph type="sldNum" sz="quarter" idx="12"/>
          </p:nvPr>
        </p:nvSpPr>
        <p:spPr>
          <a:xfrm>
            <a:off x="10707624" y="6382512"/>
            <a:ext cx="685800" cy="320040"/>
          </a:xfrm>
        </p:spPr>
        <p:txBody>
          <a:bodyPr>
            <a:normAutofit/>
          </a:bodyPr>
          <a:lstStyle/>
          <a:p>
            <a:pPr>
              <a:spcAft>
                <a:spcPts val="600"/>
              </a:spcAft>
            </a:pPr>
            <a:fld id="{4E2069CE-71F1-4E3D-9B5E-FC0901498825}" type="slidenum">
              <a:rPr lang="en-US" sz="1000"/>
              <a:pPr>
                <a:spcAft>
                  <a:spcPts val="600"/>
                </a:spcAft>
              </a:pPr>
              <a:t>13</a:t>
            </a:fld>
            <a:endParaRPr lang="en-US" sz="1000"/>
          </a:p>
        </p:txBody>
      </p:sp>
      <p:pic>
        <p:nvPicPr>
          <p:cNvPr id="12" name="Picture 11">
            <a:extLst>
              <a:ext uri="{FF2B5EF4-FFF2-40B4-BE49-F238E27FC236}">
                <a16:creationId xmlns:a16="http://schemas.microsoft.com/office/drawing/2014/main" id="{E3A85AD9-1B59-4ACF-921C-CFB74EAA6E1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33431" y="2053085"/>
            <a:ext cx="4248787" cy="3053753"/>
          </a:xfrm>
          <a:prstGeom prst="rect">
            <a:avLst/>
          </a:prstGeom>
          <a:noFill/>
          <a:ln>
            <a:noFill/>
          </a:ln>
        </p:spPr>
      </p:pic>
    </p:spTree>
    <p:extLst>
      <p:ext uri="{BB962C8B-B14F-4D97-AF65-F5344CB8AC3E}">
        <p14:creationId xmlns:p14="http://schemas.microsoft.com/office/powerpoint/2010/main" val="2447686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A5B4632-C963-4296-86F0-79AA9EA5A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8328" y="303591"/>
            <a:ext cx="3657600"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0E364CC-40A8-4582-BE28-8F13D28FA84C}"/>
              </a:ext>
            </a:extLst>
          </p:cNvPr>
          <p:cNvSpPr>
            <a:spLocks noGrp="1"/>
          </p:cNvSpPr>
          <p:nvPr>
            <p:ph type="title"/>
          </p:nvPr>
        </p:nvSpPr>
        <p:spPr>
          <a:xfrm>
            <a:off x="594360" y="637125"/>
            <a:ext cx="3163448" cy="5256371"/>
          </a:xfrm>
        </p:spPr>
        <p:txBody>
          <a:bodyPr>
            <a:normAutofit/>
          </a:bodyPr>
          <a:lstStyle/>
          <a:p>
            <a:r>
              <a:rPr lang="en-US" b="1" dirty="0"/>
              <a:t>Model Validation Methods</a:t>
            </a:r>
            <a:endParaRPr lang="en-US" dirty="0"/>
          </a:p>
        </p:txBody>
      </p:sp>
      <p:sp>
        <p:nvSpPr>
          <p:cNvPr id="4" name="Slide Number Placeholder 3">
            <a:extLst>
              <a:ext uri="{FF2B5EF4-FFF2-40B4-BE49-F238E27FC236}">
                <a16:creationId xmlns:a16="http://schemas.microsoft.com/office/drawing/2014/main" id="{5A178EEB-F081-4597-A7B4-DA594C352791}"/>
              </a:ext>
            </a:extLst>
          </p:cNvPr>
          <p:cNvSpPr>
            <a:spLocks noGrp="1"/>
          </p:cNvSpPr>
          <p:nvPr>
            <p:ph type="sldNum" sz="quarter" idx="12"/>
          </p:nvPr>
        </p:nvSpPr>
        <p:spPr>
          <a:xfrm>
            <a:off x="8610600" y="6356350"/>
            <a:ext cx="2743200" cy="365125"/>
          </a:xfrm>
        </p:spPr>
        <p:txBody>
          <a:bodyPr>
            <a:normAutofit/>
          </a:bodyPr>
          <a:lstStyle/>
          <a:p>
            <a:pPr>
              <a:spcAft>
                <a:spcPts val="600"/>
              </a:spcAft>
            </a:pPr>
            <a:fld id="{4E2069CE-71F1-4E3D-9B5E-FC0901498825}" type="slidenum">
              <a:rPr lang="en-US">
                <a:solidFill>
                  <a:srgbClr val="898989"/>
                </a:solidFill>
              </a:rPr>
              <a:pPr>
                <a:spcAft>
                  <a:spcPts val="600"/>
                </a:spcAft>
              </a:pPr>
              <a:t>14</a:t>
            </a:fld>
            <a:endParaRPr lang="en-US">
              <a:solidFill>
                <a:srgbClr val="898989"/>
              </a:solidFill>
            </a:endParaRPr>
          </a:p>
        </p:txBody>
      </p:sp>
      <p:graphicFrame>
        <p:nvGraphicFramePr>
          <p:cNvPr id="7" name="Content Placeholder 2">
            <a:extLst>
              <a:ext uri="{FF2B5EF4-FFF2-40B4-BE49-F238E27FC236}">
                <a16:creationId xmlns:a16="http://schemas.microsoft.com/office/drawing/2014/main" id="{192CE42E-61EA-4C0A-82AD-F8A07B5027EB}"/>
              </a:ext>
            </a:extLst>
          </p:cNvPr>
          <p:cNvGraphicFramePr>
            <a:graphicFrameLocks noGrp="1"/>
          </p:cNvGraphicFramePr>
          <p:nvPr>
            <p:ph idx="1"/>
            <p:extLst>
              <p:ext uri="{D42A27DB-BD31-4B8C-83A1-F6EECF244321}">
                <p14:modId xmlns:p14="http://schemas.microsoft.com/office/powerpoint/2010/main" val="134109844"/>
              </p:ext>
            </p:extLst>
          </p:nvPr>
        </p:nvGraphicFramePr>
        <p:xfrm>
          <a:off x="4515633" y="303591"/>
          <a:ext cx="7240043" cy="5896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690101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447A0-CA78-4F08-A24F-AACB71C5DF21}"/>
              </a:ext>
            </a:extLst>
          </p:cNvPr>
          <p:cNvSpPr>
            <a:spLocks noGrp="1"/>
          </p:cNvSpPr>
          <p:nvPr>
            <p:ph type="title"/>
          </p:nvPr>
        </p:nvSpPr>
        <p:spPr>
          <a:xfrm>
            <a:off x="648419" y="235136"/>
            <a:ext cx="4681742" cy="1231355"/>
          </a:xfrm>
        </p:spPr>
        <p:txBody>
          <a:bodyPr anchor="b">
            <a:normAutofit/>
          </a:bodyPr>
          <a:lstStyle/>
          <a:p>
            <a:r>
              <a:rPr lang="en-US" sz="4000" b="1" dirty="0"/>
              <a:t>Model Validation Methods</a:t>
            </a:r>
            <a:endParaRPr lang="en-US" sz="4000" dirty="0"/>
          </a:p>
        </p:txBody>
      </p:sp>
      <p:sp>
        <p:nvSpPr>
          <p:cNvPr id="3" name="Content Placeholder 2">
            <a:extLst>
              <a:ext uri="{FF2B5EF4-FFF2-40B4-BE49-F238E27FC236}">
                <a16:creationId xmlns:a16="http://schemas.microsoft.com/office/drawing/2014/main" id="{49E5A3DB-A8E4-45FF-8BC1-0277FEFAD19C}"/>
              </a:ext>
            </a:extLst>
          </p:cNvPr>
          <p:cNvSpPr>
            <a:spLocks noGrp="1"/>
          </p:cNvSpPr>
          <p:nvPr>
            <p:ph idx="1"/>
          </p:nvPr>
        </p:nvSpPr>
        <p:spPr>
          <a:xfrm>
            <a:off x="448574" y="2075749"/>
            <a:ext cx="5647426" cy="4142172"/>
          </a:xfrm>
        </p:spPr>
        <p:txBody>
          <a:bodyPr>
            <a:normAutofit/>
          </a:bodyPr>
          <a:lstStyle/>
          <a:p>
            <a:r>
              <a:rPr lang="en-US" sz="2400" b="1" dirty="0"/>
              <a:t>Pareto Analysis</a:t>
            </a:r>
          </a:p>
          <a:p>
            <a:r>
              <a:rPr lang="en-US" sz="2400" dirty="0"/>
              <a:t>The Pareto principle (known as the 80–20 rule) states that, for many events, roughly 80 % of the effects come from 20 % of the causes. </a:t>
            </a:r>
          </a:p>
          <a:p>
            <a:r>
              <a:rPr lang="en-US" sz="2400" dirty="0"/>
              <a:t>Named after Vilfredo Pareto, an Italian economist in 1906 who found that 80% of the land in Italy was owned by 20% of the population</a:t>
            </a:r>
          </a:p>
          <a:p>
            <a:r>
              <a:rPr lang="en-US" sz="2400" dirty="0"/>
              <a:t>Typically displayed in a diagram or chart. </a:t>
            </a:r>
          </a:p>
          <a:p>
            <a:pPr marL="0" indent="0">
              <a:buNone/>
            </a:pPr>
            <a:endParaRPr lang="en-US" sz="2400" dirty="0"/>
          </a:p>
        </p:txBody>
      </p:sp>
      <p:pic>
        <p:nvPicPr>
          <p:cNvPr id="5" name="Picture 4">
            <a:extLst>
              <a:ext uri="{FF2B5EF4-FFF2-40B4-BE49-F238E27FC236}">
                <a16:creationId xmlns:a16="http://schemas.microsoft.com/office/drawing/2014/main" id="{9BFDA228-F9AD-48CB-9CD9-C613687E720C}"/>
              </a:ext>
            </a:extLst>
          </p:cNvPr>
          <p:cNvPicPr>
            <a:picLocks noChangeAspect="1"/>
          </p:cNvPicPr>
          <p:nvPr/>
        </p:nvPicPr>
        <p:blipFill>
          <a:blip r:embed="rId3"/>
          <a:stretch>
            <a:fillRect/>
          </a:stretch>
        </p:blipFill>
        <p:spPr>
          <a:xfrm>
            <a:off x="6432747" y="1987761"/>
            <a:ext cx="5438638" cy="2882478"/>
          </a:xfrm>
          <a:prstGeom prst="rect">
            <a:avLst/>
          </a:prstGeom>
        </p:spPr>
      </p:pic>
      <p:sp>
        <p:nvSpPr>
          <p:cNvPr id="4" name="Slide Number Placeholder 3">
            <a:extLst>
              <a:ext uri="{FF2B5EF4-FFF2-40B4-BE49-F238E27FC236}">
                <a16:creationId xmlns:a16="http://schemas.microsoft.com/office/drawing/2014/main" id="{8765317D-8F7D-4FD9-BA4C-15DF871D985D}"/>
              </a:ext>
            </a:extLst>
          </p:cNvPr>
          <p:cNvSpPr>
            <a:spLocks noGrp="1"/>
          </p:cNvSpPr>
          <p:nvPr>
            <p:ph type="sldNum" sz="quarter" idx="12"/>
          </p:nvPr>
        </p:nvSpPr>
        <p:spPr>
          <a:xfrm>
            <a:off x="8610600" y="6356350"/>
            <a:ext cx="2743200" cy="365125"/>
          </a:xfrm>
        </p:spPr>
        <p:txBody>
          <a:bodyPr>
            <a:normAutofit/>
          </a:bodyPr>
          <a:lstStyle/>
          <a:p>
            <a:pPr>
              <a:spcAft>
                <a:spcPts val="600"/>
              </a:spcAft>
            </a:pPr>
            <a:fld id="{4E2069CE-71F1-4E3D-9B5E-FC0901498825}" type="slidenum">
              <a:rPr lang="en-US" smtClean="0"/>
              <a:pPr>
                <a:spcAft>
                  <a:spcPts val="600"/>
                </a:spcAft>
              </a:pPr>
              <a:t>15</a:t>
            </a:fld>
            <a:endParaRPr lang="en-US"/>
          </a:p>
        </p:txBody>
      </p:sp>
    </p:spTree>
    <p:extLst>
      <p:ext uri="{BB962C8B-B14F-4D97-AF65-F5344CB8AC3E}">
        <p14:creationId xmlns:p14="http://schemas.microsoft.com/office/powerpoint/2010/main" val="1815781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wd Iceberg">
            <a:extLst>
              <a:ext uri="{FF2B5EF4-FFF2-40B4-BE49-F238E27FC236}">
                <a16:creationId xmlns:a16="http://schemas.microsoft.com/office/drawing/2014/main" id="{DC6200DA-1A30-4268-B8E0-C70F7A481A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10368"/>
            <a:ext cx="9144000" cy="6837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Rectangle 3">
            <a:extLst>
              <a:ext uri="{FF2B5EF4-FFF2-40B4-BE49-F238E27FC236}">
                <a16:creationId xmlns:a16="http://schemas.microsoft.com/office/drawing/2014/main" id="{1074F8E9-0F17-413E-BEFD-6189DC68D9AA}"/>
              </a:ext>
            </a:extLst>
          </p:cNvPr>
          <p:cNvSpPr>
            <a:spLocks noChangeArrowheads="1"/>
          </p:cNvSpPr>
          <p:nvPr/>
        </p:nvSpPr>
        <p:spPr bwMode="auto">
          <a:xfrm>
            <a:off x="1659860" y="10368"/>
            <a:ext cx="9144000" cy="755088"/>
          </a:xfrm>
          <a:prstGeom prst="rect">
            <a:avLst/>
          </a:prstGeom>
          <a:noFill/>
          <a:ln w="9525">
            <a:noFill/>
            <a:miter lim="800000"/>
            <a:headEnd/>
            <a:tailEnd/>
          </a:ln>
          <a:effectLst/>
        </p:spPr>
        <p:txBody>
          <a:bodyPr lIns="90361" tIns="44387" rIns="90361" bIns="44387" anchor="ctr"/>
          <a:lstStyle/>
          <a:p>
            <a:pPr defTabSz="913783">
              <a:defRPr/>
            </a:pPr>
            <a:r>
              <a:rPr lang="en-US" sz="2883" b="1" i="1" dirty="0">
                <a:solidFill>
                  <a:srgbClr val="FFFFFF"/>
                </a:solidFill>
                <a:effectLst>
                  <a:outerShdw blurRad="38100" dist="38100" dir="2700000" algn="tl">
                    <a:srgbClr val="000000"/>
                  </a:outerShdw>
                </a:effectLst>
                <a:latin typeface="Arial" charset="0"/>
              </a:rPr>
              <a:t>80/20 Rule Safety?</a:t>
            </a:r>
          </a:p>
        </p:txBody>
      </p:sp>
      <p:pic>
        <p:nvPicPr>
          <p:cNvPr id="25604" name="Picture 4">
            <a:extLst>
              <a:ext uri="{FF2B5EF4-FFF2-40B4-BE49-F238E27FC236}">
                <a16:creationId xmlns:a16="http://schemas.microsoft.com/office/drawing/2014/main" id="{07102BAB-FDA9-4818-A686-9BDE9FA430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579" y="751156"/>
            <a:ext cx="2539841" cy="1360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Rectangle 5">
            <a:extLst>
              <a:ext uri="{FF2B5EF4-FFF2-40B4-BE49-F238E27FC236}">
                <a16:creationId xmlns:a16="http://schemas.microsoft.com/office/drawing/2014/main" id="{99F1DBEF-2E5E-466C-93E7-9D0F24CE70B3}"/>
              </a:ext>
            </a:extLst>
          </p:cNvPr>
          <p:cNvSpPr>
            <a:spLocks noChangeArrowheads="1"/>
          </p:cNvSpPr>
          <p:nvPr/>
        </p:nvSpPr>
        <p:spPr bwMode="auto">
          <a:xfrm>
            <a:off x="4990173" y="708252"/>
            <a:ext cx="2567749" cy="952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945" tIns="45973" rIns="91945" bIns="45973">
            <a:spAutoFit/>
          </a:bodyPr>
          <a:lstStyle>
            <a:lvl1pPr defTabSz="1014413" eaLnBrk="0" hangingPunct="0">
              <a:defRPr sz="2800">
                <a:solidFill>
                  <a:schemeClr val="tx1"/>
                </a:solidFill>
                <a:latin typeface="Arial" panose="020B0604020202020204" pitchFamily="34" charset="0"/>
              </a:defRPr>
            </a:lvl1pPr>
            <a:lvl2pPr marL="742950" indent="-285750" defTabSz="1014413" eaLnBrk="0" hangingPunct="0">
              <a:defRPr sz="2800">
                <a:solidFill>
                  <a:schemeClr val="tx1"/>
                </a:solidFill>
                <a:latin typeface="Arial" panose="020B0604020202020204" pitchFamily="34" charset="0"/>
              </a:defRPr>
            </a:lvl2pPr>
            <a:lvl3pPr marL="1143000" indent="-228600" defTabSz="1014413" eaLnBrk="0" hangingPunct="0">
              <a:defRPr sz="2800">
                <a:solidFill>
                  <a:schemeClr val="tx1"/>
                </a:solidFill>
                <a:latin typeface="Arial" panose="020B0604020202020204" pitchFamily="34" charset="0"/>
              </a:defRPr>
            </a:lvl3pPr>
            <a:lvl4pPr marL="1600200" indent="-228600" defTabSz="1014413" eaLnBrk="0" hangingPunct="0">
              <a:defRPr sz="2800">
                <a:solidFill>
                  <a:schemeClr val="tx1"/>
                </a:solidFill>
                <a:latin typeface="Arial" panose="020B0604020202020204" pitchFamily="34" charset="0"/>
              </a:defRPr>
            </a:lvl4pPr>
            <a:lvl5pPr marL="2057400" indent="-228600" defTabSz="1014413" eaLnBrk="0" hangingPunct="0">
              <a:defRPr sz="2800">
                <a:solidFill>
                  <a:schemeClr val="tx1"/>
                </a:solidFill>
                <a:latin typeface="Arial" panose="020B0604020202020204" pitchFamily="34" charset="0"/>
              </a:defRPr>
            </a:lvl5pPr>
            <a:lvl6pPr marL="2514600" indent="-228600" defTabSz="101441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101441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101441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1014413" eaLnBrk="0" fontAlgn="base" hangingPunct="0">
              <a:spcBef>
                <a:spcPct val="0"/>
              </a:spcBef>
              <a:spcAft>
                <a:spcPct val="0"/>
              </a:spcAft>
              <a:defRPr sz="2800">
                <a:solidFill>
                  <a:schemeClr val="tx1"/>
                </a:solidFill>
                <a:latin typeface="Arial" panose="020B0604020202020204" pitchFamily="34" charset="0"/>
              </a:defRPr>
            </a:lvl9pPr>
          </a:lstStyle>
          <a:p>
            <a:pPr algn="ctr"/>
            <a:r>
              <a:rPr lang="en-US" altLang="en-US" sz="2792" b="1">
                <a:solidFill>
                  <a:srgbClr val="CC0000"/>
                </a:solidFill>
              </a:rPr>
              <a:t>Direct - </a:t>
            </a:r>
          </a:p>
          <a:p>
            <a:pPr algn="ctr"/>
            <a:r>
              <a:rPr lang="en-US" altLang="en-US" sz="2792" b="1">
                <a:solidFill>
                  <a:srgbClr val="CC0000"/>
                </a:solidFill>
              </a:rPr>
              <a:t>Insured Costs</a:t>
            </a:r>
          </a:p>
        </p:txBody>
      </p:sp>
      <p:sp>
        <p:nvSpPr>
          <p:cNvPr id="25606" name="Rectangle 6">
            <a:extLst>
              <a:ext uri="{FF2B5EF4-FFF2-40B4-BE49-F238E27FC236}">
                <a16:creationId xmlns:a16="http://schemas.microsoft.com/office/drawing/2014/main" id="{7C03DFC6-EB13-45EB-A4E3-DF32301A8569}"/>
              </a:ext>
            </a:extLst>
          </p:cNvPr>
          <p:cNvSpPr>
            <a:spLocks noChangeArrowheads="1"/>
          </p:cNvSpPr>
          <p:nvPr/>
        </p:nvSpPr>
        <p:spPr bwMode="auto">
          <a:xfrm>
            <a:off x="7154922" y="283501"/>
            <a:ext cx="3224979" cy="37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945" tIns="45973" rIns="91945" bIns="45973">
            <a:spAutoFit/>
          </a:bodyPr>
          <a:lstStyle>
            <a:lvl1pPr defTabSz="1014413" eaLnBrk="0" hangingPunct="0">
              <a:defRPr sz="2800">
                <a:solidFill>
                  <a:schemeClr val="tx1"/>
                </a:solidFill>
                <a:latin typeface="Arial" panose="020B0604020202020204" pitchFamily="34" charset="0"/>
              </a:defRPr>
            </a:lvl1pPr>
            <a:lvl2pPr marL="742950" indent="-285750" defTabSz="1014413" eaLnBrk="0" hangingPunct="0">
              <a:defRPr sz="2800">
                <a:solidFill>
                  <a:schemeClr val="tx1"/>
                </a:solidFill>
                <a:latin typeface="Arial" panose="020B0604020202020204" pitchFamily="34" charset="0"/>
              </a:defRPr>
            </a:lvl2pPr>
            <a:lvl3pPr marL="1143000" indent="-228600" defTabSz="1014413" eaLnBrk="0" hangingPunct="0">
              <a:defRPr sz="2800">
                <a:solidFill>
                  <a:schemeClr val="tx1"/>
                </a:solidFill>
                <a:latin typeface="Arial" panose="020B0604020202020204" pitchFamily="34" charset="0"/>
              </a:defRPr>
            </a:lvl3pPr>
            <a:lvl4pPr marL="1600200" indent="-228600" defTabSz="1014413" eaLnBrk="0" hangingPunct="0">
              <a:defRPr sz="2800">
                <a:solidFill>
                  <a:schemeClr val="tx1"/>
                </a:solidFill>
                <a:latin typeface="Arial" panose="020B0604020202020204" pitchFamily="34" charset="0"/>
              </a:defRPr>
            </a:lvl4pPr>
            <a:lvl5pPr marL="2057400" indent="-228600" defTabSz="1014413" eaLnBrk="0" hangingPunct="0">
              <a:defRPr sz="2800">
                <a:solidFill>
                  <a:schemeClr val="tx1"/>
                </a:solidFill>
                <a:latin typeface="Arial" panose="020B0604020202020204" pitchFamily="34" charset="0"/>
              </a:defRPr>
            </a:lvl5pPr>
            <a:lvl6pPr marL="2514600" indent="-228600" defTabSz="101441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101441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101441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1014413"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1802" b="1" i="1" dirty="0"/>
              <a:t>“Just the tip of the iceberg</a:t>
            </a:r>
            <a:r>
              <a:rPr lang="en-US" altLang="en-US" sz="1802" b="1" i="1" dirty="0">
                <a:latin typeface="Times New Roman" panose="02020603050405020304" pitchFamily="18" charset="0"/>
              </a:rPr>
              <a:t>”</a:t>
            </a:r>
          </a:p>
        </p:txBody>
      </p:sp>
      <p:sp>
        <p:nvSpPr>
          <p:cNvPr id="25607" name="Text Box 7">
            <a:extLst>
              <a:ext uri="{FF2B5EF4-FFF2-40B4-BE49-F238E27FC236}">
                <a16:creationId xmlns:a16="http://schemas.microsoft.com/office/drawing/2014/main" id="{F6DE032E-F78D-4746-B34E-5C2406CD3406}"/>
              </a:ext>
            </a:extLst>
          </p:cNvPr>
          <p:cNvSpPr txBox="1">
            <a:spLocks noChangeArrowheads="1"/>
          </p:cNvSpPr>
          <p:nvPr/>
        </p:nvSpPr>
        <p:spPr bwMode="auto">
          <a:xfrm>
            <a:off x="2347733" y="765456"/>
            <a:ext cx="1671776" cy="75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11" tIns="45656" rIns="91311" bIns="45656">
            <a:spAutoFit/>
          </a:bodyPr>
          <a:lstStyle>
            <a:lvl1pPr defTabSz="1014413" eaLnBrk="0" hangingPunct="0">
              <a:defRPr sz="2800">
                <a:solidFill>
                  <a:schemeClr val="tx1"/>
                </a:solidFill>
                <a:latin typeface="Arial" panose="020B0604020202020204" pitchFamily="34" charset="0"/>
              </a:defRPr>
            </a:lvl1pPr>
            <a:lvl2pPr marL="742950" indent="-285750" defTabSz="1014413" eaLnBrk="0" hangingPunct="0">
              <a:defRPr sz="2800">
                <a:solidFill>
                  <a:schemeClr val="tx1"/>
                </a:solidFill>
                <a:latin typeface="Arial" panose="020B0604020202020204" pitchFamily="34" charset="0"/>
              </a:defRPr>
            </a:lvl2pPr>
            <a:lvl3pPr marL="1143000" indent="-228600" defTabSz="1014413" eaLnBrk="0" hangingPunct="0">
              <a:defRPr sz="2800">
                <a:solidFill>
                  <a:schemeClr val="tx1"/>
                </a:solidFill>
                <a:latin typeface="Arial" panose="020B0604020202020204" pitchFamily="34" charset="0"/>
              </a:defRPr>
            </a:lvl3pPr>
            <a:lvl4pPr marL="1600200" indent="-228600" defTabSz="1014413" eaLnBrk="0" hangingPunct="0">
              <a:defRPr sz="2800">
                <a:solidFill>
                  <a:schemeClr val="tx1"/>
                </a:solidFill>
                <a:latin typeface="Arial" panose="020B0604020202020204" pitchFamily="34" charset="0"/>
              </a:defRPr>
            </a:lvl4pPr>
            <a:lvl5pPr marL="2057400" indent="-228600" defTabSz="1014413" eaLnBrk="0" hangingPunct="0">
              <a:defRPr sz="2800">
                <a:solidFill>
                  <a:schemeClr val="tx1"/>
                </a:solidFill>
                <a:latin typeface="Arial" panose="020B0604020202020204" pitchFamily="34" charset="0"/>
              </a:defRPr>
            </a:lvl5pPr>
            <a:lvl6pPr marL="2514600" indent="-228600" defTabSz="101441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101441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101441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1014413" eaLnBrk="0" fontAlgn="base" hangingPunct="0">
              <a:spcBef>
                <a:spcPct val="0"/>
              </a:spcBef>
              <a:spcAft>
                <a:spcPct val="0"/>
              </a:spcAft>
              <a:defRPr sz="2800">
                <a:solidFill>
                  <a:schemeClr val="tx1"/>
                </a:solidFill>
                <a:latin typeface="Arial" panose="020B0604020202020204" pitchFamily="34" charset="0"/>
              </a:defRPr>
            </a:lvl9pPr>
          </a:lstStyle>
          <a:p>
            <a:pPr algn="ctr">
              <a:spcBef>
                <a:spcPct val="50000"/>
              </a:spcBef>
            </a:pPr>
            <a:r>
              <a:rPr lang="en-US" altLang="en-US" sz="1441" b="1">
                <a:solidFill>
                  <a:srgbClr val="CC0000"/>
                </a:solidFill>
              </a:rPr>
              <a:t>Unseen costs can sink the ship!</a:t>
            </a:r>
          </a:p>
        </p:txBody>
      </p:sp>
      <p:sp>
        <p:nvSpPr>
          <p:cNvPr id="25608" name="Rectangle 8">
            <a:extLst>
              <a:ext uri="{FF2B5EF4-FFF2-40B4-BE49-F238E27FC236}">
                <a16:creationId xmlns:a16="http://schemas.microsoft.com/office/drawing/2014/main" id="{D56D52E1-6D40-4BB9-A8FB-26405102808E}"/>
              </a:ext>
            </a:extLst>
          </p:cNvPr>
          <p:cNvSpPr>
            <a:spLocks noChangeArrowheads="1"/>
          </p:cNvSpPr>
          <p:nvPr/>
        </p:nvSpPr>
        <p:spPr bwMode="auto">
          <a:xfrm>
            <a:off x="1798579" y="2139774"/>
            <a:ext cx="8610577" cy="48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45" tIns="45973" rIns="91945" bIns="45973">
            <a:spAutoFit/>
          </a:bodyPr>
          <a:lstStyle>
            <a:lvl1pPr defTabSz="1014413" eaLnBrk="0" hangingPunct="0">
              <a:defRPr sz="2800">
                <a:solidFill>
                  <a:schemeClr val="tx1"/>
                </a:solidFill>
                <a:latin typeface="Arial" panose="020B0604020202020204" pitchFamily="34" charset="0"/>
              </a:defRPr>
            </a:lvl1pPr>
            <a:lvl2pPr marL="742950" indent="-285750" defTabSz="1014413" eaLnBrk="0" hangingPunct="0">
              <a:defRPr sz="2800">
                <a:solidFill>
                  <a:schemeClr val="tx1"/>
                </a:solidFill>
                <a:latin typeface="Arial" panose="020B0604020202020204" pitchFamily="34" charset="0"/>
              </a:defRPr>
            </a:lvl2pPr>
            <a:lvl3pPr marL="1143000" indent="-228600" defTabSz="1014413" eaLnBrk="0" hangingPunct="0">
              <a:defRPr sz="2800">
                <a:solidFill>
                  <a:schemeClr val="tx1"/>
                </a:solidFill>
                <a:latin typeface="Arial" panose="020B0604020202020204" pitchFamily="34" charset="0"/>
              </a:defRPr>
            </a:lvl3pPr>
            <a:lvl4pPr marL="1600200" indent="-228600" defTabSz="1014413" eaLnBrk="0" hangingPunct="0">
              <a:defRPr sz="2800">
                <a:solidFill>
                  <a:schemeClr val="tx1"/>
                </a:solidFill>
                <a:latin typeface="Arial" panose="020B0604020202020204" pitchFamily="34" charset="0"/>
              </a:defRPr>
            </a:lvl4pPr>
            <a:lvl5pPr marL="2057400" indent="-228600" defTabSz="1014413" eaLnBrk="0" hangingPunct="0">
              <a:defRPr sz="2800">
                <a:solidFill>
                  <a:schemeClr val="tx1"/>
                </a:solidFill>
                <a:latin typeface="Arial" panose="020B0604020202020204" pitchFamily="34" charset="0"/>
              </a:defRPr>
            </a:lvl5pPr>
            <a:lvl6pPr marL="2514600" indent="-228600" defTabSz="101441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101441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101441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1014413"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sz="2522" b="1">
                <a:solidFill>
                  <a:srgbClr val="FFCC66"/>
                </a:solidFill>
              </a:rPr>
              <a:t>Indirect - Uninsured, hidden Costs - Out of pocket</a:t>
            </a:r>
          </a:p>
        </p:txBody>
      </p:sp>
      <p:sp>
        <p:nvSpPr>
          <p:cNvPr id="25609" name="Rectangle 9">
            <a:extLst>
              <a:ext uri="{FF2B5EF4-FFF2-40B4-BE49-F238E27FC236}">
                <a16:creationId xmlns:a16="http://schemas.microsoft.com/office/drawing/2014/main" id="{85D772B4-6520-4A7B-B669-C47BE936ADF6}"/>
              </a:ext>
            </a:extLst>
          </p:cNvPr>
          <p:cNvSpPr>
            <a:spLocks noChangeArrowheads="1"/>
          </p:cNvSpPr>
          <p:nvPr/>
        </p:nvSpPr>
        <p:spPr bwMode="auto">
          <a:xfrm>
            <a:off x="1935868" y="2605984"/>
            <a:ext cx="7257711" cy="4158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945" tIns="45973" rIns="91945" bIns="45973">
            <a:spAutoFit/>
          </a:bodyPr>
          <a:lstStyle>
            <a:lvl1pPr marL="255588" indent="-255588" defTabSz="1014413" eaLnBrk="0" hangingPunct="0">
              <a:defRPr sz="2800">
                <a:solidFill>
                  <a:schemeClr val="tx1"/>
                </a:solidFill>
                <a:latin typeface="Arial" panose="020B0604020202020204" pitchFamily="34" charset="0"/>
              </a:defRPr>
            </a:lvl1pPr>
            <a:lvl2pPr marL="742950" indent="-285750" defTabSz="1014413" eaLnBrk="0" hangingPunct="0">
              <a:defRPr sz="2800">
                <a:solidFill>
                  <a:schemeClr val="tx1"/>
                </a:solidFill>
                <a:latin typeface="Arial" panose="020B0604020202020204" pitchFamily="34" charset="0"/>
              </a:defRPr>
            </a:lvl2pPr>
            <a:lvl3pPr marL="1143000" indent="-228600" defTabSz="1014413" eaLnBrk="0" hangingPunct="0">
              <a:defRPr sz="2800">
                <a:solidFill>
                  <a:schemeClr val="tx1"/>
                </a:solidFill>
                <a:latin typeface="Arial" panose="020B0604020202020204" pitchFamily="34" charset="0"/>
              </a:defRPr>
            </a:lvl3pPr>
            <a:lvl4pPr marL="1600200" indent="-228600" defTabSz="1014413" eaLnBrk="0" hangingPunct="0">
              <a:defRPr sz="2800">
                <a:solidFill>
                  <a:schemeClr val="tx1"/>
                </a:solidFill>
                <a:latin typeface="Arial" panose="020B0604020202020204" pitchFamily="34" charset="0"/>
              </a:defRPr>
            </a:lvl4pPr>
            <a:lvl5pPr marL="2057400" indent="-228600" defTabSz="1014413" eaLnBrk="0" hangingPunct="0">
              <a:defRPr sz="2800">
                <a:solidFill>
                  <a:schemeClr val="tx1"/>
                </a:solidFill>
                <a:latin typeface="Arial" panose="020B0604020202020204" pitchFamily="34" charset="0"/>
              </a:defRPr>
            </a:lvl5pPr>
            <a:lvl6pPr marL="2514600" indent="-228600" defTabSz="101441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101441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101441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1014413" eaLnBrk="0" fontAlgn="base" hangingPunct="0">
              <a:spcBef>
                <a:spcPct val="0"/>
              </a:spcBef>
              <a:spcAft>
                <a:spcPct val="0"/>
              </a:spcAft>
              <a:defRPr sz="2800">
                <a:solidFill>
                  <a:schemeClr val="tx1"/>
                </a:solidFill>
                <a:latin typeface="Arial" panose="020B0604020202020204" pitchFamily="34" charset="0"/>
              </a:defRPr>
            </a:lvl9pPr>
          </a:lstStyle>
          <a:p>
            <a:pPr>
              <a:spcBef>
                <a:spcPct val="10000"/>
              </a:spcBef>
            </a:pPr>
            <a:r>
              <a:rPr lang="en-US" altLang="en-US" sz="1621" b="1" dirty="0">
                <a:solidFill>
                  <a:srgbClr val="FFCC00"/>
                </a:solidFill>
              </a:rPr>
              <a:t>Examples:   </a:t>
            </a:r>
          </a:p>
          <a:p>
            <a:pPr>
              <a:spcBef>
                <a:spcPct val="10000"/>
              </a:spcBef>
            </a:pPr>
            <a:r>
              <a:rPr lang="en-US" altLang="en-US" sz="1621" b="1" dirty="0">
                <a:solidFill>
                  <a:srgbClr val="FFCC00"/>
                </a:solidFill>
              </a:rPr>
              <a:t>  1. </a:t>
            </a:r>
            <a:r>
              <a:rPr lang="en-US" altLang="en-US" sz="1621" b="1" dirty="0">
                <a:solidFill>
                  <a:srgbClr val="FF0000"/>
                </a:solidFill>
              </a:rPr>
              <a:t>Time lost from work by injured employee.</a:t>
            </a:r>
          </a:p>
          <a:p>
            <a:pPr>
              <a:spcBef>
                <a:spcPct val="10000"/>
              </a:spcBef>
            </a:pPr>
            <a:r>
              <a:rPr lang="en-US" altLang="en-US" sz="1621" b="1" dirty="0">
                <a:solidFill>
                  <a:srgbClr val="FF0000"/>
                </a:solidFill>
              </a:rPr>
              <a:t>  2.  Lost time by fellow employees. </a:t>
            </a:r>
          </a:p>
          <a:p>
            <a:pPr>
              <a:spcBef>
                <a:spcPct val="10000"/>
              </a:spcBef>
            </a:pPr>
            <a:r>
              <a:rPr lang="en-US" altLang="en-US" sz="1621" b="1" dirty="0">
                <a:solidFill>
                  <a:srgbClr val="FF0000"/>
                </a:solidFill>
              </a:rPr>
              <a:t>  3.  Loss of efficiency due to break-up of team.</a:t>
            </a:r>
          </a:p>
          <a:p>
            <a:pPr>
              <a:spcBef>
                <a:spcPct val="10000"/>
              </a:spcBef>
            </a:pPr>
            <a:r>
              <a:rPr lang="en-US" altLang="en-US" sz="1621" b="1" dirty="0">
                <a:solidFill>
                  <a:srgbClr val="FF0000"/>
                </a:solidFill>
              </a:rPr>
              <a:t>  4.  Lost time by supervisor.</a:t>
            </a:r>
          </a:p>
          <a:p>
            <a:pPr>
              <a:spcBef>
                <a:spcPct val="10000"/>
              </a:spcBef>
            </a:pPr>
            <a:r>
              <a:rPr lang="en-US" altLang="en-US" sz="1621" b="1" dirty="0">
                <a:solidFill>
                  <a:srgbClr val="FFCC00"/>
                </a:solidFill>
              </a:rPr>
              <a:t>  5.  Training costs for new/replacement workers.</a:t>
            </a:r>
          </a:p>
          <a:p>
            <a:pPr>
              <a:spcBef>
                <a:spcPct val="10000"/>
              </a:spcBef>
            </a:pPr>
            <a:r>
              <a:rPr lang="en-US" altLang="en-US" sz="1621" b="1" dirty="0">
                <a:solidFill>
                  <a:srgbClr val="FFCC00"/>
                </a:solidFill>
              </a:rPr>
              <a:t>  6.  Damage to tools and equipment.</a:t>
            </a:r>
          </a:p>
          <a:p>
            <a:pPr>
              <a:spcBef>
                <a:spcPct val="10000"/>
              </a:spcBef>
            </a:pPr>
            <a:r>
              <a:rPr lang="en-US" altLang="en-US" sz="1621" b="1" dirty="0">
                <a:solidFill>
                  <a:srgbClr val="FFCC00"/>
                </a:solidFill>
              </a:rPr>
              <a:t>  7.  Time damaged equipment is out of service.</a:t>
            </a:r>
          </a:p>
          <a:p>
            <a:pPr>
              <a:spcBef>
                <a:spcPct val="10000"/>
              </a:spcBef>
            </a:pPr>
            <a:r>
              <a:rPr lang="en-US" altLang="en-US" sz="1621" b="1" dirty="0">
                <a:solidFill>
                  <a:srgbClr val="FFCC00"/>
                </a:solidFill>
              </a:rPr>
              <a:t>  8.  Loss of production for remainder of the day.</a:t>
            </a:r>
          </a:p>
          <a:p>
            <a:pPr>
              <a:spcBef>
                <a:spcPct val="10000"/>
              </a:spcBef>
            </a:pPr>
            <a:r>
              <a:rPr lang="en-US" altLang="en-US" sz="1621" b="1" dirty="0">
                <a:solidFill>
                  <a:srgbClr val="FFCC00"/>
                </a:solidFill>
              </a:rPr>
              <a:t>  9.  Damage from accident: fire, water, chemical, explosives, etc. </a:t>
            </a:r>
          </a:p>
          <a:p>
            <a:pPr>
              <a:spcBef>
                <a:spcPct val="10000"/>
              </a:spcBef>
            </a:pPr>
            <a:r>
              <a:rPr lang="en-US" altLang="en-US" sz="1621" b="1" dirty="0">
                <a:solidFill>
                  <a:srgbClr val="FFCC00"/>
                </a:solidFill>
              </a:rPr>
              <a:t>10.  Failure to fill orders/meet deadlines.</a:t>
            </a:r>
          </a:p>
          <a:p>
            <a:pPr>
              <a:spcBef>
                <a:spcPct val="10000"/>
              </a:spcBef>
            </a:pPr>
            <a:r>
              <a:rPr lang="en-US" altLang="en-US" sz="1621" b="1" dirty="0">
                <a:solidFill>
                  <a:srgbClr val="FFCC00"/>
                </a:solidFill>
              </a:rPr>
              <a:t>11.  Overhead costs while work was disrupted. </a:t>
            </a:r>
          </a:p>
          <a:p>
            <a:pPr>
              <a:spcBef>
                <a:spcPct val="10000"/>
              </a:spcBef>
            </a:pPr>
            <a:r>
              <a:rPr lang="en-US" altLang="en-US" sz="1621" b="1" dirty="0">
                <a:solidFill>
                  <a:srgbClr val="FFCC00"/>
                </a:solidFill>
              </a:rPr>
              <a:t>12.  Other </a:t>
            </a:r>
            <a:r>
              <a:rPr lang="en-US" altLang="en-US" sz="1621" b="1" dirty="0">
                <a:solidFill>
                  <a:srgbClr val="FFCC66"/>
                </a:solidFill>
              </a:rPr>
              <a:t>miscellaneous costs (</a:t>
            </a:r>
            <a:r>
              <a:rPr lang="en-US" altLang="en-US" sz="1621" b="1" i="1" dirty="0">
                <a:solidFill>
                  <a:srgbClr val="FFCC66"/>
                </a:solidFill>
              </a:rPr>
              <a:t>Over 100 other items of cost may appear one or more times with every accident)</a:t>
            </a:r>
            <a:endParaRPr lang="en-US" altLang="en-US" sz="1621" b="1" dirty="0">
              <a:solidFill>
                <a:srgbClr val="FFCC66"/>
              </a:solidFill>
            </a:endParaRPr>
          </a:p>
          <a:p>
            <a:pPr>
              <a:spcBef>
                <a:spcPct val="10000"/>
              </a:spcBef>
            </a:pPr>
            <a:r>
              <a:rPr lang="en-US" altLang="en-US" sz="1621" b="1" dirty="0">
                <a:solidFill>
                  <a:srgbClr val="FFCC00"/>
                </a:solidFill>
              </a:rPr>
              <a:t>13.  Others?  ________________________________</a:t>
            </a:r>
          </a:p>
        </p:txBody>
      </p:sp>
      <p:sp>
        <p:nvSpPr>
          <p:cNvPr id="25610" name="Rectangle 10">
            <a:extLst>
              <a:ext uri="{FF2B5EF4-FFF2-40B4-BE49-F238E27FC236}">
                <a16:creationId xmlns:a16="http://schemas.microsoft.com/office/drawing/2014/main" id="{B33FD46F-9B76-4C70-89E0-87ADE829F637}"/>
              </a:ext>
            </a:extLst>
          </p:cNvPr>
          <p:cNvSpPr>
            <a:spLocks noChangeArrowheads="1"/>
          </p:cNvSpPr>
          <p:nvPr/>
        </p:nvSpPr>
        <p:spPr bwMode="auto">
          <a:xfrm>
            <a:off x="8677001" y="5410253"/>
            <a:ext cx="1939371" cy="31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945" tIns="45973" rIns="91945" bIns="45973">
            <a:spAutoFit/>
          </a:bodyPr>
          <a:lstStyle>
            <a:lvl1pPr defTabSz="1014413" eaLnBrk="0" hangingPunct="0">
              <a:defRPr sz="2800">
                <a:solidFill>
                  <a:schemeClr val="tx1"/>
                </a:solidFill>
                <a:latin typeface="Arial" panose="020B0604020202020204" pitchFamily="34" charset="0"/>
              </a:defRPr>
            </a:lvl1pPr>
            <a:lvl2pPr marL="742950" indent="-285750" defTabSz="1014413" eaLnBrk="0" hangingPunct="0">
              <a:defRPr sz="2800">
                <a:solidFill>
                  <a:schemeClr val="tx1"/>
                </a:solidFill>
                <a:latin typeface="Arial" panose="020B0604020202020204" pitchFamily="34" charset="0"/>
              </a:defRPr>
            </a:lvl2pPr>
            <a:lvl3pPr marL="1143000" indent="-228600" defTabSz="1014413" eaLnBrk="0" hangingPunct="0">
              <a:defRPr sz="2800">
                <a:solidFill>
                  <a:schemeClr val="tx1"/>
                </a:solidFill>
                <a:latin typeface="Arial" panose="020B0604020202020204" pitchFamily="34" charset="0"/>
              </a:defRPr>
            </a:lvl3pPr>
            <a:lvl4pPr marL="1600200" indent="-228600" defTabSz="1014413" eaLnBrk="0" hangingPunct="0">
              <a:defRPr sz="2800">
                <a:solidFill>
                  <a:schemeClr val="tx1"/>
                </a:solidFill>
                <a:latin typeface="Arial" panose="020B0604020202020204" pitchFamily="34" charset="0"/>
              </a:defRPr>
            </a:lvl4pPr>
            <a:lvl5pPr marL="2057400" indent="-228600" defTabSz="1014413" eaLnBrk="0" hangingPunct="0">
              <a:defRPr sz="2800">
                <a:solidFill>
                  <a:schemeClr val="tx1"/>
                </a:solidFill>
                <a:latin typeface="Arial" panose="020B0604020202020204" pitchFamily="34" charset="0"/>
              </a:defRPr>
            </a:lvl5pPr>
            <a:lvl6pPr marL="2514600" indent="-228600" defTabSz="101441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101441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101441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1014413" eaLnBrk="0" fontAlgn="base" hangingPunct="0">
              <a:spcBef>
                <a:spcPct val="0"/>
              </a:spcBef>
              <a:spcAft>
                <a:spcPct val="0"/>
              </a:spcAft>
              <a:defRPr sz="2800">
                <a:solidFill>
                  <a:schemeClr val="tx1"/>
                </a:solidFill>
                <a:latin typeface="Arial" panose="020B0604020202020204" pitchFamily="34" charset="0"/>
              </a:defRPr>
            </a:lvl9pPr>
          </a:lstStyle>
          <a:p>
            <a:pPr>
              <a:lnSpc>
                <a:spcPct val="90000"/>
              </a:lnSpc>
            </a:pPr>
            <a:r>
              <a:rPr lang="en-US" altLang="en-US" sz="1621" b="1" i="1" dirty="0">
                <a:solidFill>
                  <a:srgbClr val="FFCC00"/>
                </a:solidFill>
              </a:rPr>
              <a:t>Unknown Costs - </a:t>
            </a:r>
          </a:p>
        </p:txBody>
      </p:sp>
      <p:sp>
        <p:nvSpPr>
          <p:cNvPr id="25611" name="Rectangle 11">
            <a:extLst>
              <a:ext uri="{FF2B5EF4-FFF2-40B4-BE49-F238E27FC236}">
                <a16:creationId xmlns:a16="http://schemas.microsoft.com/office/drawing/2014/main" id="{26CE59D6-C730-4F08-B1A6-4E6A42F6C182}"/>
              </a:ext>
            </a:extLst>
          </p:cNvPr>
          <p:cNvSpPr>
            <a:spLocks noChangeArrowheads="1"/>
          </p:cNvSpPr>
          <p:nvPr/>
        </p:nvSpPr>
        <p:spPr bwMode="auto">
          <a:xfrm>
            <a:off x="8829968" y="5749886"/>
            <a:ext cx="1824981" cy="69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945" tIns="45973" rIns="91945" bIns="45973">
            <a:spAutoFit/>
          </a:bodyPr>
          <a:lstStyle>
            <a:lvl1pPr defTabSz="1014413" eaLnBrk="0" hangingPunct="0">
              <a:defRPr sz="2800">
                <a:solidFill>
                  <a:schemeClr val="tx1"/>
                </a:solidFill>
                <a:latin typeface="Arial" panose="020B0604020202020204" pitchFamily="34" charset="0"/>
              </a:defRPr>
            </a:lvl1pPr>
            <a:lvl2pPr marL="742950" indent="-285750" defTabSz="1014413" eaLnBrk="0" hangingPunct="0">
              <a:defRPr sz="2800">
                <a:solidFill>
                  <a:schemeClr val="tx1"/>
                </a:solidFill>
                <a:latin typeface="Arial" panose="020B0604020202020204" pitchFamily="34" charset="0"/>
              </a:defRPr>
            </a:lvl2pPr>
            <a:lvl3pPr marL="1143000" indent="-228600" defTabSz="1014413" eaLnBrk="0" hangingPunct="0">
              <a:defRPr sz="2800">
                <a:solidFill>
                  <a:schemeClr val="tx1"/>
                </a:solidFill>
                <a:latin typeface="Arial" panose="020B0604020202020204" pitchFamily="34" charset="0"/>
              </a:defRPr>
            </a:lvl3pPr>
            <a:lvl4pPr marL="1600200" indent="-228600" defTabSz="1014413" eaLnBrk="0" hangingPunct="0">
              <a:defRPr sz="2800">
                <a:solidFill>
                  <a:schemeClr val="tx1"/>
                </a:solidFill>
                <a:latin typeface="Arial" panose="020B0604020202020204" pitchFamily="34" charset="0"/>
              </a:defRPr>
            </a:lvl4pPr>
            <a:lvl5pPr marL="2057400" indent="-228600" defTabSz="1014413" eaLnBrk="0" hangingPunct="0">
              <a:defRPr sz="2800">
                <a:solidFill>
                  <a:schemeClr val="tx1"/>
                </a:solidFill>
                <a:latin typeface="Arial" panose="020B0604020202020204" pitchFamily="34" charset="0"/>
              </a:defRPr>
            </a:lvl5pPr>
            <a:lvl6pPr marL="2514600" indent="-228600" defTabSz="1014413"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1014413"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1014413"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1014413" eaLnBrk="0" fontAlgn="base" hangingPunct="0">
              <a:spcBef>
                <a:spcPct val="0"/>
              </a:spcBef>
              <a:spcAft>
                <a:spcPct val="0"/>
              </a:spcAft>
              <a:defRPr sz="2800">
                <a:solidFill>
                  <a:schemeClr val="tx1"/>
                </a:solidFill>
                <a:latin typeface="Arial" panose="020B0604020202020204" pitchFamily="34" charset="0"/>
              </a:defRPr>
            </a:lvl9pPr>
          </a:lstStyle>
          <a:p>
            <a:pPr>
              <a:lnSpc>
                <a:spcPct val="90000"/>
              </a:lnSpc>
            </a:pPr>
            <a:r>
              <a:rPr lang="en-US" altLang="en-US" sz="1441" b="1" dirty="0">
                <a:solidFill>
                  <a:srgbClr val="FFCC00"/>
                </a:solidFill>
              </a:rPr>
              <a:t>1.  Human Tragedy</a:t>
            </a:r>
          </a:p>
          <a:p>
            <a:pPr>
              <a:lnSpc>
                <a:spcPct val="90000"/>
              </a:lnSpc>
            </a:pPr>
            <a:r>
              <a:rPr lang="en-US" altLang="en-US" sz="1441" b="1" dirty="0">
                <a:solidFill>
                  <a:srgbClr val="FFCC00"/>
                </a:solidFill>
              </a:rPr>
              <a:t>2.  Morale</a:t>
            </a:r>
          </a:p>
          <a:p>
            <a:pPr>
              <a:lnSpc>
                <a:spcPct val="90000"/>
              </a:lnSpc>
            </a:pPr>
            <a:r>
              <a:rPr lang="en-US" altLang="en-US" sz="1441" b="1" dirty="0">
                <a:solidFill>
                  <a:srgbClr val="FFCC00"/>
                </a:solidFill>
              </a:rPr>
              <a:t>3.  Reputation</a:t>
            </a:r>
          </a:p>
        </p:txBody>
      </p:sp>
      <p:sp>
        <p:nvSpPr>
          <p:cNvPr id="2" name="Arrow: Up-Down 1">
            <a:extLst>
              <a:ext uri="{FF2B5EF4-FFF2-40B4-BE49-F238E27FC236}">
                <a16:creationId xmlns:a16="http://schemas.microsoft.com/office/drawing/2014/main" id="{7B519722-2B4D-4333-A2A0-494F49008C0E}"/>
              </a:ext>
            </a:extLst>
          </p:cNvPr>
          <p:cNvSpPr/>
          <p:nvPr/>
        </p:nvSpPr>
        <p:spPr>
          <a:xfrm>
            <a:off x="8249023" y="926798"/>
            <a:ext cx="617891" cy="5702602"/>
          </a:xfrm>
          <a:prstGeom prst="upDownArrow">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93248A82-12C0-4799-8512-326CD8C4FC2E}"/>
              </a:ext>
            </a:extLst>
          </p:cNvPr>
          <p:cNvCxnSpPr/>
          <p:nvPr/>
        </p:nvCxnSpPr>
        <p:spPr>
          <a:xfrm>
            <a:off x="4338420" y="2111173"/>
            <a:ext cx="5872381" cy="28601"/>
          </a:xfrm>
          <a:prstGeom prst="line">
            <a:avLst/>
          </a:prstGeom>
          <a:ln w="6032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DABD910-945D-4493-BBBC-13A11FFE4A94}"/>
              </a:ext>
            </a:extLst>
          </p:cNvPr>
          <p:cNvSpPr txBox="1"/>
          <p:nvPr/>
        </p:nvSpPr>
        <p:spPr>
          <a:xfrm>
            <a:off x="9193579" y="1219201"/>
            <a:ext cx="1215577" cy="646331"/>
          </a:xfrm>
          <a:prstGeom prst="rect">
            <a:avLst/>
          </a:prstGeom>
          <a:noFill/>
        </p:spPr>
        <p:txBody>
          <a:bodyPr wrap="square" rtlCol="0">
            <a:spAutoFit/>
          </a:bodyPr>
          <a:lstStyle/>
          <a:p>
            <a:r>
              <a:rPr lang="en-US" sz="3600" dirty="0">
                <a:solidFill>
                  <a:schemeClr val="bg1"/>
                </a:solidFill>
              </a:rPr>
              <a:t>20%</a:t>
            </a:r>
          </a:p>
        </p:txBody>
      </p:sp>
      <p:sp>
        <p:nvSpPr>
          <p:cNvPr id="16" name="TextBox 15">
            <a:extLst>
              <a:ext uri="{FF2B5EF4-FFF2-40B4-BE49-F238E27FC236}">
                <a16:creationId xmlns:a16="http://schemas.microsoft.com/office/drawing/2014/main" id="{1ED23EDF-CE63-44DE-84F3-EE56D63977D6}"/>
              </a:ext>
            </a:extLst>
          </p:cNvPr>
          <p:cNvSpPr txBox="1"/>
          <p:nvPr/>
        </p:nvSpPr>
        <p:spPr>
          <a:xfrm>
            <a:off x="9203681" y="3517962"/>
            <a:ext cx="1215577" cy="646331"/>
          </a:xfrm>
          <a:prstGeom prst="rect">
            <a:avLst/>
          </a:prstGeom>
          <a:noFill/>
        </p:spPr>
        <p:txBody>
          <a:bodyPr wrap="square" rtlCol="0">
            <a:spAutoFit/>
          </a:bodyPr>
          <a:lstStyle/>
          <a:p>
            <a:r>
              <a:rPr lang="en-US" sz="3600" dirty="0">
                <a:solidFill>
                  <a:schemeClr val="bg1"/>
                </a:solidFill>
              </a:rPr>
              <a:t>80%</a:t>
            </a:r>
          </a:p>
        </p:txBody>
      </p:sp>
      <p:sp>
        <p:nvSpPr>
          <p:cNvPr id="3" name="Slide Number Placeholder 2">
            <a:extLst>
              <a:ext uri="{FF2B5EF4-FFF2-40B4-BE49-F238E27FC236}">
                <a16:creationId xmlns:a16="http://schemas.microsoft.com/office/drawing/2014/main" id="{EFEE619B-5EFA-4DF9-9841-E436554776DE}"/>
              </a:ext>
            </a:extLst>
          </p:cNvPr>
          <p:cNvSpPr>
            <a:spLocks noGrp="1"/>
          </p:cNvSpPr>
          <p:nvPr>
            <p:ph type="sldNum" sz="quarter" idx="12"/>
          </p:nvPr>
        </p:nvSpPr>
        <p:spPr/>
        <p:txBody>
          <a:bodyPr/>
          <a:lstStyle/>
          <a:p>
            <a:fld id="{74B3DFBD-E7C9-4EAF-A94B-EBECAE75C9A7}" type="slidenum">
              <a:rPr lang="en-US" altLang="en-US" smtClean="0"/>
              <a:pPr/>
              <a:t>16</a:t>
            </a:fld>
            <a:endParaRPr lang="en-US" altLang="en-US"/>
          </a:p>
        </p:txBody>
      </p:sp>
    </p:spTree>
    <p:extLst>
      <p:ext uri="{BB962C8B-B14F-4D97-AF65-F5344CB8AC3E}">
        <p14:creationId xmlns:p14="http://schemas.microsoft.com/office/powerpoint/2010/main" val="2433719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AC976-8193-439D-85B6-763F5EF212B9}"/>
              </a:ext>
            </a:extLst>
          </p:cNvPr>
          <p:cNvSpPr>
            <a:spLocks noGrp="1"/>
          </p:cNvSpPr>
          <p:nvPr>
            <p:ph type="title"/>
          </p:nvPr>
        </p:nvSpPr>
        <p:spPr>
          <a:xfrm>
            <a:off x="838200" y="365126"/>
            <a:ext cx="10515600" cy="894332"/>
          </a:xfrm>
        </p:spPr>
        <p:txBody>
          <a:bodyPr/>
          <a:lstStyle/>
          <a:p>
            <a:r>
              <a:rPr lang="en-US" b="1" dirty="0"/>
              <a:t>Model Validation Methods – Pareto </a:t>
            </a:r>
            <a:endParaRPr lang="en-US" dirty="0"/>
          </a:p>
        </p:txBody>
      </p:sp>
      <p:sp>
        <p:nvSpPr>
          <p:cNvPr id="4" name="Slide Number Placeholder 3">
            <a:extLst>
              <a:ext uri="{FF2B5EF4-FFF2-40B4-BE49-F238E27FC236}">
                <a16:creationId xmlns:a16="http://schemas.microsoft.com/office/drawing/2014/main" id="{A770349E-1777-4524-B9C0-2F176543ADB0}"/>
              </a:ext>
            </a:extLst>
          </p:cNvPr>
          <p:cNvSpPr>
            <a:spLocks noGrp="1"/>
          </p:cNvSpPr>
          <p:nvPr>
            <p:ph type="sldNum" sz="quarter" idx="12"/>
          </p:nvPr>
        </p:nvSpPr>
        <p:spPr/>
        <p:txBody>
          <a:bodyPr/>
          <a:lstStyle/>
          <a:p>
            <a:fld id="{4E2069CE-71F1-4E3D-9B5E-FC0901498825}" type="slidenum">
              <a:rPr lang="en-US" smtClean="0"/>
              <a:t>17</a:t>
            </a:fld>
            <a:endParaRPr lang="en-US"/>
          </a:p>
        </p:txBody>
      </p:sp>
      <p:pic>
        <p:nvPicPr>
          <p:cNvPr id="5" name="Picture 4">
            <a:extLst>
              <a:ext uri="{FF2B5EF4-FFF2-40B4-BE49-F238E27FC236}">
                <a16:creationId xmlns:a16="http://schemas.microsoft.com/office/drawing/2014/main" id="{69503046-B555-4BC0-B98E-F226E7F1918F}"/>
              </a:ext>
            </a:extLst>
          </p:cNvPr>
          <p:cNvPicPr>
            <a:picLocks noChangeAspect="1"/>
          </p:cNvPicPr>
          <p:nvPr/>
        </p:nvPicPr>
        <p:blipFill>
          <a:blip r:embed="rId3"/>
          <a:stretch>
            <a:fillRect/>
          </a:stretch>
        </p:blipFill>
        <p:spPr>
          <a:xfrm>
            <a:off x="368617" y="1259458"/>
            <a:ext cx="10737794" cy="4865296"/>
          </a:xfrm>
          <a:prstGeom prst="rect">
            <a:avLst/>
          </a:prstGeom>
        </p:spPr>
      </p:pic>
    </p:spTree>
    <p:extLst>
      <p:ext uri="{BB962C8B-B14F-4D97-AF65-F5344CB8AC3E}">
        <p14:creationId xmlns:p14="http://schemas.microsoft.com/office/powerpoint/2010/main" val="1133891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32A34-7693-41FB-AFCD-F1D0ACBAA826}"/>
              </a:ext>
            </a:extLst>
          </p:cNvPr>
          <p:cNvSpPr>
            <a:spLocks noGrp="1"/>
          </p:cNvSpPr>
          <p:nvPr>
            <p:ph type="title"/>
          </p:nvPr>
        </p:nvSpPr>
        <p:spPr>
          <a:xfrm>
            <a:off x="838199" y="291090"/>
            <a:ext cx="10515599" cy="932688"/>
          </a:xfrm>
        </p:spPr>
        <p:txBody>
          <a:bodyPr vert="horz" lIns="91440" tIns="45720" rIns="91440" bIns="45720" rtlCol="0" anchor="b">
            <a:normAutofit/>
          </a:bodyPr>
          <a:lstStyle/>
          <a:p>
            <a:pPr algn="ctr"/>
            <a:r>
              <a:rPr lang="en-US" sz="4800" b="1" kern="1200" dirty="0">
                <a:solidFill>
                  <a:schemeClr val="tx1"/>
                </a:solidFill>
                <a:latin typeface="+mj-lt"/>
                <a:ea typeface="+mj-ea"/>
                <a:cs typeface="+mj-cs"/>
              </a:rPr>
              <a:t>Model Validation Methods – Pareto </a:t>
            </a:r>
            <a:endParaRPr lang="en-US" sz="4800" kern="1200" dirty="0">
              <a:solidFill>
                <a:schemeClr val="tx1"/>
              </a:solidFill>
              <a:latin typeface="+mj-lt"/>
              <a:ea typeface="+mj-ea"/>
              <a:cs typeface="+mj-cs"/>
            </a:endParaRPr>
          </a:p>
        </p:txBody>
      </p:sp>
      <p:sp>
        <p:nvSpPr>
          <p:cNvPr id="4" name="Slide Number Placeholder 3">
            <a:extLst>
              <a:ext uri="{FF2B5EF4-FFF2-40B4-BE49-F238E27FC236}">
                <a16:creationId xmlns:a16="http://schemas.microsoft.com/office/drawing/2014/main" id="{8D374181-9E56-4319-ADBA-A45EAC8A775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E2069CE-71F1-4E3D-9B5E-FC0901498825}" type="slidenum">
              <a:rPr lang="en-US" smtClean="0"/>
              <a:pPr>
                <a:spcAft>
                  <a:spcPts val="600"/>
                </a:spcAft>
              </a:pPr>
              <a:t>18</a:t>
            </a:fld>
            <a:endParaRPr lang="en-US"/>
          </a:p>
        </p:txBody>
      </p:sp>
      <p:graphicFrame>
        <p:nvGraphicFramePr>
          <p:cNvPr id="5" name="Chart 4">
            <a:extLst>
              <a:ext uri="{FF2B5EF4-FFF2-40B4-BE49-F238E27FC236}">
                <a16:creationId xmlns:a16="http://schemas.microsoft.com/office/drawing/2014/main" id="{00000000-0008-0000-0200-000002000000}"/>
              </a:ext>
            </a:extLst>
          </p:cNvPr>
          <p:cNvGraphicFramePr/>
          <p:nvPr>
            <p:extLst>
              <p:ext uri="{D42A27DB-BD31-4B8C-83A1-F6EECF244321}">
                <p14:modId xmlns:p14="http://schemas.microsoft.com/office/powerpoint/2010/main" val="2706949793"/>
              </p:ext>
            </p:extLst>
          </p:nvPr>
        </p:nvGraphicFramePr>
        <p:xfrm>
          <a:off x="838200" y="1863801"/>
          <a:ext cx="10515599" cy="44407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72329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B8E8-7148-461B-ABE6-97146BA267CE}"/>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latin typeface="+mj-lt"/>
                <a:ea typeface="+mj-ea"/>
                <a:cs typeface="+mj-cs"/>
              </a:rPr>
              <a:t>Model Validation Methods – Pareto </a:t>
            </a:r>
            <a:endParaRPr lang="en-US" kern="1200" dirty="0">
              <a:solidFill>
                <a:schemeClr val="tx1"/>
              </a:solidFill>
              <a:latin typeface="+mj-lt"/>
              <a:ea typeface="+mj-ea"/>
              <a:cs typeface="+mj-cs"/>
            </a:endParaRPr>
          </a:p>
        </p:txBody>
      </p:sp>
      <p:pic>
        <p:nvPicPr>
          <p:cNvPr id="6" name="Picture 5">
            <a:extLst>
              <a:ext uri="{FF2B5EF4-FFF2-40B4-BE49-F238E27FC236}">
                <a16:creationId xmlns:a16="http://schemas.microsoft.com/office/drawing/2014/main" id="{0D9CEA0B-12EC-4ACE-9024-B67BFA8193D5}"/>
              </a:ext>
            </a:extLst>
          </p:cNvPr>
          <p:cNvPicPr>
            <a:picLocks noChangeAspect="1"/>
          </p:cNvPicPr>
          <p:nvPr/>
        </p:nvPicPr>
        <p:blipFill>
          <a:blip r:embed="rId3"/>
          <a:stretch>
            <a:fillRect/>
          </a:stretch>
        </p:blipFill>
        <p:spPr>
          <a:xfrm>
            <a:off x="1840315" y="1825626"/>
            <a:ext cx="8501845" cy="4351338"/>
          </a:xfrm>
          <a:prstGeom prst="rect">
            <a:avLst/>
          </a:prstGeom>
        </p:spPr>
      </p:pic>
      <p:sp>
        <p:nvSpPr>
          <p:cNvPr id="4" name="Slide Number Placeholder 3">
            <a:extLst>
              <a:ext uri="{FF2B5EF4-FFF2-40B4-BE49-F238E27FC236}">
                <a16:creationId xmlns:a16="http://schemas.microsoft.com/office/drawing/2014/main" id="{1BCDC19A-1D0D-4AFC-A3E7-67E80FB669D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E2069CE-71F1-4E3D-9B5E-FC0901498825}" type="slidenum">
              <a:rPr lang="en-US" smtClean="0"/>
              <a:pPr>
                <a:spcAft>
                  <a:spcPts val="600"/>
                </a:spcAft>
              </a:pPr>
              <a:t>19</a:t>
            </a:fld>
            <a:endParaRPr lang="en-US"/>
          </a:p>
        </p:txBody>
      </p:sp>
    </p:spTree>
    <p:extLst>
      <p:ext uri="{BB962C8B-B14F-4D97-AF65-F5344CB8AC3E}">
        <p14:creationId xmlns:p14="http://schemas.microsoft.com/office/powerpoint/2010/main" val="3210424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9D9791C-280B-4408-AC3C-3014885D4A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Decision chart">
            <a:extLst>
              <a:ext uri="{FF2B5EF4-FFF2-40B4-BE49-F238E27FC236}">
                <a16:creationId xmlns:a16="http://schemas.microsoft.com/office/drawing/2014/main" id="{F63F3068-F246-4AA7-98D5-1D3F3C85B4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5528" y="1048707"/>
            <a:ext cx="4762434" cy="4762434"/>
          </a:xfrm>
          <a:prstGeom prst="rect">
            <a:avLst/>
          </a:prstGeom>
        </p:spPr>
      </p:pic>
      <p:sp>
        <p:nvSpPr>
          <p:cNvPr id="12" name="Freeform 59">
            <a:extLst>
              <a:ext uri="{FF2B5EF4-FFF2-40B4-BE49-F238E27FC236}">
                <a16:creationId xmlns:a16="http://schemas.microsoft.com/office/drawing/2014/main" id="{B605E23B-1FAD-4F55-8AE5-517BA0F761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5833730" y="1520296"/>
            <a:ext cx="1101799" cy="5342467"/>
          </a:xfrm>
          <a:custGeom>
            <a:avLst/>
            <a:gdLst>
              <a:gd name="connsiteX0" fmla="*/ 1101799 w 1101799"/>
              <a:gd name="connsiteY0" fmla="*/ 0 h 5342467"/>
              <a:gd name="connsiteX1" fmla="*/ 0 w 1101799"/>
              <a:gd name="connsiteY1" fmla="*/ 1141661 h 5342467"/>
              <a:gd name="connsiteX2" fmla="*/ 0 w 1101799"/>
              <a:gd name="connsiteY2" fmla="*/ 5342467 h 5342467"/>
              <a:gd name="connsiteX3" fmla="*/ 1039862 w 1101799"/>
              <a:gd name="connsiteY3" fmla="*/ 5342467 h 5342467"/>
              <a:gd name="connsiteX4" fmla="*/ 1101799 w 1101799"/>
              <a:gd name="connsiteY4" fmla="*/ 5278421 h 53424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799" h="5342467">
                <a:moveTo>
                  <a:pt x="1101799" y="0"/>
                </a:moveTo>
                <a:lnTo>
                  <a:pt x="0" y="1141661"/>
                </a:lnTo>
                <a:lnTo>
                  <a:pt x="0" y="5342467"/>
                </a:lnTo>
                <a:lnTo>
                  <a:pt x="1039862" y="5342467"/>
                </a:lnTo>
                <a:lnTo>
                  <a:pt x="1101799" y="5278421"/>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4" name="Freeform 6">
            <a:extLst>
              <a:ext uri="{FF2B5EF4-FFF2-40B4-BE49-F238E27FC236}">
                <a16:creationId xmlns:a16="http://schemas.microsoft.com/office/drawing/2014/main" id="{788FFBB2-9B6D-428C-8A0F-DEAC20BB86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5832729" y="1070835"/>
            <a:ext cx="762170"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91E1BC18-6DAB-4484-889F-E817337D2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6114455" y="803186"/>
            <a:ext cx="485207"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8">
            <a:extLst>
              <a:ext uri="{FF2B5EF4-FFF2-40B4-BE49-F238E27FC236}">
                <a16:creationId xmlns:a16="http://schemas.microsoft.com/office/drawing/2014/main" id="{E4F19E65-6009-4E88-B321-57599B69A0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091342" y="804101"/>
            <a:ext cx="6100658"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2971AC25-66D4-47B8-896F-C66523840E13}"/>
              </a:ext>
            </a:extLst>
          </p:cNvPr>
          <p:cNvSpPr>
            <a:spLocks noGrp="1"/>
          </p:cNvSpPr>
          <p:nvPr>
            <p:ph type="title"/>
          </p:nvPr>
        </p:nvSpPr>
        <p:spPr>
          <a:xfrm>
            <a:off x="6569179" y="1317403"/>
            <a:ext cx="4819732" cy="1126457"/>
          </a:xfrm>
        </p:spPr>
        <p:txBody>
          <a:bodyPr>
            <a:normAutofit/>
          </a:bodyPr>
          <a:lstStyle/>
          <a:p>
            <a:r>
              <a:rPr lang="en-US" sz="3600" b="1">
                <a:solidFill>
                  <a:srgbClr val="FFFFFF"/>
                </a:solidFill>
              </a:rPr>
              <a:t>Introduction</a:t>
            </a:r>
            <a:endParaRPr lang="en-US" sz="3600">
              <a:solidFill>
                <a:srgbClr val="FFFFFF"/>
              </a:solidFill>
            </a:endParaRPr>
          </a:p>
        </p:txBody>
      </p:sp>
      <p:sp>
        <p:nvSpPr>
          <p:cNvPr id="3" name="Content Placeholder 2">
            <a:extLst>
              <a:ext uri="{FF2B5EF4-FFF2-40B4-BE49-F238E27FC236}">
                <a16:creationId xmlns:a16="http://schemas.microsoft.com/office/drawing/2014/main" id="{F4A124B7-CE73-4704-8363-CE9048C5AB32}"/>
              </a:ext>
            </a:extLst>
          </p:cNvPr>
          <p:cNvSpPr>
            <a:spLocks noGrp="1"/>
          </p:cNvSpPr>
          <p:nvPr>
            <p:ph idx="1"/>
          </p:nvPr>
        </p:nvSpPr>
        <p:spPr>
          <a:xfrm>
            <a:off x="6353490" y="2208362"/>
            <a:ext cx="5568801" cy="3578803"/>
          </a:xfrm>
        </p:spPr>
        <p:txBody>
          <a:bodyPr anchor="t">
            <a:noAutofit/>
          </a:bodyPr>
          <a:lstStyle/>
          <a:p>
            <a:r>
              <a:rPr lang="en-US" sz="2400" dirty="0">
                <a:solidFill>
                  <a:srgbClr val="FEFFFF"/>
                </a:solidFill>
              </a:rPr>
              <a:t>The gathering and managing of relevant information may not be fully considered in the planning process – however, it is a key element in successfully managing risk. </a:t>
            </a:r>
          </a:p>
          <a:p>
            <a:r>
              <a:rPr lang="en-US" sz="2400" dirty="0">
                <a:solidFill>
                  <a:srgbClr val="FEFFFF"/>
                </a:solidFill>
              </a:rPr>
              <a:t>Information may include data for statistical analysis models or techniques used to perform risk assessment. </a:t>
            </a:r>
          </a:p>
          <a:p>
            <a:endParaRPr lang="en-US" sz="2400" dirty="0">
              <a:solidFill>
                <a:srgbClr val="FEFFFF"/>
              </a:solidFill>
            </a:endParaRPr>
          </a:p>
        </p:txBody>
      </p:sp>
      <p:sp>
        <p:nvSpPr>
          <p:cNvPr id="4" name="Slide Number Placeholder 3">
            <a:extLst>
              <a:ext uri="{FF2B5EF4-FFF2-40B4-BE49-F238E27FC236}">
                <a16:creationId xmlns:a16="http://schemas.microsoft.com/office/drawing/2014/main" id="{2EF1D72F-DCA5-4B79-985B-652A44C6D914}"/>
              </a:ext>
            </a:extLst>
          </p:cNvPr>
          <p:cNvSpPr>
            <a:spLocks noGrp="1"/>
          </p:cNvSpPr>
          <p:nvPr>
            <p:ph type="sldNum" sz="quarter" idx="12"/>
          </p:nvPr>
        </p:nvSpPr>
        <p:spPr/>
        <p:txBody>
          <a:bodyPr/>
          <a:lstStyle/>
          <a:p>
            <a:fld id="{4E2069CE-71F1-4E3D-9B5E-FC0901498825}" type="slidenum">
              <a:rPr lang="en-US" smtClean="0"/>
              <a:t>2</a:t>
            </a:fld>
            <a:endParaRPr lang="en-US"/>
          </a:p>
        </p:txBody>
      </p:sp>
    </p:spTree>
    <p:extLst>
      <p:ext uri="{BB962C8B-B14F-4D97-AF65-F5344CB8AC3E}">
        <p14:creationId xmlns:p14="http://schemas.microsoft.com/office/powerpoint/2010/main" val="3304293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083CE-7F5B-4398-8C48-16AA05056A54}"/>
              </a:ext>
            </a:extLst>
          </p:cNvPr>
          <p:cNvSpPr>
            <a:spLocks noGrp="1"/>
          </p:cNvSpPr>
          <p:nvPr>
            <p:ph type="title"/>
          </p:nvPr>
        </p:nvSpPr>
        <p:spPr>
          <a:xfrm>
            <a:off x="838199" y="291090"/>
            <a:ext cx="10515599" cy="932688"/>
          </a:xfrm>
        </p:spPr>
        <p:txBody>
          <a:bodyPr vert="horz" lIns="91440" tIns="45720" rIns="91440" bIns="45720" rtlCol="0" anchor="b">
            <a:normAutofit/>
          </a:bodyPr>
          <a:lstStyle/>
          <a:p>
            <a:pPr algn="ctr"/>
            <a:r>
              <a:rPr lang="en-US" sz="4800" b="1" dirty="0"/>
              <a:t>Model Validation Methods – Pareto </a:t>
            </a:r>
            <a:endParaRPr lang="en-US" sz="4800" kern="1200" dirty="0">
              <a:solidFill>
                <a:schemeClr val="tx1"/>
              </a:solidFill>
              <a:latin typeface="+mj-lt"/>
              <a:ea typeface="+mj-ea"/>
              <a:cs typeface="+mj-cs"/>
            </a:endParaRPr>
          </a:p>
        </p:txBody>
      </p:sp>
      <p:sp>
        <p:nvSpPr>
          <p:cNvPr id="4" name="Slide Number Placeholder 3">
            <a:extLst>
              <a:ext uri="{FF2B5EF4-FFF2-40B4-BE49-F238E27FC236}">
                <a16:creationId xmlns:a16="http://schemas.microsoft.com/office/drawing/2014/main" id="{F73850D4-C910-4033-8CAD-DC8B456FDDD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4E2069CE-71F1-4E3D-9B5E-FC0901498825}" type="slidenum">
              <a:rPr lang="en-US" smtClean="0"/>
              <a:pPr>
                <a:spcAft>
                  <a:spcPts val="600"/>
                </a:spcAft>
              </a:pPr>
              <a:t>20</a:t>
            </a:fld>
            <a:endParaRPr lang="en-US"/>
          </a:p>
        </p:txBody>
      </p:sp>
      <p:graphicFrame>
        <p:nvGraphicFramePr>
          <p:cNvPr id="5" name="Chart 4">
            <a:extLst>
              <a:ext uri="{FF2B5EF4-FFF2-40B4-BE49-F238E27FC236}">
                <a16:creationId xmlns:a16="http://schemas.microsoft.com/office/drawing/2014/main" id="{F647E329-64A3-41D8-9879-36B1E22B5AC1}"/>
              </a:ext>
            </a:extLst>
          </p:cNvPr>
          <p:cNvGraphicFramePr/>
          <p:nvPr>
            <p:extLst>
              <p:ext uri="{D42A27DB-BD31-4B8C-83A1-F6EECF244321}">
                <p14:modId xmlns:p14="http://schemas.microsoft.com/office/powerpoint/2010/main" val="608879014"/>
              </p:ext>
            </p:extLst>
          </p:nvPr>
        </p:nvGraphicFramePr>
        <p:xfrm>
          <a:off x="838200" y="1863801"/>
          <a:ext cx="10515599" cy="44407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12280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066B63E8-FED5-4B9E-B2DD-BBA3422B4B4E}"/>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Summary</a:t>
            </a:r>
            <a:endParaRPr lang="en-US" sz="4000">
              <a:solidFill>
                <a:srgbClr val="FFFFFF"/>
              </a:solidFill>
            </a:endParaRPr>
          </a:p>
        </p:txBody>
      </p:sp>
      <p:sp>
        <p:nvSpPr>
          <p:cNvPr id="3" name="Content Placeholder 2">
            <a:extLst>
              <a:ext uri="{FF2B5EF4-FFF2-40B4-BE49-F238E27FC236}">
                <a16:creationId xmlns:a16="http://schemas.microsoft.com/office/drawing/2014/main" id="{F2F96E94-34E2-4EED-9737-AA94C6A3F9EE}"/>
              </a:ext>
            </a:extLst>
          </p:cNvPr>
          <p:cNvSpPr>
            <a:spLocks noGrp="1"/>
          </p:cNvSpPr>
          <p:nvPr>
            <p:ph idx="1"/>
          </p:nvPr>
        </p:nvSpPr>
        <p:spPr>
          <a:xfrm>
            <a:off x="1222645" y="2177170"/>
            <a:ext cx="10306945" cy="3567173"/>
          </a:xfrm>
        </p:spPr>
        <p:txBody>
          <a:bodyPr anchor="ctr">
            <a:normAutofit/>
          </a:bodyPr>
          <a:lstStyle/>
          <a:p>
            <a:r>
              <a:rPr lang="en-US" dirty="0"/>
              <a:t>Gathering and managing risk-based information that will enable stakeholders in their decision making is key to risk management. </a:t>
            </a:r>
          </a:p>
          <a:p>
            <a:r>
              <a:rPr lang="en-US" dirty="0"/>
              <a:t>This involves the gather of data through:</a:t>
            </a:r>
          </a:p>
          <a:p>
            <a:pPr lvl="1"/>
            <a:r>
              <a:rPr lang="en-US" sz="2800" dirty="0"/>
              <a:t>risk assessment, </a:t>
            </a:r>
          </a:p>
          <a:p>
            <a:pPr lvl="1"/>
            <a:r>
              <a:rPr lang="en-US" sz="2800" dirty="0"/>
              <a:t>analyzing the data using statistical analysis, </a:t>
            </a:r>
          </a:p>
          <a:p>
            <a:pPr lvl="1"/>
            <a:r>
              <a:rPr lang="en-US" sz="2800" dirty="0"/>
              <a:t>developing decision models for data input, and </a:t>
            </a:r>
          </a:p>
          <a:p>
            <a:pPr lvl="1"/>
            <a:r>
              <a:rPr lang="en-US" sz="2800" dirty="0"/>
              <a:t>testing and validating decision models. </a:t>
            </a:r>
          </a:p>
        </p:txBody>
      </p:sp>
      <p:sp>
        <p:nvSpPr>
          <p:cNvPr id="4" name="Slide Number Placeholder 3">
            <a:extLst>
              <a:ext uri="{FF2B5EF4-FFF2-40B4-BE49-F238E27FC236}">
                <a16:creationId xmlns:a16="http://schemas.microsoft.com/office/drawing/2014/main" id="{4708BFA5-FC27-4D97-8C03-3E6A563C1BDA}"/>
              </a:ext>
            </a:extLst>
          </p:cNvPr>
          <p:cNvSpPr>
            <a:spLocks noGrp="1"/>
          </p:cNvSpPr>
          <p:nvPr>
            <p:ph type="sldNum" sz="quarter" idx="12"/>
          </p:nvPr>
        </p:nvSpPr>
        <p:spPr>
          <a:xfrm>
            <a:off x="10707624" y="6382512"/>
            <a:ext cx="685800" cy="320040"/>
          </a:xfrm>
        </p:spPr>
        <p:txBody>
          <a:bodyPr>
            <a:normAutofit/>
          </a:bodyPr>
          <a:lstStyle/>
          <a:p>
            <a:pPr>
              <a:spcAft>
                <a:spcPts val="600"/>
              </a:spcAft>
            </a:pPr>
            <a:fld id="{4E2069CE-71F1-4E3D-9B5E-FC0901498825}" type="slidenum">
              <a:rPr lang="en-US" sz="1000"/>
              <a:pPr>
                <a:spcAft>
                  <a:spcPts val="600"/>
                </a:spcAft>
              </a:pPr>
              <a:t>21</a:t>
            </a:fld>
            <a:endParaRPr lang="en-US" sz="1000"/>
          </a:p>
        </p:txBody>
      </p:sp>
    </p:spTree>
    <p:extLst>
      <p:ext uri="{BB962C8B-B14F-4D97-AF65-F5344CB8AC3E}">
        <p14:creationId xmlns:p14="http://schemas.microsoft.com/office/powerpoint/2010/main" val="19499188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63315E92-EF07-47E0-AFD4-2874D713BC8D}"/>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Summary</a:t>
            </a:r>
            <a:endParaRPr lang="en-US" sz="4000">
              <a:solidFill>
                <a:srgbClr val="FFFFFF"/>
              </a:solidFill>
            </a:endParaRPr>
          </a:p>
        </p:txBody>
      </p:sp>
      <p:sp>
        <p:nvSpPr>
          <p:cNvPr id="3" name="Content Placeholder 2">
            <a:extLst>
              <a:ext uri="{FF2B5EF4-FFF2-40B4-BE49-F238E27FC236}">
                <a16:creationId xmlns:a16="http://schemas.microsoft.com/office/drawing/2014/main" id="{9E91FAC4-D9B7-4532-96DE-5CB226DF702F}"/>
              </a:ext>
            </a:extLst>
          </p:cNvPr>
          <p:cNvSpPr>
            <a:spLocks noGrp="1"/>
          </p:cNvSpPr>
          <p:nvPr>
            <p:ph idx="1"/>
          </p:nvPr>
        </p:nvSpPr>
        <p:spPr>
          <a:xfrm>
            <a:off x="1367624" y="2490436"/>
            <a:ext cx="9708995" cy="3567173"/>
          </a:xfrm>
        </p:spPr>
        <p:txBody>
          <a:bodyPr anchor="ctr">
            <a:normAutofit/>
          </a:bodyPr>
          <a:lstStyle/>
          <a:p>
            <a:r>
              <a:rPr lang="en-US" sz="2400" dirty="0"/>
              <a:t>Means of collecting, managing, storing and using information should be decided early in the process.  </a:t>
            </a:r>
          </a:p>
          <a:p>
            <a:r>
              <a:rPr lang="en-US" sz="2400" dirty="0"/>
              <a:t>The risk management team tasked with the assignment is responsible for managing information, developing models for application, and providing effective risk communication to stakeholders.</a:t>
            </a:r>
          </a:p>
          <a:p>
            <a:endParaRPr lang="en-US" sz="2400" dirty="0"/>
          </a:p>
        </p:txBody>
      </p:sp>
      <p:sp>
        <p:nvSpPr>
          <p:cNvPr id="4" name="Slide Number Placeholder 3">
            <a:extLst>
              <a:ext uri="{FF2B5EF4-FFF2-40B4-BE49-F238E27FC236}">
                <a16:creationId xmlns:a16="http://schemas.microsoft.com/office/drawing/2014/main" id="{F8E516F7-B00B-46B3-8491-5372533A305E}"/>
              </a:ext>
            </a:extLst>
          </p:cNvPr>
          <p:cNvSpPr>
            <a:spLocks noGrp="1"/>
          </p:cNvSpPr>
          <p:nvPr>
            <p:ph type="sldNum" sz="quarter" idx="12"/>
          </p:nvPr>
        </p:nvSpPr>
        <p:spPr>
          <a:xfrm>
            <a:off x="10707624" y="6382512"/>
            <a:ext cx="685800" cy="320040"/>
          </a:xfrm>
        </p:spPr>
        <p:txBody>
          <a:bodyPr>
            <a:normAutofit/>
          </a:bodyPr>
          <a:lstStyle/>
          <a:p>
            <a:pPr>
              <a:spcAft>
                <a:spcPts val="600"/>
              </a:spcAft>
            </a:pPr>
            <a:fld id="{4E2069CE-71F1-4E3D-9B5E-FC0901498825}" type="slidenum">
              <a:rPr lang="en-US" sz="1000"/>
              <a:pPr>
                <a:spcAft>
                  <a:spcPts val="600"/>
                </a:spcAft>
              </a:pPr>
              <a:t>22</a:t>
            </a:fld>
            <a:endParaRPr lang="en-US" sz="1000"/>
          </a:p>
        </p:txBody>
      </p:sp>
    </p:spTree>
    <p:extLst>
      <p:ext uri="{BB962C8B-B14F-4D97-AF65-F5344CB8AC3E}">
        <p14:creationId xmlns:p14="http://schemas.microsoft.com/office/powerpoint/2010/main" val="3333854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C68A55F-7B32-44D8-AEE5-1AF4053265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389EDD-C204-4B93-BD04-FC8867513D5E}"/>
              </a:ext>
            </a:extLst>
          </p:cNvPr>
          <p:cNvSpPr>
            <a:spLocks noGrp="1"/>
          </p:cNvSpPr>
          <p:nvPr>
            <p:ph type="title"/>
          </p:nvPr>
        </p:nvSpPr>
        <p:spPr>
          <a:xfrm>
            <a:off x="655320" y="429030"/>
            <a:ext cx="2834640" cy="5457589"/>
          </a:xfrm>
        </p:spPr>
        <p:txBody>
          <a:bodyPr anchor="ctr">
            <a:normAutofit/>
          </a:bodyPr>
          <a:lstStyle/>
          <a:p>
            <a:r>
              <a:rPr lang="en-US" sz="4000" b="1"/>
              <a:t>Gathering Information</a:t>
            </a:r>
            <a:endParaRPr lang="en-US" sz="4000"/>
          </a:p>
        </p:txBody>
      </p:sp>
      <p:sp>
        <p:nvSpPr>
          <p:cNvPr id="11" name="Rectangle 10">
            <a:extLst>
              <a:ext uri="{FF2B5EF4-FFF2-40B4-BE49-F238E27FC236}">
                <a16:creationId xmlns:a16="http://schemas.microsoft.com/office/drawing/2014/main" id="{CD1AAA2C-FBBE-42AA-B869-31D524B765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5320" y="6112341"/>
            <a:ext cx="10835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5F937BBF-9326-4230-AB1B-F1795E350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045208" y="4686084"/>
            <a:ext cx="54864" cy="2834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BA5C99F5-7B3E-4148-8428-5AD760B3AECF}"/>
              </a:ext>
            </a:extLst>
          </p:cNvPr>
          <p:cNvGraphicFramePr>
            <a:graphicFrameLocks noGrp="1"/>
          </p:cNvGraphicFramePr>
          <p:nvPr>
            <p:ph idx="1"/>
            <p:extLst>
              <p:ext uri="{D42A27DB-BD31-4B8C-83A1-F6EECF244321}">
                <p14:modId xmlns:p14="http://schemas.microsoft.com/office/powerpoint/2010/main" val="1262872151"/>
              </p:ext>
            </p:extLst>
          </p:nvPr>
        </p:nvGraphicFramePr>
        <p:xfrm>
          <a:off x="4041648" y="429030"/>
          <a:ext cx="7452360" cy="54597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1DA6AECB-E8D9-4638-A82D-2BB2C12B9D94}"/>
              </a:ext>
            </a:extLst>
          </p:cNvPr>
          <p:cNvSpPr>
            <a:spLocks noGrp="1"/>
          </p:cNvSpPr>
          <p:nvPr>
            <p:ph type="sldNum" sz="quarter" idx="12"/>
          </p:nvPr>
        </p:nvSpPr>
        <p:spPr/>
        <p:txBody>
          <a:bodyPr/>
          <a:lstStyle/>
          <a:p>
            <a:fld id="{4E2069CE-71F1-4E3D-9B5E-FC0901498825}" type="slidenum">
              <a:rPr lang="en-US" smtClean="0"/>
              <a:t>3</a:t>
            </a:fld>
            <a:endParaRPr lang="en-US"/>
          </a:p>
        </p:txBody>
      </p:sp>
    </p:spTree>
    <p:extLst>
      <p:ext uri="{BB962C8B-B14F-4D97-AF65-F5344CB8AC3E}">
        <p14:creationId xmlns:p14="http://schemas.microsoft.com/office/powerpoint/2010/main" val="973506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74AEA5-657D-4C64-8570-48F883A0C67E}"/>
              </a:ext>
            </a:extLst>
          </p:cNvPr>
          <p:cNvSpPr>
            <a:spLocks noGrp="1"/>
          </p:cNvSpPr>
          <p:nvPr>
            <p:ph type="title"/>
          </p:nvPr>
        </p:nvSpPr>
        <p:spPr>
          <a:xfrm>
            <a:off x="411480" y="987552"/>
            <a:ext cx="4485861" cy="1088136"/>
          </a:xfrm>
        </p:spPr>
        <p:txBody>
          <a:bodyPr anchor="b">
            <a:normAutofit/>
          </a:bodyPr>
          <a:lstStyle/>
          <a:p>
            <a:r>
              <a:rPr lang="en-US" sz="3400" dirty="0"/>
              <a:t>Analyzing Data and Information</a:t>
            </a:r>
          </a:p>
        </p:txBody>
      </p:sp>
      <p:sp>
        <p:nvSpPr>
          <p:cNvPr id="11" name="Rectangle 10">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 name="Rectangle 12">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012B0031-943E-404C-A8E8-60BB4E2C84EF}"/>
              </a:ext>
            </a:extLst>
          </p:cNvPr>
          <p:cNvSpPr>
            <a:spLocks noGrp="1"/>
          </p:cNvSpPr>
          <p:nvPr>
            <p:ph idx="1"/>
          </p:nvPr>
        </p:nvSpPr>
        <p:spPr>
          <a:xfrm>
            <a:off x="411479" y="2688336"/>
            <a:ext cx="4498848" cy="3584448"/>
          </a:xfrm>
        </p:spPr>
        <p:txBody>
          <a:bodyPr anchor="t">
            <a:normAutofit/>
          </a:bodyPr>
          <a:lstStyle/>
          <a:p>
            <a:r>
              <a:rPr lang="en-US" sz="2400" dirty="0"/>
              <a:t>The analysis of the collected information should provide stakeholders an understanding of similar risks and risk factors to properly assess and treat the current risks. </a:t>
            </a:r>
          </a:p>
        </p:txBody>
      </p:sp>
      <p:pic>
        <p:nvPicPr>
          <p:cNvPr id="5" name="Picture 4">
            <a:extLst>
              <a:ext uri="{FF2B5EF4-FFF2-40B4-BE49-F238E27FC236}">
                <a16:creationId xmlns:a16="http://schemas.microsoft.com/office/drawing/2014/main" id="{F2FD708A-68D8-431B-8122-4A55D0D12712}"/>
              </a:ext>
            </a:extLst>
          </p:cNvPr>
          <p:cNvPicPr>
            <a:picLocks noChangeAspect="1"/>
          </p:cNvPicPr>
          <p:nvPr/>
        </p:nvPicPr>
        <p:blipFill rotWithShape="1">
          <a:blip r:embed="rId2"/>
          <a:srcRect l="12999" r="24265"/>
          <a:stretch/>
        </p:blipFill>
        <p:spPr>
          <a:xfrm>
            <a:off x="5308052" y="10"/>
            <a:ext cx="6883948"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
        <p:nvSpPr>
          <p:cNvPr id="4" name="Slide Number Placeholder 3">
            <a:extLst>
              <a:ext uri="{FF2B5EF4-FFF2-40B4-BE49-F238E27FC236}">
                <a16:creationId xmlns:a16="http://schemas.microsoft.com/office/drawing/2014/main" id="{A8091987-D278-4446-AA24-3C6E428EC08A}"/>
              </a:ext>
            </a:extLst>
          </p:cNvPr>
          <p:cNvSpPr>
            <a:spLocks noGrp="1"/>
          </p:cNvSpPr>
          <p:nvPr>
            <p:ph type="sldNum" sz="quarter" idx="12"/>
          </p:nvPr>
        </p:nvSpPr>
        <p:spPr/>
        <p:txBody>
          <a:bodyPr/>
          <a:lstStyle/>
          <a:p>
            <a:fld id="{4E2069CE-71F1-4E3D-9B5E-FC0901498825}" type="slidenum">
              <a:rPr lang="en-US" smtClean="0"/>
              <a:t>4</a:t>
            </a:fld>
            <a:endParaRPr lang="en-US"/>
          </a:p>
        </p:txBody>
      </p:sp>
    </p:spTree>
    <p:extLst>
      <p:ext uri="{BB962C8B-B14F-4D97-AF65-F5344CB8AC3E}">
        <p14:creationId xmlns:p14="http://schemas.microsoft.com/office/powerpoint/2010/main" val="2718646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029D5AD-8348-4446-B191-6A9B6FE03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A3F395A2-2B64-4749-BD93-2F159C7E1F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1899601"/>
          </a:xfrm>
          <a:custGeom>
            <a:avLst/>
            <a:gdLst>
              <a:gd name="connsiteX0" fmla="*/ 0 w 12188952"/>
              <a:gd name="connsiteY0" fmla="*/ 0 h 1899601"/>
              <a:gd name="connsiteX1" fmla="*/ 12188952 w 12188952"/>
              <a:gd name="connsiteY1" fmla="*/ 0 h 1899601"/>
              <a:gd name="connsiteX2" fmla="*/ 12188952 w 12188952"/>
              <a:gd name="connsiteY2" fmla="*/ 1635106 h 1899601"/>
              <a:gd name="connsiteX3" fmla="*/ 11356325 w 12188952"/>
              <a:gd name="connsiteY3" fmla="*/ 1707615 h 1899601"/>
              <a:gd name="connsiteX4" fmla="*/ 6096001 w 12188952"/>
              <a:gd name="connsiteY4" fmla="*/ 1899601 h 1899601"/>
              <a:gd name="connsiteX5" fmla="*/ 835678 w 12188952"/>
              <a:gd name="connsiteY5" fmla="*/ 1707615 h 1899601"/>
              <a:gd name="connsiteX6" fmla="*/ 0 w 12188952"/>
              <a:gd name="connsiteY6" fmla="*/ 1634841 h 18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88952" h="1899601">
                <a:moveTo>
                  <a:pt x="0" y="0"/>
                </a:moveTo>
                <a:lnTo>
                  <a:pt x="12188952" y="0"/>
                </a:lnTo>
                <a:lnTo>
                  <a:pt x="12188952" y="1635106"/>
                </a:lnTo>
                <a:lnTo>
                  <a:pt x="11356325" y="1707615"/>
                </a:lnTo>
                <a:cubicBezTo>
                  <a:pt x="9739512" y="1831240"/>
                  <a:pt x="7961919" y="1899601"/>
                  <a:pt x="6096001" y="1899601"/>
                </a:cubicBezTo>
                <a:cubicBezTo>
                  <a:pt x="4230084" y="1899601"/>
                  <a:pt x="2452490" y="1831240"/>
                  <a:pt x="835678" y="1707615"/>
                </a:cubicBezTo>
                <a:lnTo>
                  <a:pt x="0" y="1634841"/>
                </a:lnTo>
                <a:close/>
              </a:path>
            </a:pathLst>
          </a:custGeom>
          <a:ln w="9525">
            <a:solidFill>
              <a:srgbClr val="E6E6E6"/>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5CF0135B-EAB8-4CA0-896C-2D897ECD2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890722"/>
          </a:xfrm>
          <a:custGeom>
            <a:avLst/>
            <a:gdLst>
              <a:gd name="connsiteX0" fmla="*/ 0 w 12192000"/>
              <a:gd name="connsiteY0" fmla="*/ 0 h 1890722"/>
              <a:gd name="connsiteX1" fmla="*/ 12192000 w 12192000"/>
              <a:gd name="connsiteY1" fmla="*/ 0 h 1890722"/>
              <a:gd name="connsiteX2" fmla="*/ 12192000 w 12192000"/>
              <a:gd name="connsiteY2" fmla="*/ 1626227 h 1890722"/>
              <a:gd name="connsiteX3" fmla="*/ 11359165 w 12192000"/>
              <a:gd name="connsiteY3" fmla="*/ 1698736 h 1890722"/>
              <a:gd name="connsiteX4" fmla="*/ 6097526 w 12192000"/>
              <a:gd name="connsiteY4" fmla="*/ 1890722 h 1890722"/>
              <a:gd name="connsiteX5" fmla="*/ 835887 w 12192000"/>
              <a:gd name="connsiteY5" fmla="*/ 1698736 h 1890722"/>
              <a:gd name="connsiteX6" fmla="*/ 0 w 12192000"/>
              <a:gd name="connsiteY6" fmla="*/ 1625962 h 189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90722">
                <a:moveTo>
                  <a:pt x="0" y="0"/>
                </a:moveTo>
                <a:lnTo>
                  <a:pt x="12192000" y="0"/>
                </a:lnTo>
                <a:lnTo>
                  <a:pt x="12192000" y="1626227"/>
                </a:lnTo>
                <a:lnTo>
                  <a:pt x="11359165" y="1698736"/>
                </a:lnTo>
                <a:cubicBezTo>
                  <a:pt x="9741947" y="1822361"/>
                  <a:pt x="7963910" y="1890722"/>
                  <a:pt x="6097526" y="1890722"/>
                </a:cubicBezTo>
                <a:cubicBezTo>
                  <a:pt x="4231142" y="1890722"/>
                  <a:pt x="2453104" y="1822361"/>
                  <a:pt x="835887" y="1698736"/>
                </a:cubicBezTo>
                <a:lnTo>
                  <a:pt x="0" y="1625962"/>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B8C24FC-8CFE-41B6-AC7F-5C500E53ECD1}"/>
              </a:ext>
            </a:extLst>
          </p:cNvPr>
          <p:cNvSpPr>
            <a:spLocks noGrp="1"/>
          </p:cNvSpPr>
          <p:nvPr>
            <p:ph type="title"/>
          </p:nvPr>
        </p:nvSpPr>
        <p:spPr>
          <a:xfrm>
            <a:off x="838200" y="253397"/>
            <a:ext cx="10515600" cy="1273233"/>
          </a:xfrm>
        </p:spPr>
        <p:txBody>
          <a:bodyPr>
            <a:normAutofit/>
          </a:bodyPr>
          <a:lstStyle/>
          <a:p>
            <a:r>
              <a:rPr lang="en-US" sz="4000" dirty="0"/>
              <a:t>Analyzing Data and Information</a:t>
            </a:r>
          </a:p>
        </p:txBody>
      </p:sp>
      <p:sp>
        <p:nvSpPr>
          <p:cNvPr id="14" name="Rectangle 13">
            <a:extLst>
              <a:ext uri="{FF2B5EF4-FFF2-40B4-BE49-F238E27FC236}">
                <a16:creationId xmlns:a16="http://schemas.microsoft.com/office/drawing/2014/main" id="{92C3387C-D24F-4737-8A37-1DC5CFF09C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2452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78E56160-E0EC-4E2A-A376-8B0CEC48A18D}"/>
              </a:ext>
            </a:extLst>
          </p:cNvPr>
          <p:cNvSpPr>
            <a:spLocks noGrp="1"/>
          </p:cNvSpPr>
          <p:nvPr>
            <p:ph idx="1"/>
          </p:nvPr>
        </p:nvSpPr>
        <p:spPr>
          <a:xfrm>
            <a:off x="838200" y="2478024"/>
            <a:ext cx="10515600" cy="3694176"/>
          </a:xfrm>
        </p:spPr>
        <p:txBody>
          <a:bodyPr>
            <a:normAutofit/>
          </a:bodyPr>
          <a:lstStyle/>
          <a:p>
            <a:r>
              <a:rPr lang="en-US" sz="2000"/>
              <a:t>Some of the critical elements that the risk assessment team must understand from previous experiences include:</a:t>
            </a:r>
          </a:p>
          <a:p>
            <a:pPr lvl="1"/>
            <a:r>
              <a:rPr lang="en-US" sz="2000"/>
              <a:t>Types of consequences </a:t>
            </a:r>
          </a:p>
          <a:p>
            <a:pPr lvl="1"/>
            <a:r>
              <a:rPr lang="en-US" sz="2000"/>
              <a:t>Severity levels and impacts </a:t>
            </a:r>
          </a:p>
          <a:p>
            <a:pPr lvl="1"/>
            <a:r>
              <a:rPr lang="en-US" sz="2000"/>
              <a:t>Likelihood of past occurrences</a:t>
            </a:r>
          </a:p>
          <a:p>
            <a:pPr lvl="1"/>
            <a:r>
              <a:rPr lang="en-US" sz="2000"/>
              <a:t>Trends, cycles, patterns and frequencies of occurrences</a:t>
            </a:r>
          </a:p>
          <a:p>
            <a:pPr lvl="1"/>
            <a:r>
              <a:rPr lang="en-US" sz="2000"/>
              <a:t>Circumstances and causal factors surrounding events</a:t>
            </a:r>
          </a:p>
          <a:p>
            <a:pPr lvl="1"/>
            <a:r>
              <a:rPr lang="en-US" sz="2000"/>
              <a:t>Risk controls or treatments that were in place at the time of previous occurrences and the state of their effectiveness</a:t>
            </a:r>
          </a:p>
          <a:p>
            <a:pPr lvl="1"/>
            <a:r>
              <a:rPr lang="en-US" sz="2000"/>
              <a:t>Escalating factors</a:t>
            </a:r>
          </a:p>
          <a:p>
            <a:pPr lvl="1"/>
            <a:r>
              <a:rPr lang="en-US" sz="2000"/>
              <a:t>Limitations and uncertainties in the existing information.</a:t>
            </a:r>
          </a:p>
        </p:txBody>
      </p:sp>
      <p:sp>
        <p:nvSpPr>
          <p:cNvPr id="4" name="Slide Number Placeholder 3">
            <a:extLst>
              <a:ext uri="{FF2B5EF4-FFF2-40B4-BE49-F238E27FC236}">
                <a16:creationId xmlns:a16="http://schemas.microsoft.com/office/drawing/2014/main" id="{025180F7-5529-4909-AE4D-6CA001873EE5}"/>
              </a:ext>
            </a:extLst>
          </p:cNvPr>
          <p:cNvSpPr>
            <a:spLocks noGrp="1"/>
          </p:cNvSpPr>
          <p:nvPr>
            <p:ph type="sldNum" sz="quarter" idx="12"/>
          </p:nvPr>
        </p:nvSpPr>
        <p:spPr/>
        <p:txBody>
          <a:bodyPr/>
          <a:lstStyle/>
          <a:p>
            <a:fld id="{4E2069CE-71F1-4E3D-9B5E-FC0901498825}" type="slidenum">
              <a:rPr lang="en-US" smtClean="0"/>
              <a:t>5</a:t>
            </a:fld>
            <a:endParaRPr lang="en-US"/>
          </a:p>
        </p:txBody>
      </p:sp>
    </p:spTree>
    <p:extLst>
      <p:ext uri="{BB962C8B-B14F-4D97-AF65-F5344CB8AC3E}">
        <p14:creationId xmlns:p14="http://schemas.microsoft.com/office/powerpoint/2010/main" val="3241663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A530A774-6849-4622-9BC4-723BB3660C33}"/>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Developing Decision Models</a:t>
            </a:r>
          </a:p>
        </p:txBody>
      </p:sp>
      <p:sp>
        <p:nvSpPr>
          <p:cNvPr id="3" name="Content Placeholder 2">
            <a:extLst>
              <a:ext uri="{FF2B5EF4-FFF2-40B4-BE49-F238E27FC236}">
                <a16:creationId xmlns:a16="http://schemas.microsoft.com/office/drawing/2014/main" id="{EC229A0B-3E74-4CF2-B5FB-D05469103D39}"/>
              </a:ext>
            </a:extLst>
          </p:cNvPr>
          <p:cNvSpPr>
            <a:spLocks noGrp="1"/>
          </p:cNvSpPr>
          <p:nvPr>
            <p:ph idx="1"/>
          </p:nvPr>
        </p:nvSpPr>
        <p:spPr>
          <a:xfrm>
            <a:off x="1119322" y="2490436"/>
            <a:ext cx="10662968" cy="3567173"/>
          </a:xfrm>
        </p:spPr>
        <p:txBody>
          <a:bodyPr anchor="ctr">
            <a:normAutofit/>
          </a:bodyPr>
          <a:lstStyle/>
          <a:p>
            <a:r>
              <a:rPr lang="en-US" dirty="0"/>
              <a:t>Models are used to approximate a real outcome. </a:t>
            </a:r>
          </a:p>
          <a:p>
            <a:r>
              <a:rPr lang="en-US" dirty="0"/>
              <a:t>Decision makers are required to consider and evaluate alternatives in values of probabilities and consequences, variations of risk factors, options and tradeoffs, and uncertainty in assessing risks.  </a:t>
            </a:r>
          </a:p>
          <a:p>
            <a:r>
              <a:rPr lang="en-US" dirty="0"/>
              <a:t>Decision analysis provides insight into how the defined alternatives differ from one another and provides a basis for considering new and improved alternatives </a:t>
            </a:r>
          </a:p>
        </p:txBody>
      </p:sp>
      <p:sp>
        <p:nvSpPr>
          <p:cNvPr id="5" name="Slide Number Placeholder 4">
            <a:extLst>
              <a:ext uri="{FF2B5EF4-FFF2-40B4-BE49-F238E27FC236}">
                <a16:creationId xmlns:a16="http://schemas.microsoft.com/office/drawing/2014/main" id="{349C78AB-E4B3-4ECB-BBCF-2920E49651F8}"/>
              </a:ext>
            </a:extLst>
          </p:cNvPr>
          <p:cNvSpPr>
            <a:spLocks noGrp="1"/>
          </p:cNvSpPr>
          <p:nvPr>
            <p:ph type="sldNum" sz="quarter" idx="12"/>
          </p:nvPr>
        </p:nvSpPr>
        <p:spPr/>
        <p:txBody>
          <a:bodyPr/>
          <a:lstStyle/>
          <a:p>
            <a:fld id="{4E2069CE-71F1-4E3D-9B5E-FC0901498825}" type="slidenum">
              <a:rPr lang="en-US" smtClean="0"/>
              <a:t>6</a:t>
            </a:fld>
            <a:endParaRPr lang="en-US"/>
          </a:p>
        </p:txBody>
      </p:sp>
    </p:spTree>
    <p:extLst>
      <p:ext uri="{BB962C8B-B14F-4D97-AF65-F5344CB8AC3E}">
        <p14:creationId xmlns:p14="http://schemas.microsoft.com/office/powerpoint/2010/main" val="1880160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CD5AEC12-1015-4D4D-9168-F791F832A5A6}"/>
              </a:ext>
            </a:extLst>
          </p:cNvPr>
          <p:cNvSpPr>
            <a:spLocks noGrp="1"/>
          </p:cNvSpPr>
          <p:nvPr>
            <p:ph type="title"/>
          </p:nvPr>
        </p:nvSpPr>
        <p:spPr>
          <a:xfrm>
            <a:off x="958506" y="800392"/>
            <a:ext cx="10264697" cy="1212102"/>
          </a:xfrm>
        </p:spPr>
        <p:txBody>
          <a:bodyPr>
            <a:normAutofit/>
          </a:bodyPr>
          <a:lstStyle/>
          <a:p>
            <a:r>
              <a:rPr lang="en-US" sz="4000" b="1">
                <a:solidFill>
                  <a:srgbClr val="FFFFFF"/>
                </a:solidFill>
              </a:rPr>
              <a:t>Developing Decision Models</a:t>
            </a:r>
            <a:endParaRPr lang="en-US" sz="4000">
              <a:solidFill>
                <a:srgbClr val="FFFFFF"/>
              </a:solidFill>
            </a:endParaRPr>
          </a:p>
        </p:txBody>
      </p:sp>
      <p:sp>
        <p:nvSpPr>
          <p:cNvPr id="3" name="Content Placeholder 2">
            <a:extLst>
              <a:ext uri="{FF2B5EF4-FFF2-40B4-BE49-F238E27FC236}">
                <a16:creationId xmlns:a16="http://schemas.microsoft.com/office/drawing/2014/main" id="{BDE20D33-59FB-45A1-90F0-D1DEDFC4B4DA}"/>
              </a:ext>
            </a:extLst>
          </p:cNvPr>
          <p:cNvSpPr>
            <a:spLocks noGrp="1"/>
          </p:cNvSpPr>
          <p:nvPr>
            <p:ph idx="1"/>
          </p:nvPr>
        </p:nvSpPr>
        <p:spPr>
          <a:xfrm>
            <a:off x="1119322" y="2234452"/>
            <a:ext cx="10662968" cy="4476899"/>
          </a:xfrm>
        </p:spPr>
        <p:txBody>
          <a:bodyPr anchor="ctr">
            <a:noAutofit/>
          </a:bodyPr>
          <a:lstStyle/>
          <a:p>
            <a:r>
              <a:rPr lang="en-US" sz="2400" dirty="0"/>
              <a:t>In developing a model, it is important to understand that the process involves assumptions and judgement from qualified and objective personnel. ISO 31010 provides guidance on constructing a model which includes the following steps:</a:t>
            </a:r>
          </a:p>
          <a:p>
            <a:pPr lvl="1"/>
            <a:r>
              <a:rPr lang="en-US" dirty="0"/>
              <a:t>Define the problem</a:t>
            </a:r>
          </a:p>
          <a:p>
            <a:pPr lvl="1"/>
            <a:r>
              <a:rPr lang="en-US" dirty="0"/>
              <a:t>Describe the purpose of the model and desired outcomes</a:t>
            </a:r>
          </a:p>
          <a:p>
            <a:pPr lvl="1"/>
            <a:r>
              <a:rPr lang="en-US" dirty="0"/>
              <a:t>Develop a model for solving the problem</a:t>
            </a:r>
          </a:p>
          <a:p>
            <a:pPr lvl="1"/>
            <a:r>
              <a:rPr lang="en-US" dirty="0"/>
              <a:t>Build the physical, mathematical or software of the conceptual model</a:t>
            </a:r>
          </a:p>
          <a:p>
            <a:pPr lvl="1"/>
            <a:r>
              <a:rPr lang="en-US" dirty="0"/>
              <a:t>Develop tools to analyze how the model behaves</a:t>
            </a:r>
          </a:p>
          <a:p>
            <a:pPr lvl="1"/>
            <a:r>
              <a:rPr lang="en-US" dirty="0"/>
              <a:t>Process the data</a:t>
            </a:r>
          </a:p>
          <a:p>
            <a:pPr lvl="1"/>
            <a:r>
              <a:rPr lang="en-US" dirty="0"/>
              <a:t>Review and validate outputs from the model</a:t>
            </a:r>
          </a:p>
          <a:p>
            <a:pPr lvl="1"/>
            <a:r>
              <a:rPr lang="en-US" dirty="0"/>
              <a:t>Draw conclusions from the model and the problem</a:t>
            </a:r>
          </a:p>
        </p:txBody>
      </p:sp>
      <p:sp>
        <p:nvSpPr>
          <p:cNvPr id="4" name="Slide Number Placeholder 3">
            <a:extLst>
              <a:ext uri="{FF2B5EF4-FFF2-40B4-BE49-F238E27FC236}">
                <a16:creationId xmlns:a16="http://schemas.microsoft.com/office/drawing/2014/main" id="{07FE81DA-A846-4908-AA48-0B521B3FB609}"/>
              </a:ext>
            </a:extLst>
          </p:cNvPr>
          <p:cNvSpPr>
            <a:spLocks noGrp="1"/>
          </p:cNvSpPr>
          <p:nvPr>
            <p:ph type="sldNum" sz="quarter" idx="12"/>
          </p:nvPr>
        </p:nvSpPr>
        <p:spPr/>
        <p:txBody>
          <a:bodyPr/>
          <a:lstStyle/>
          <a:p>
            <a:fld id="{4E2069CE-71F1-4E3D-9B5E-FC0901498825}" type="slidenum">
              <a:rPr lang="en-US" smtClean="0"/>
              <a:t>7</a:t>
            </a:fld>
            <a:endParaRPr lang="en-US"/>
          </a:p>
        </p:txBody>
      </p:sp>
    </p:spTree>
    <p:extLst>
      <p:ext uri="{BB962C8B-B14F-4D97-AF65-F5344CB8AC3E}">
        <p14:creationId xmlns:p14="http://schemas.microsoft.com/office/powerpoint/2010/main" val="2343375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AEC12-1015-4D4D-9168-F791F832A5A6}"/>
              </a:ext>
            </a:extLst>
          </p:cNvPr>
          <p:cNvSpPr>
            <a:spLocks noGrp="1"/>
          </p:cNvSpPr>
          <p:nvPr>
            <p:ph type="title"/>
          </p:nvPr>
        </p:nvSpPr>
        <p:spPr>
          <a:xfrm>
            <a:off x="958506" y="351818"/>
            <a:ext cx="10264697" cy="821374"/>
          </a:xfrm>
        </p:spPr>
        <p:txBody>
          <a:bodyPr>
            <a:normAutofit/>
          </a:bodyPr>
          <a:lstStyle/>
          <a:p>
            <a:r>
              <a:rPr lang="en-US" sz="4000" b="1"/>
              <a:t>Developing Decision Models</a:t>
            </a:r>
            <a:endParaRPr lang="en-US" sz="4000"/>
          </a:p>
        </p:txBody>
      </p:sp>
      <p:pic>
        <p:nvPicPr>
          <p:cNvPr id="13" name="Picture 12">
            <a:extLst>
              <a:ext uri="{FF2B5EF4-FFF2-40B4-BE49-F238E27FC236}">
                <a16:creationId xmlns:a16="http://schemas.microsoft.com/office/drawing/2014/main" id="{1A7DAD11-E8DA-480B-A3F2-EE79A69346A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018582" y="1265237"/>
            <a:ext cx="6974606" cy="5240945"/>
          </a:xfrm>
          <a:prstGeom prst="rect">
            <a:avLst/>
          </a:prstGeom>
          <a:noFill/>
          <a:ln>
            <a:noFill/>
          </a:ln>
        </p:spPr>
      </p:pic>
      <p:sp>
        <p:nvSpPr>
          <p:cNvPr id="6" name="Slide Number Placeholder 5">
            <a:extLst>
              <a:ext uri="{FF2B5EF4-FFF2-40B4-BE49-F238E27FC236}">
                <a16:creationId xmlns:a16="http://schemas.microsoft.com/office/drawing/2014/main" id="{68111F66-4BAA-4B62-9D54-F108E6BA27F5}"/>
              </a:ext>
            </a:extLst>
          </p:cNvPr>
          <p:cNvSpPr>
            <a:spLocks noGrp="1"/>
          </p:cNvSpPr>
          <p:nvPr>
            <p:ph type="sldNum" sz="quarter" idx="12"/>
          </p:nvPr>
        </p:nvSpPr>
        <p:spPr/>
        <p:txBody>
          <a:bodyPr/>
          <a:lstStyle/>
          <a:p>
            <a:fld id="{4E2069CE-71F1-4E3D-9B5E-FC0901498825}" type="slidenum">
              <a:rPr lang="en-US" smtClean="0"/>
              <a:t>8</a:t>
            </a:fld>
            <a:endParaRPr lang="en-US"/>
          </a:p>
        </p:txBody>
      </p:sp>
    </p:spTree>
    <p:extLst>
      <p:ext uri="{BB962C8B-B14F-4D97-AF65-F5344CB8AC3E}">
        <p14:creationId xmlns:p14="http://schemas.microsoft.com/office/powerpoint/2010/main" val="1324034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3A58148-D452-4F6F-A2FE-EED968DE1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86463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E879771-A418-4251-B4DA-25C5ACD4A81E}"/>
              </a:ext>
            </a:extLst>
          </p:cNvPr>
          <p:cNvSpPr>
            <a:spLocks noGrp="1"/>
          </p:cNvSpPr>
          <p:nvPr>
            <p:ph type="title"/>
          </p:nvPr>
        </p:nvSpPr>
        <p:spPr>
          <a:xfrm>
            <a:off x="312724" y="3433763"/>
            <a:ext cx="3197013" cy="2743200"/>
          </a:xfrm>
        </p:spPr>
        <p:txBody>
          <a:bodyPr anchor="t">
            <a:normAutofit/>
          </a:bodyPr>
          <a:lstStyle/>
          <a:p>
            <a:pPr algn="ctr"/>
            <a:r>
              <a:rPr lang="en-US" sz="4800" b="1">
                <a:solidFill>
                  <a:schemeClr val="bg1"/>
                </a:solidFill>
              </a:rPr>
              <a:t>Testing and Validating Models</a:t>
            </a:r>
            <a:endParaRPr lang="en-US" sz="4800">
              <a:solidFill>
                <a:schemeClr val="bg1"/>
              </a:solidFill>
            </a:endParaRPr>
          </a:p>
        </p:txBody>
      </p:sp>
      <p:pic>
        <p:nvPicPr>
          <p:cNvPr id="8" name="Graphic 7" descr="Test tubes">
            <a:extLst>
              <a:ext uri="{FF2B5EF4-FFF2-40B4-BE49-F238E27FC236}">
                <a16:creationId xmlns:a16="http://schemas.microsoft.com/office/drawing/2014/main" id="{90596971-14A7-43B2-A4CD-ED15E1C46D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2271" y="2122544"/>
            <a:ext cx="914400" cy="914400"/>
          </a:xfrm>
          <a:prstGeom prst="rect">
            <a:avLst/>
          </a:prstGeom>
        </p:spPr>
      </p:pic>
      <p:sp>
        <p:nvSpPr>
          <p:cNvPr id="3" name="Content Placeholder 2">
            <a:extLst>
              <a:ext uri="{FF2B5EF4-FFF2-40B4-BE49-F238E27FC236}">
                <a16:creationId xmlns:a16="http://schemas.microsoft.com/office/drawing/2014/main" id="{84F5EDF4-C2E5-4FEE-850A-DDF47CFDBC52}"/>
              </a:ext>
            </a:extLst>
          </p:cNvPr>
          <p:cNvSpPr>
            <a:spLocks noGrp="1"/>
          </p:cNvSpPr>
          <p:nvPr>
            <p:ph idx="1"/>
          </p:nvPr>
        </p:nvSpPr>
        <p:spPr>
          <a:xfrm>
            <a:off x="4002657" y="414068"/>
            <a:ext cx="8005313" cy="5942282"/>
          </a:xfrm>
        </p:spPr>
        <p:txBody>
          <a:bodyPr anchor="ctr">
            <a:normAutofit/>
          </a:bodyPr>
          <a:lstStyle/>
          <a:p>
            <a:r>
              <a:rPr lang="en-US" dirty="0"/>
              <a:t>Validation of the model can be accomplished by several tests. </a:t>
            </a:r>
          </a:p>
          <a:p>
            <a:r>
              <a:rPr lang="en-US" dirty="0"/>
              <a:t>Sensitivity analysis is one method used to evaluate a model’s sensitivity to variations or changes in input parameters.  </a:t>
            </a:r>
          </a:p>
          <a:p>
            <a:r>
              <a:rPr lang="en-US" dirty="0"/>
              <a:t>By inputting alternate assumptions, the model then recalculates its outcomes to determine the impact of the tested variables. </a:t>
            </a:r>
          </a:p>
        </p:txBody>
      </p:sp>
      <p:sp>
        <p:nvSpPr>
          <p:cNvPr id="4" name="Slide Number Placeholder 3">
            <a:extLst>
              <a:ext uri="{FF2B5EF4-FFF2-40B4-BE49-F238E27FC236}">
                <a16:creationId xmlns:a16="http://schemas.microsoft.com/office/drawing/2014/main" id="{A2FE4D12-B38D-46ED-A909-FBC9227FA067}"/>
              </a:ext>
            </a:extLst>
          </p:cNvPr>
          <p:cNvSpPr>
            <a:spLocks noGrp="1"/>
          </p:cNvSpPr>
          <p:nvPr>
            <p:ph type="sldNum" sz="quarter" idx="12"/>
          </p:nvPr>
        </p:nvSpPr>
        <p:spPr>
          <a:xfrm>
            <a:off x="8610600" y="6356350"/>
            <a:ext cx="2743200" cy="365125"/>
          </a:xfrm>
        </p:spPr>
        <p:txBody>
          <a:bodyPr>
            <a:normAutofit/>
          </a:bodyPr>
          <a:lstStyle/>
          <a:p>
            <a:pPr>
              <a:spcAft>
                <a:spcPts val="600"/>
              </a:spcAft>
            </a:pPr>
            <a:fld id="{4E2069CE-71F1-4E3D-9B5E-FC0901498825}" type="slidenum">
              <a:rPr lang="en-US" smtClean="0"/>
              <a:pPr>
                <a:spcAft>
                  <a:spcPts val="600"/>
                </a:spcAft>
              </a:pPr>
              <a:t>9</a:t>
            </a:fld>
            <a:endParaRPr lang="en-US"/>
          </a:p>
        </p:txBody>
      </p:sp>
    </p:spTree>
    <p:extLst>
      <p:ext uri="{BB962C8B-B14F-4D97-AF65-F5344CB8AC3E}">
        <p14:creationId xmlns:p14="http://schemas.microsoft.com/office/powerpoint/2010/main" val="18225427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TotalTime>
  <Words>2556</Words>
  <Application>Microsoft Office PowerPoint</Application>
  <PresentationFormat>Widescreen</PresentationFormat>
  <Paragraphs>175</Paragraphs>
  <Slides>22</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Times New Roman</vt:lpstr>
      <vt:lpstr>Office Theme</vt:lpstr>
      <vt:lpstr>Assessing and Managing Risk:  An ERM Perspective</vt:lpstr>
      <vt:lpstr>Introduction</vt:lpstr>
      <vt:lpstr>Gathering Information</vt:lpstr>
      <vt:lpstr>Analyzing Data and Information</vt:lpstr>
      <vt:lpstr>Analyzing Data and Information</vt:lpstr>
      <vt:lpstr>Developing Decision Models</vt:lpstr>
      <vt:lpstr>Developing Decision Models</vt:lpstr>
      <vt:lpstr>Developing Decision Models</vt:lpstr>
      <vt:lpstr>Testing and Validating Models</vt:lpstr>
      <vt:lpstr>Testing and Validating Models</vt:lpstr>
      <vt:lpstr>Testing and Validating Models</vt:lpstr>
      <vt:lpstr>Model Validation Methods</vt:lpstr>
      <vt:lpstr>Model Validation Methods</vt:lpstr>
      <vt:lpstr>Model Validation Methods</vt:lpstr>
      <vt:lpstr>Model Validation Methods</vt:lpstr>
      <vt:lpstr>PowerPoint Presentation</vt:lpstr>
      <vt:lpstr>Model Validation Methods – Pareto </vt:lpstr>
      <vt:lpstr>Model Validation Methods – Pareto </vt:lpstr>
      <vt:lpstr>Model Validation Methods – Pareto </vt:lpstr>
      <vt:lpstr>Model Validation Methods – Pareto </vt:lpstr>
      <vt:lpstr>Summary</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and Managing Risk:  An ERM Perspective</dc:title>
  <dc:creator>Georgi Popov</dc:creator>
  <cp:lastModifiedBy>Georgi Popov</cp:lastModifiedBy>
  <cp:revision>2</cp:revision>
  <dcterms:created xsi:type="dcterms:W3CDTF">2020-06-22T18:16:30Z</dcterms:created>
  <dcterms:modified xsi:type="dcterms:W3CDTF">2021-01-23T19:10:29Z</dcterms:modified>
</cp:coreProperties>
</file>