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75139" autoAdjust="0"/>
  </p:normalViewPr>
  <p:slideViewPr>
    <p:cSldViewPr snapToGrid="0">
      <p:cViewPr varScale="1">
        <p:scale>
          <a:sx n="64" d="100"/>
          <a:sy n="64" d="100"/>
        </p:scale>
        <p:origin x="978" y="60"/>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40FA1C-157D-4F53-8C27-12EC69F44E33}" type="doc">
      <dgm:prSet loTypeId="urn:microsoft.com/office/officeart/2005/8/layout/hierarchy1" loCatId="hierarchy" qsTypeId="urn:microsoft.com/office/officeart/2005/8/quickstyle/simple1" qsCatId="simple" csTypeId="urn:microsoft.com/office/officeart/2005/8/colors/accent0_3" csCatId="mainScheme"/>
      <dgm:spPr/>
      <dgm:t>
        <a:bodyPr/>
        <a:lstStyle/>
        <a:p>
          <a:endParaRPr lang="en-US"/>
        </a:p>
      </dgm:t>
    </dgm:pt>
    <dgm:pt modelId="{440EA15D-0AF1-4195-843B-12DFCCF7D352}">
      <dgm:prSet/>
      <dgm:spPr/>
      <dgm:t>
        <a:bodyPr/>
        <a:lstStyle/>
        <a:p>
          <a:r>
            <a:rPr lang="en-US"/>
            <a:t>The process of communication is a ‘two-way’ exchange of sending and receiving information to reach a mutual understanding among the affected parties. </a:t>
          </a:r>
        </a:p>
      </dgm:t>
    </dgm:pt>
    <dgm:pt modelId="{78570D0C-FA87-48B2-AF40-A6A9CABC9BA8}" type="parTrans" cxnId="{88700720-607C-4AD8-AEDB-3A6C0B833551}">
      <dgm:prSet/>
      <dgm:spPr/>
      <dgm:t>
        <a:bodyPr/>
        <a:lstStyle/>
        <a:p>
          <a:endParaRPr lang="en-US"/>
        </a:p>
      </dgm:t>
    </dgm:pt>
    <dgm:pt modelId="{9D0601A9-E1C8-44C0-AB1D-D63008CF6314}" type="sibTrans" cxnId="{88700720-607C-4AD8-AEDB-3A6C0B833551}">
      <dgm:prSet/>
      <dgm:spPr/>
      <dgm:t>
        <a:bodyPr/>
        <a:lstStyle/>
        <a:p>
          <a:endParaRPr lang="en-US"/>
        </a:p>
      </dgm:t>
    </dgm:pt>
    <dgm:pt modelId="{28B75518-8813-4D75-B167-353A87EE016A}">
      <dgm:prSet/>
      <dgm:spPr/>
      <dgm:t>
        <a:bodyPr/>
        <a:lstStyle/>
        <a:p>
          <a:r>
            <a:rPr lang="en-US"/>
            <a:t>The verification that the message has been properly ‘understood’ requires an ‘exchange’ among the sender and receiver(s) to clarify and verify the meaning of information sent, and acknowledgement it has been received and understood. </a:t>
          </a:r>
        </a:p>
      </dgm:t>
    </dgm:pt>
    <dgm:pt modelId="{2440B28B-E63D-4952-AD64-FC72BFBDD10F}" type="parTrans" cxnId="{F094E107-00B0-460A-AD77-49769F717596}">
      <dgm:prSet/>
      <dgm:spPr/>
      <dgm:t>
        <a:bodyPr/>
        <a:lstStyle/>
        <a:p>
          <a:endParaRPr lang="en-US"/>
        </a:p>
      </dgm:t>
    </dgm:pt>
    <dgm:pt modelId="{B8F8F058-17F5-4A98-BFAF-67A7A18E2968}" type="sibTrans" cxnId="{F094E107-00B0-460A-AD77-49769F717596}">
      <dgm:prSet/>
      <dgm:spPr/>
      <dgm:t>
        <a:bodyPr/>
        <a:lstStyle/>
        <a:p>
          <a:endParaRPr lang="en-US"/>
        </a:p>
      </dgm:t>
    </dgm:pt>
    <dgm:pt modelId="{D0F3503C-8146-4EE5-BEAC-3B8074E14A84}" type="pres">
      <dgm:prSet presAssocID="{6C40FA1C-157D-4F53-8C27-12EC69F44E33}" presName="hierChild1" presStyleCnt="0">
        <dgm:presLayoutVars>
          <dgm:chPref val="1"/>
          <dgm:dir/>
          <dgm:animOne val="branch"/>
          <dgm:animLvl val="lvl"/>
          <dgm:resizeHandles/>
        </dgm:presLayoutVars>
      </dgm:prSet>
      <dgm:spPr/>
    </dgm:pt>
    <dgm:pt modelId="{6842F8C9-8329-4543-8EDD-64FDA4243590}" type="pres">
      <dgm:prSet presAssocID="{440EA15D-0AF1-4195-843B-12DFCCF7D352}" presName="hierRoot1" presStyleCnt="0"/>
      <dgm:spPr/>
    </dgm:pt>
    <dgm:pt modelId="{BB26C5E2-E54F-4A11-9614-66F8546D7DE2}" type="pres">
      <dgm:prSet presAssocID="{440EA15D-0AF1-4195-843B-12DFCCF7D352}" presName="composite" presStyleCnt="0"/>
      <dgm:spPr/>
    </dgm:pt>
    <dgm:pt modelId="{304664CC-BE81-4414-B65C-EA4D305B9A14}" type="pres">
      <dgm:prSet presAssocID="{440EA15D-0AF1-4195-843B-12DFCCF7D352}" presName="background" presStyleLbl="node0" presStyleIdx="0" presStyleCnt="2"/>
      <dgm:spPr/>
    </dgm:pt>
    <dgm:pt modelId="{5314850D-8368-408C-828D-49ED75CC9AE6}" type="pres">
      <dgm:prSet presAssocID="{440EA15D-0AF1-4195-843B-12DFCCF7D352}" presName="text" presStyleLbl="fgAcc0" presStyleIdx="0" presStyleCnt="2">
        <dgm:presLayoutVars>
          <dgm:chPref val="3"/>
        </dgm:presLayoutVars>
      </dgm:prSet>
      <dgm:spPr/>
    </dgm:pt>
    <dgm:pt modelId="{9E27FE69-C85E-4514-A2CA-4FBCDF994164}" type="pres">
      <dgm:prSet presAssocID="{440EA15D-0AF1-4195-843B-12DFCCF7D352}" presName="hierChild2" presStyleCnt="0"/>
      <dgm:spPr/>
    </dgm:pt>
    <dgm:pt modelId="{DC9CB9F7-679D-48AF-9D43-3703B1A62489}" type="pres">
      <dgm:prSet presAssocID="{28B75518-8813-4D75-B167-353A87EE016A}" presName="hierRoot1" presStyleCnt="0"/>
      <dgm:spPr/>
    </dgm:pt>
    <dgm:pt modelId="{D2512765-6612-4A4B-95C8-A10D2E29D8D5}" type="pres">
      <dgm:prSet presAssocID="{28B75518-8813-4D75-B167-353A87EE016A}" presName="composite" presStyleCnt="0"/>
      <dgm:spPr/>
    </dgm:pt>
    <dgm:pt modelId="{44BDE703-2A5A-40D1-B50C-06FA1E2B030D}" type="pres">
      <dgm:prSet presAssocID="{28B75518-8813-4D75-B167-353A87EE016A}" presName="background" presStyleLbl="node0" presStyleIdx="1" presStyleCnt="2"/>
      <dgm:spPr/>
    </dgm:pt>
    <dgm:pt modelId="{27464565-99E1-4C5C-92E2-2697A54F52C7}" type="pres">
      <dgm:prSet presAssocID="{28B75518-8813-4D75-B167-353A87EE016A}" presName="text" presStyleLbl="fgAcc0" presStyleIdx="1" presStyleCnt="2">
        <dgm:presLayoutVars>
          <dgm:chPref val="3"/>
        </dgm:presLayoutVars>
      </dgm:prSet>
      <dgm:spPr/>
    </dgm:pt>
    <dgm:pt modelId="{F6D2B7B7-34D4-4221-B79A-C17465B5C3F1}" type="pres">
      <dgm:prSet presAssocID="{28B75518-8813-4D75-B167-353A87EE016A}" presName="hierChild2" presStyleCnt="0"/>
      <dgm:spPr/>
    </dgm:pt>
  </dgm:ptLst>
  <dgm:cxnLst>
    <dgm:cxn modelId="{F094E107-00B0-460A-AD77-49769F717596}" srcId="{6C40FA1C-157D-4F53-8C27-12EC69F44E33}" destId="{28B75518-8813-4D75-B167-353A87EE016A}" srcOrd="1" destOrd="0" parTransId="{2440B28B-E63D-4952-AD64-FC72BFBDD10F}" sibTransId="{B8F8F058-17F5-4A98-BFAF-67A7A18E2968}"/>
    <dgm:cxn modelId="{88700720-607C-4AD8-AEDB-3A6C0B833551}" srcId="{6C40FA1C-157D-4F53-8C27-12EC69F44E33}" destId="{440EA15D-0AF1-4195-843B-12DFCCF7D352}" srcOrd="0" destOrd="0" parTransId="{78570D0C-FA87-48B2-AF40-A6A9CABC9BA8}" sibTransId="{9D0601A9-E1C8-44C0-AB1D-D63008CF6314}"/>
    <dgm:cxn modelId="{E6A66E42-FA4E-4021-88FF-67EB2F0CDC04}" type="presOf" srcId="{6C40FA1C-157D-4F53-8C27-12EC69F44E33}" destId="{D0F3503C-8146-4EE5-BEAC-3B8074E14A84}" srcOrd="0" destOrd="0" presId="urn:microsoft.com/office/officeart/2005/8/layout/hierarchy1"/>
    <dgm:cxn modelId="{A6C3FFAE-55E2-490D-B07C-07A6DA75B5D8}" type="presOf" srcId="{28B75518-8813-4D75-B167-353A87EE016A}" destId="{27464565-99E1-4C5C-92E2-2697A54F52C7}" srcOrd="0" destOrd="0" presId="urn:microsoft.com/office/officeart/2005/8/layout/hierarchy1"/>
    <dgm:cxn modelId="{C130DEDA-106A-4B6D-BA58-96A41EB3C1E2}" type="presOf" srcId="{440EA15D-0AF1-4195-843B-12DFCCF7D352}" destId="{5314850D-8368-408C-828D-49ED75CC9AE6}" srcOrd="0" destOrd="0" presId="urn:microsoft.com/office/officeart/2005/8/layout/hierarchy1"/>
    <dgm:cxn modelId="{47982714-D492-42C9-A9E4-6EEF7FF19FF7}" type="presParOf" srcId="{D0F3503C-8146-4EE5-BEAC-3B8074E14A84}" destId="{6842F8C9-8329-4543-8EDD-64FDA4243590}" srcOrd="0" destOrd="0" presId="urn:microsoft.com/office/officeart/2005/8/layout/hierarchy1"/>
    <dgm:cxn modelId="{0CF9AE4C-C347-4B2A-9D2D-644885E027D5}" type="presParOf" srcId="{6842F8C9-8329-4543-8EDD-64FDA4243590}" destId="{BB26C5E2-E54F-4A11-9614-66F8546D7DE2}" srcOrd="0" destOrd="0" presId="urn:microsoft.com/office/officeart/2005/8/layout/hierarchy1"/>
    <dgm:cxn modelId="{4E4CAA58-AC5C-4CFC-857F-665521139626}" type="presParOf" srcId="{BB26C5E2-E54F-4A11-9614-66F8546D7DE2}" destId="{304664CC-BE81-4414-B65C-EA4D305B9A14}" srcOrd="0" destOrd="0" presId="urn:microsoft.com/office/officeart/2005/8/layout/hierarchy1"/>
    <dgm:cxn modelId="{649CA921-C9CA-4964-A8F5-C79F391ABB4A}" type="presParOf" srcId="{BB26C5E2-E54F-4A11-9614-66F8546D7DE2}" destId="{5314850D-8368-408C-828D-49ED75CC9AE6}" srcOrd="1" destOrd="0" presId="urn:microsoft.com/office/officeart/2005/8/layout/hierarchy1"/>
    <dgm:cxn modelId="{8DDF3242-E59A-49B9-ADBC-D9E0C6FA0737}" type="presParOf" srcId="{6842F8C9-8329-4543-8EDD-64FDA4243590}" destId="{9E27FE69-C85E-4514-A2CA-4FBCDF994164}" srcOrd="1" destOrd="0" presId="urn:microsoft.com/office/officeart/2005/8/layout/hierarchy1"/>
    <dgm:cxn modelId="{4F5396A4-3659-4B94-B131-DBD6152F666B}" type="presParOf" srcId="{D0F3503C-8146-4EE5-BEAC-3B8074E14A84}" destId="{DC9CB9F7-679D-48AF-9D43-3703B1A62489}" srcOrd="1" destOrd="0" presId="urn:microsoft.com/office/officeart/2005/8/layout/hierarchy1"/>
    <dgm:cxn modelId="{8093F206-2B3D-4FE8-8CF8-803418913F39}" type="presParOf" srcId="{DC9CB9F7-679D-48AF-9D43-3703B1A62489}" destId="{D2512765-6612-4A4B-95C8-A10D2E29D8D5}" srcOrd="0" destOrd="0" presId="urn:microsoft.com/office/officeart/2005/8/layout/hierarchy1"/>
    <dgm:cxn modelId="{31A2297A-63B4-45F2-901B-018C3B979406}" type="presParOf" srcId="{D2512765-6612-4A4B-95C8-A10D2E29D8D5}" destId="{44BDE703-2A5A-40D1-B50C-06FA1E2B030D}" srcOrd="0" destOrd="0" presId="urn:microsoft.com/office/officeart/2005/8/layout/hierarchy1"/>
    <dgm:cxn modelId="{52FB4122-27D8-434F-9B2F-3C4800AF24B1}" type="presParOf" srcId="{D2512765-6612-4A4B-95C8-A10D2E29D8D5}" destId="{27464565-99E1-4C5C-92E2-2697A54F52C7}" srcOrd="1" destOrd="0" presId="urn:microsoft.com/office/officeart/2005/8/layout/hierarchy1"/>
    <dgm:cxn modelId="{C0A64336-00C3-434B-A3B7-32598A0AADF2}" type="presParOf" srcId="{DC9CB9F7-679D-48AF-9D43-3703B1A62489}" destId="{F6D2B7B7-34D4-4221-B79A-C17465B5C3F1}"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4664CC-BE81-4414-B65C-EA4D305B9A14}">
      <dsp:nvSpPr>
        <dsp:cNvPr id="0" name=""/>
        <dsp:cNvSpPr/>
      </dsp:nvSpPr>
      <dsp:spPr>
        <a:xfrm>
          <a:off x="130938" y="1393"/>
          <a:ext cx="4224635" cy="2682643"/>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314850D-8368-408C-828D-49ED75CC9AE6}">
      <dsp:nvSpPr>
        <dsp:cNvPr id="0" name=""/>
        <dsp:cNvSpPr/>
      </dsp:nvSpPr>
      <dsp:spPr>
        <a:xfrm>
          <a:off x="600342" y="447327"/>
          <a:ext cx="4224635" cy="2682643"/>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a:t>The process of communication is a ‘two-way’ exchange of sending and receiving information to reach a mutual understanding among the affected parties. </a:t>
          </a:r>
        </a:p>
      </dsp:txBody>
      <dsp:txXfrm>
        <a:off x="678914" y="525899"/>
        <a:ext cx="4067491" cy="2525499"/>
      </dsp:txXfrm>
    </dsp:sp>
    <dsp:sp modelId="{44BDE703-2A5A-40D1-B50C-06FA1E2B030D}">
      <dsp:nvSpPr>
        <dsp:cNvPr id="0" name=""/>
        <dsp:cNvSpPr/>
      </dsp:nvSpPr>
      <dsp:spPr>
        <a:xfrm>
          <a:off x="5294381" y="1393"/>
          <a:ext cx="4224635" cy="2682643"/>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464565-99E1-4C5C-92E2-2697A54F52C7}">
      <dsp:nvSpPr>
        <dsp:cNvPr id="0" name=""/>
        <dsp:cNvSpPr/>
      </dsp:nvSpPr>
      <dsp:spPr>
        <a:xfrm>
          <a:off x="5763785" y="447327"/>
          <a:ext cx="4224635" cy="2682643"/>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a:t>The verification that the message has been properly ‘understood’ requires an ‘exchange’ among the sender and receiver(s) to clarify and verify the meaning of information sent, and acknowledgement it has been received and understood. </a:t>
          </a:r>
        </a:p>
      </dsp:txBody>
      <dsp:txXfrm>
        <a:off x="5842357" y="525899"/>
        <a:ext cx="4067491" cy="252549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308BCE-6795-4291-833A-9443297F94A3}" type="datetimeFigureOut">
              <a:rPr lang="en-US" smtClean="0"/>
              <a:t>1/23/2021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EF522F-C3F3-431A-813D-92EF3240B56A}" type="slidenum">
              <a:rPr lang="en-US" smtClean="0"/>
              <a:t>‹#›</a:t>
            </a:fld>
            <a:endParaRPr lang="en-US"/>
          </a:p>
        </p:txBody>
      </p:sp>
    </p:spTree>
    <p:extLst>
      <p:ext uri="{BB962C8B-B14F-4D97-AF65-F5344CB8AC3E}">
        <p14:creationId xmlns:p14="http://schemas.microsoft.com/office/powerpoint/2010/main" val="3068558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process of communication is a ‘two-way’ exchange of sending and receiving information to reach a mutual understanding among the affected parties.  This requires active listening by each party to not only ‘hear’ or ‘read’ the information, but to ‘comprehend’ its intended meaning.  The verification that the message has been properly ‘understood’ requires an ‘exchange’ among the sender and receiver(s) to clarify and verify the meaning of information sent, and acknowledgement it has been received and understood.  This is of the upmost importance when it involves ‘risk’ and its uncertainty of effects on objectives.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7EF522F-C3F3-431A-813D-92EF3240B56A}" type="slidenum">
              <a:rPr lang="en-US" smtClean="0"/>
              <a:t>2</a:t>
            </a:fld>
            <a:endParaRPr lang="en-US"/>
          </a:p>
        </p:txBody>
      </p:sp>
    </p:spTree>
    <p:extLst>
      <p:ext uri="{BB962C8B-B14F-4D97-AF65-F5344CB8AC3E}">
        <p14:creationId xmlns:p14="http://schemas.microsoft.com/office/powerpoint/2010/main" val="37961469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Uncertainties </a:t>
            </a:r>
          </a:p>
          <a:p>
            <a:pPr marL="0" marR="0">
              <a:lnSpc>
                <a:spcPct val="107000"/>
              </a:lnSpc>
              <a:spcBef>
                <a:spcPts val="200"/>
              </a:spcBef>
              <a:spcAft>
                <a:spcPts val="0"/>
              </a:spcAft>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Risk Assessment Methods</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Information on the risk assessment process used, including establishment of context, development of risk assessor(s) or team, and techniques used for risk assessment (i.e. risk identification, analysis, and evaluation methods).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Types of Uncertainties</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type of uncertainties such as lack of knowledge or lack of predictability, and the degree of importance to the organization should be determined and communicated to stakeholders in order to prioritize resources and manage uncertainties.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1" i="1" dirty="0">
                <a:solidFill>
                  <a:srgbClr val="2E74B5"/>
                </a:solidFill>
                <a:effectLst/>
                <a:latin typeface="Segoe UI Emoji" panose="020B0502040204020203" pitchFamily="34" charset="0"/>
                <a:ea typeface="Times New Roman" panose="02020603050405020304" pitchFamily="18" charset="0"/>
                <a:cs typeface="Segoe UI Emoji" panose="020B0502040204020203" pitchFamily="34" charset="0"/>
              </a:rPr>
              <a:t>W</a:t>
            </a: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eaknesses of Data</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Any weaknesses in the data used to assess risk should be acknowledged by decision makers and shared as appropriate with affected stakeholders. Informing those responsible for managing risks that there are potential uncertainties in the data allows for a more cautious approach.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Assumptions </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Assumptions made and the reasons for those assumptions should be communicated, as appropriate, to affected stakeholders. As the risk management process unfolds, these assumptions may change. New or better data should be communicated to stakeholders as it becomes available.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Sensitivity</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Information on assumptions with a sensitivity to change should be communicated.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Effect of Changes </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When changes in the estimates are planned to occur, communication of the anticipated effects of those changes should be provided to affected stakeholders.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7EF522F-C3F3-431A-813D-92EF3240B56A}" type="slidenum">
              <a:rPr lang="en-US" smtClean="0"/>
              <a:t>11</a:t>
            </a:fld>
            <a:endParaRPr lang="en-US"/>
          </a:p>
        </p:txBody>
      </p:sp>
    </p:spTree>
    <p:extLst>
      <p:ext uri="{BB962C8B-B14F-4D97-AF65-F5344CB8AC3E}">
        <p14:creationId xmlns:p14="http://schemas.microsoft.com/office/powerpoint/2010/main" val="1442151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Risk Management Options</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Risk management and treatment options—A review of available options for treatment and management of risks should be provided to decision makers and affected stakeholders.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Selected Treatments</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Prior to implementation, the selected risk reduction controls or actions and their reasons for selection should be properly communicated to affected stakeholders.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Justification </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 addition to the reason for selection, some degree of justification for the reasoning—including financial and non-financial benefits, costs, or other supporting data—should be made available.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Effectiveness </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As part of the justification, an estimate of the selected treatment’s effectiveness based on experience, industry practices, historical data, or other supporting data should be made and communicated.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Benefits </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For each selected risk management option, a description of the specific anticipated benefits—including those that are financial and those that are non-financial (i.e. reputational, ethical, humanitarian, legal, cultural, etc.)—and an estimate of the amount or degree of each benefit is expected.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Costs </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Information regarding the party or department that will be funding the measure as well as the initial and any ongoing costs of implementing and maintaining the selected control option should be determined and communicated to stakeholders and decision makers.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Residual Risk</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As part of the risk assessment process, an estimation of the residual risk after the selected option is put into place should be determined and communicated.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7EF522F-C3F3-431A-813D-92EF3240B56A}" type="slidenum">
              <a:rPr lang="en-US" smtClean="0"/>
              <a:t>12</a:t>
            </a:fld>
            <a:endParaRPr lang="en-US"/>
          </a:p>
        </p:txBody>
      </p:sp>
    </p:spTree>
    <p:extLst>
      <p:ext uri="{BB962C8B-B14F-4D97-AF65-F5344CB8AC3E}">
        <p14:creationId xmlns:p14="http://schemas.microsoft.com/office/powerpoint/2010/main" val="9790349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Actual or Expected Benefits</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Following implementation of the selected option, the recognized and anticipated benefits from the implementation should be communicated with affected stakeholders.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Beneficiaries</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Any benefits derived by those who are directly or indirectly affected, such as the organization or community, should be determined and communicated to further justify such implementations.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Cost/Benefit</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Tools such as benefit/cost analysis and return on investment can be used to quantify the benefits and overall costs so that decision makers can evaluate justification and further actions.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Magnitude and importance</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Information on the various benefits derived from the selected option and the level of impact each benefit creates should be provided to stakeholders and decision makers.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Total benefits</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combined sum of benefits from the selected option should be determined or estimated and communicated to stakeholders and decision makers. Financial benefits can more easily be totaled, while non-financial benefits require some qualification and explanation.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7EF522F-C3F3-431A-813D-92EF3240B56A}" type="slidenum">
              <a:rPr lang="en-US" smtClean="0"/>
              <a:t>13</a:t>
            </a:fld>
            <a:endParaRPr lang="en-US"/>
          </a:p>
        </p:txBody>
      </p:sp>
    </p:spTree>
    <p:extLst>
      <p:ext uri="{BB962C8B-B14F-4D97-AF65-F5344CB8AC3E}">
        <p14:creationId xmlns:p14="http://schemas.microsoft.com/office/powerpoint/2010/main" val="4939164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342900">
              <a:lnSpc>
                <a:spcPct val="200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assessment, by itself, does not achieve its objectives.  Risk communication is required to reduce uncertainty and manage operational risks.  Assessing risks within an organization enables decision-makers to properly manage risks and make plausible decisions.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‘Communication’ is a major provision in the ISO 31000 standard. Risk communication can be described as the exchange of timely information and opinions relevant to risk and related factors with internal stakeholders (decision makers, risk assessors, risk managers, management, affected parties, etc.) and external stakeholders (suppliers, contractors, investors, local community, regulatory agencies, etc.). The fundamental purpose of risk communication and consultation is to facilitate a higher degree of understanding of the nature of the risk among affected stakeholders so that risk can be effectively managed to an acceptable level.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7EF522F-C3F3-431A-813D-92EF3240B56A}" type="slidenum">
              <a:rPr lang="en-US" smtClean="0"/>
              <a:t>14</a:t>
            </a:fld>
            <a:endParaRPr lang="en-US"/>
          </a:p>
        </p:txBody>
      </p:sp>
    </p:spTree>
    <p:extLst>
      <p:ext uri="{BB962C8B-B14F-4D97-AF65-F5344CB8AC3E}">
        <p14:creationId xmlns:p14="http://schemas.microsoft.com/office/powerpoint/2010/main" val="307227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Risk assessment, without effective communication does not enable an organization to successfully achieve its objectives. Risk communication and consultation are required to understand and reduce uncertainty and ultimately manage risks. Through consistent and effective risk communications, decision makers are kept better informed and will be more confident in decisions they make. Successful risk assessment depends on effective communication with stakeholders before, during and after the process, otherwise the result will be a less-effective assessment. A quality risk assessment involves stakeholders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as well as customers, investors, partners, suppliers, and vendors throughout the process and seeks their input. </a:t>
            </a:r>
            <a:endParaRPr lang="en-US" dirty="0"/>
          </a:p>
        </p:txBody>
      </p:sp>
      <p:sp>
        <p:nvSpPr>
          <p:cNvPr id="4" name="Slide Number Placeholder 3"/>
          <p:cNvSpPr>
            <a:spLocks noGrp="1"/>
          </p:cNvSpPr>
          <p:nvPr>
            <p:ph type="sldNum" sz="quarter" idx="5"/>
          </p:nvPr>
        </p:nvSpPr>
        <p:spPr/>
        <p:txBody>
          <a:bodyPr/>
          <a:lstStyle/>
          <a:p>
            <a:fld id="{F7EF522F-C3F3-431A-813D-92EF3240B56A}" type="slidenum">
              <a:rPr lang="en-US" smtClean="0"/>
              <a:t>3</a:t>
            </a:fld>
            <a:endParaRPr lang="en-US"/>
          </a:p>
        </p:txBody>
      </p:sp>
    </p:spTree>
    <p:extLst>
      <p:ext uri="{BB962C8B-B14F-4D97-AF65-F5344CB8AC3E}">
        <p14:creationId xmlns:p14="http://schemas.microsoft.com/office/powerpoint/2010/main" val="429104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34290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‘Communication and Consultation’ is a major provision in the ISO 31000 standard. It states that “communication seeks to promote awareness and understanding of risk, whereas consultation involves obtaining feedback and information to support decision-making.” (ISO 31000, 2018)   These terms are defined in ISO Guide 73 Risk Management - Vocabulary as follows: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Times New Roman" panose="02020603050405020304" pitchFamily="18" charset="0"/>
                <a:ea typeface="Calibri" panose="020F0502020204030204" pitchFamily="34" charset="0"/>
              </a:rPr>
              <a:t>Communication and Consultation.  Continual and iterative processes that an organization conducts to provide, share, or obtain information, and to engage in dialogue with stakeholders (3.2.1.1) regarding the management of risk.</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dirty="0"/>
          </a:p>
        </p:txBody>
      </p:sp>
      <p:sp>
        <p:nvSpPr>
          <p:cNvPr id="4" name="Slide Number Placeholder 3"/>
          <p:cNvSpPr>
            <a:spLocks noGrp="1"/>
          </p:cNvSpPr>
          <p:nvPr>
            <p:ph type="sldNum" sz="quarter" idx="5"/>
          </p:nvPr>
        </p:nvSpPr>
        <p:spPr/>
        <p:txBody>
          <a:bodyPr/>
          <a:lstStyle/>
          <a:p>
            <a:fld id="{F7EF522F-C3F3-431A-813D-92EF3240B56A}" type="slidenum">
              <a:rPr lang="en-US" smtClean="0"/>
              <a:t>4</a:t>
            </a:fld>
            <a:endParaRPr lang="en-US"/>
          </a:p>
        </p:txBody>
      </p:sp>
    </p:spTree>
    <p:extLst>
      <p:ext uri="{BB962C8B-B14F-4D97-AF65-F5344CB8AC3E}">
        <p14:creationId xmlns:p14="http://schemas.microsoft.com/office/powerpoint/2010/main" val="3553832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Risk communication can be described as the exchange of timely information and opinions relevant to risk and related factors with internal stakeholders (decision makers, risk assessors, risk managers, management, affected parties, etc.) and external stakeholders (suppliers, contractors, investors, local community, regulatory agencies, etc.). The fundamental purpose of risk communication and consultation is to facilitate a higher degree of understanding of the nature of the risk among affected stakeholders so that risk can be effectively managed to an acceptable level. Figure 12.1 illustrates the risk management process and communication techniques.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7EF522F-C3F3-431A-813D-92EF3240B56A}" type="slidenum">
              <a:rPr lang="en-US" smtClean="0"/>
              <a:t>5</a:t>
            </a:fld>
            <a:endParaRPr lang="en-US"/>
          </a:p>
        </p:txBody>
      </p:sp>
    </p:spTree>
    <p:extLst>
      <p:ext uri="{BB962C8B-B14F-4D97-AF65-F5344CB8AC3E}">
        <p14:creationId xmlns:p14="http://schemas.microsoft.com/office/powerpoint/2010/main" val="4193931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34290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 addition to ISO 31000, other national and international standards on risk and safety management systems include provisions for establishing effective communication processes including ANSI/ASIS/RIMS RA.1, ISO 22301, ISO 45001, ANSI Z10, and the OSHA Voluntary Protection Program.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ISO 45001 OH&amp;S management systems standard requires an organization to “establish, implement, and maintain the process(es) needed for the internal and external communications relevant to the OH&amp;S management system.”  Communication processes should include determining what information is to be communicated, when it should be communicated, those with whom to communicate and methods of communication. In addition, communication processes should consider legal and regulatory requirements, and be consistent with the organizations other communication practices and policies.  As part of the communication process, document retention policies should be followed.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Similar to 45001, ANSI Z10.0 section 7.3 Awareness and Communication requires an organization to “establish a process to determine what, when, to whom and how OHS information will be communicated both internally and externally”.  Z10 also outlines considerations for legal requirements; diversity, cultural and language aspects; response to communications; consistency with other information systems; and specific information needs.  Document control processes (7.4) are required to create and maintain records related to the OHS management system.  These same communication and document control processes should be integrated with the risk management process.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7EF522F-C3F3-431A-813D-92EF3240B56A}" type="slidenum">
              <a:rPr lang="en-US" smtClean="0"/>
              <a:t>6</a:t>
            </a:fld>
            <a:endParaRPr lang="en-US"/>
          </a:p>
        </p:txBody>
      </p:sp>
    </p:spTree>
    <p:extLst>
      <p:ext uri="{BB962C8B-B14F-4D97-AF65-F5344CB8AC3E}">
        <p14:creationId xmlns:p14="http://schemas.microsoft.com/office/powerpoint/2010/main" val="1886721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Throughout the risk management process, effective communication and consultation is required with internal and external stakeholders. An understanding of the nature of the risk and the reasons behind risk management decisions is necessary for stakeholders. To improve communication, the stakeholders and their background must be considered.  Globally, stakeholders will have various cultural backgrounds, values, assumptions, and perspectives that affect their perceptions of a risk.  Stakeholder perceptions will likely influence their judgments and decision-making regarding the risk.  Some cultures are more reserved and less likely to sharing information about risks than others. The culture, interests, and perceptions of internal and external stakeholders must be considered when constructing the risk communication and management process.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Figure 12.2 outlines some key design criteria for effective communication systems.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7EF522F-C3F3-431A-813D-92EF3240B56A}" type="slidenum">
              <a:rPr lang="en-US" smtClean="0"/>
              <a:t>7</a:t>
            </a:fld>
            <a:endParaRPr lang="en-US"/>
          </a:p>
        </p:txBody>
      </p:sp>
    </p:spTree>
    <p:extLst>
      <p:ext uri="{BB962C8B-B14F-4D97-AF65-F5344CB8AC3E}">
        <p14:creationId xmlns:p14="http://schemas.microsoft.com/office/powerpoint/2010/main" val="1287179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Risk-related information that is necessary in communicating risk can be grouped into four categories. These categories are 1) the nature of the risk, 2) the potential benefits and costs, 3) information on uncertainty, and 4) the risk management options are shared and exchanged with various stakeholders during the process. These four categories of risk-related information are illustrated in Figure 12.3.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7EF522F-C3F3-431A-813D-92EF3240B56A}" type="slidenum">
              <a:rPr lang="en-US" smtClean="0"/>
              <a:t>8</a:t>
            </a:fld>
            <a:endParaRPr lang="en-US"/>
          </a:p>
        </p:txBody>
      </p:sp>
    </p:spTree>
    <p:extLst>
      <p:ext uri="{BB962C8B-B14F-4D97-AF65-F5344CB8AC3E}">
        <p14:creationId xmlns:p14="http://schemas.microsoft.com/office/powerpoint/2010/main" val="3573389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Nature of Risk</a:t>
            </a:r>
          </a:p>
          <a:p>
            <a:pPr marL="0" marR="0">
              <a:lnSpc>
                <a:spcPct val="107000"/>
              </a:lnSpc>
              <a:spcBef>
                <a:spcPts val="0"/>
              </a:spcBef>
              <a:spcAft>
                <a:spcPts val="800"/>
              </a:spcAft>
            </a:pPr>
            <a:r>
              <a:rPr lang="en-US" sz="180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Characteristics of the risk source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Information regarding the risk source type, its description, triggers or causes for exposure.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Type of consequence(s)</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Descriptions of the types of potential consequences that would result from the risk, and their effect on the organization.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Severity of Risk</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Estimated worst credible case and the degree or magnitude of harm that could credibly occur from exposure to the risk source.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Urgency or Criticality </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Degree of concern in relationship with other risks and the level of action required. May require accelerating process or escalating decision to top management.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Trending of the Risk</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Information on the trajectory of the risk over a period of time and whether the risk is increasing or decreasing.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F7EF522F-C3F3-431A-813D-92EF3240B56A}" type="slidenum">
              <a:rPr lang="en-US" smtClean="0"/>
              <a:t>9</a:t>
            </a:fld>
            <a:endParaRPr lang="en-US"/>
          </a:p>
        </p:txBody>
      </p:sp>
    </p:spTree>
    <p:extLst>
      <p:ext uri="{BB962C8B-B14F-4D97-AF65-F5344CB8AC3E}">
        <p14:creationId xmlns:p14="http://schemas.microsoft.com/office/powerpoint/2010/main" val="4198760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Nature of Risk</a:t>
            </a:r>
          </a:p>
          <a:p>
            <a:pPr marL="0" marR="0">
              <a:lnSpc>
                <a:spcPct val="107000"/>
              </a:lnSpc>
              <a:spcBef>
                <a:spcPts val="200"/>
              </a:spcBef>
              <a:spcAft>
                <a:spcPts val="0"/>
              </a:spcAft>
            </a:pPr>
            <a:r>
              <a:rPr lang="en-US" sz="1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Likelihood of Occurrence</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Information on how often the exposure or event may occur within the organization, including a determination or estimation of its probability or likelihood.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Exposure Distribution and Duration</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Information on the extent of the exposure when it occurs, and to how many parties or assets it may affect. This may include the time period the exposure is expected to last when exposure occurs, and the number exposed.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Significant Risk</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determined level where the risk is considered unacceptable by the organization based on their risk criteria and acceptable risk level or as low as reasonably practicable (ALARP).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Nature and Size of the Population at Risk</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Information on the internal and external stakeholders that are potentially exposed to the risk, and a determination of the risk levels to each.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r>
              <a:rPr lang="en-US" sz="1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Greatest Risk</a:t>
            </a: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Information on those parties at greatest risk to the potential exposure, including a quantitative, semi-quantitative, or qualitative estimation of the risk level.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7EF522F-C3F3-431A-813D-92EF3240B56A}" type="slidenum">
              <a:rPr lang="en-US" smtClean="0"/>
              <a:t>10</a:t>
            </a:fld>
            <a:endParaRPr lang="en-US"/>
          </a:p>
        </p:txBody>
      </p:sp>
    </p:spTree>
    <p:extLst>
      <p:ext uri="{BB962C8B-B14F-4D97-AF65-F5344CB8AC3E}">
        <p14:creationId xmlns:p14="http://schemas.microsoft.com/office/powerpoint/2010/main" val="2791077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1E490-D279-477E-B1CD-975A1193865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4197042-1FD4-4821-9CC7-02DCBBB20A8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F2C21DC-7B67-4E27-A3D8-42A2548F3D5E}"/>
              </a:ext>
            </a:extLst>
          </p:cNvPr>
          <p:cNvSpPr>
            <a:spLocks noGrp="1"/>
          </p:cNvSpPr>
          <p:nvPr>
            <p:ph type="dt" sz="half" idx="10"/>
          </p:nvPr>
        </p:nvSpPr>
        <p:spPr/>
        <p:txBody>
          <a:bodyPr/>
          <a:lstStyle/>
          <a:p>
            <a:fld id="{21EF817A-8372-4A09-904D-CB20E40434AC}" type="datetimeFigureOut">
              <a:rPr lang="en-US" smtClean="0"/>
              <a:t>1/23/2021</a:t>
            </a:fld>
            <a:endParaRPr lang="en-US"/>
          </a:p>
        </p:txBody>
      </p:sp>
      <p:sp>
        <p:nvSpPr>
          <p:cNvPr id="5" name="Footer Placeholder 4">
            <a:extLst>
              <a:ext uri="{FF2B5EF4-FFF2-40B4-BE49-F238E27FC236}">
                <a16:creationId xmlns:a16="http://schemas.microsoft.com/office/drawing/2014/main" id="{0C354718-D821-4204-ABB4-48AA1F4C3E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6C52BB-F2E2-4B7D-94C4-275A8F8F3208}"/>
              </a:ext>
            </a:extLst>
          </p:cNvPr>
          <p:cNvSpPr>
            <a:spLocks noGrp="1"/>
          </p:cNvSpPr>
          <p:nvPr>
            <p:ph type="sldNum" sz="quarter" idx="12"/>
          </p:nvPr>
        </p:nvSpPr>
        <p:spPr/>
        <p:txBody>
          <a:bodyPr/>
          <a:lstStyle/>
          <a:p>
            <a:fld id="{327EA9E0-0E6E-420C-873B-7D5835ED4685}" type="slidenum">
              <a:rPr lang="en-US" smtClean="0"/>
              <a:t>‹#›</a:t>
            </a:fld>
            <a:endParaRPr lang="en-US"/>
          </a:p>
        </p:txBody>
      </p:sp>
    </p:spTree>
    <p:extLst>
      <p:ext uri="{BB962C8B-B14F-4D97-AF65-F5344CB8AC3E}">
        <p14:creationId xmlns:p14="http://schemas.microsoft.com/office/powerpoint/2010/main" val="7874261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646CD-624E-493A-B869-021FB18A3D3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C96CF8-EF22-4591-AB9F-985931387A2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028D02-0ECE-4700-9616-E467036003CF}"/>
              </a:ext>
            </a:extLst>
          </p:cNvPr>
          <p:cNvSpPr>
            <a:spLocks noGrp="1"/>
          </p:cNvSpPr>
          <p:nvPr>
            <p:ph type="dt" sz="half" idx="10"/>
          </p:nvPr>
        </p:nvSpPr>
        <p:spPr/>
        <p:txBody>
          <a:bodyPr/>
          <a:lstStyle/>
          <a:p>
            <a:fld id="{21EF817A-8372-4A09-904D-CB20E40434AC}" type="datetimeFigureOut">
              <a:rPr lang="en-US" smtClean="0"/>
              <a:t>1/23/2021</a:t>
            </a:fld>
            <a:endParaRPr lang="en-US"/>
          </a:p>
        </p:txBody>
      </p:sp>
      <p:sp>
        <p:nvSpPr>
          <p:cNvPr id="5" name="Footer Placeholder 4">
            <a:extLst>
              <a:ext uri="{FF2B5EF4-FFF2-40B4-BE49-F238E27FC236}">
                <a16:creationId xmlns:a16="http://schemas.microsoft.com/office/drawing/2014/main" id="{D13E034D-FC46-4952-AAD7-074EC13B2C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8EEE76-7FE0-4764-8306-04F3AE55332D}"/>
              </a:ext>
            </a:extLst>
          </p:cNvPr>
          <p:cNvSpPr>
            <a:spLocks noGrp="1"/>
          </p:cNvSpPr>
          <p:nvPr>
            <p:ph type="sldNum" sz="quarter" idx="12"/>
          </p:nvPr>
        </p:nvSpPr>
        <p:spPr/>
        <p:txBody>
          <a:bodyPr/>
          <a:lstStyle/>
          <a:p>
            <a:fld id="{327EA9E0-0E6E-420C-873B-7D5835ED4685}" type="slidenum">
              <a:rPr lang="en-US" smtClean="0"/>
              <a:t>‹#›</a:t>
            </a:fld>
            <a:endParaRPr lang="en-US"/>
          </a:p>
        </p:txBody>
      </p:sp>
    </p:spTree>
    <p:extLst>
      <p:ext uri="{BB962C8B-B14F-4D97-AF65-F5344CB8AC3E}">
        <p14:creationId xmlns:p14="http://schemas.microsoft.com/office/powerpoint/2010/main" val="36984948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57E26CA-A5CE-4B18-A273-1EA50395185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1966C96-715E-49A1-9F71-9E6CA602C8E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B183D7-427F-4E82-9250-123ADF4DA177}"/>
              </a:ext>
            </a:extLst>
          </p:cNvPr>
          <p:cNvSpPr>
            <a:spLocks noGrp="1"/>
          </p:cNvSpPr>
          <p:nvPr>
            <p:ph type="dt" sz="half" idx="10"/>
          </p:nvPr>
        </p:nvSpPr>
        <p:spPr/>
        <p:txBody>
          <a:bodyPr/>
          <a:lstStyle/>
          <a:p>
            <a:fld id="{21EF817A-8372-4A09-904D-CB20E40434AC}" type="datetimeFigureOut">
              <a:rPr lang="en-US" smtClean="0"/>
              <a:t>1/23/2021</a:t>
            </a:fld>
            <a:endParaRPr lang="en-US"/>
          </a:p>
        </p:txBody>
      </p:sp>
      <p:sp>
        <p:nvSpPr>
          <p:cNvPr id="5" name="Footer Placeholder 4">
            <a:extLst>
              <a:ext uri="{FF2B5EF4-FFF2-40B4-BE49-F238E27FC236}">
                <a16:creationId xmlns:a16="http://schemas.microsoft.com/office/drawing/2014/main" id="{9DE2A4A9-F97F-4573-8B7F-4122EB3C45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A369EB-AA10-4DF1-BAE1-DB3F602ECEF0}"/>
              </a:ext>
            </a:extLst>
          </p:cNvPr>
          <p:cNvSpPr>
            <a:spLocks noGrp="1"/>
          </p:cNvSpPr>
          <p:nvPr>
            <p:ph type="sldNum" sz="quarter" idx="12"/>
          </p:nvPr>
        </p:nvSpPr>
        <p:spPr/>
        <p:txBody>
          <a:bodyPr/>
          <a:lstStyle/>
          <a:p>
            <a:fld id="{327EA9E0-0E6E-420C-873B-7D5835ED4685}" type="slidenum">
              <a:rPr lang="en-US" smtClean="0"/>
              <a:t>‹#›</a:t>
            </a:fld>
            <a:endParaRPr lang="en-US"/>
          </a:p>
        </p:txBody>
      </p:sp>
    </p:spTree>
    <p:extLst>
      <p:ext uri="{BB962C8B-B14F-4D97-AF65-F5344CB8AC3E}">
        <p14:creationId xmlns:p14="http://schemas.microsoft.com/office/powerpoint/2010/main" val="3860833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F7BCC-A90E-4978-A75C-CFE41FCBE4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E8331C-CBE7-4383-9854-0ED5DD87590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12690E-B1A9-493A-B3FB-5C1AD1E54606}"/>
              </a:ext>
            </a:extLst>
          </p:cNvPr>
          <p:cNvSpPr>
            <a:spLocks noGrp="1"/>
          </p:cNvSpPr>
          <p:nvPr>
            <p:ph type="dt" sz="half" idx="10"/>
          </p:nvPr>
        </p:nvSpPr>
        <p:spPr/>
        <p:txBody>
          <a:bodyPr/>
          <a:lstStyle/>
          <a:p>
            <a:fld id="{21EF817A-8372-4A09-904D-CB20E40434AC}" type="datetimeFigureOut">
              <a:rPr lang="en-US" smtClean="0"/>
              <a:t>1/23/2021</a:t>
            </a:fld>
            <a:endParaRPr lang="en-US"/>
          </a:p>
        </p:txBody>
      </p:sp>
      <p:sp>
        <p:nvSpPr>
          <p:cNvPr id="5" name="Footer Placeholder 4">
            <a:extLst>
              <a:ext uri="{FF2B5EF4-FFF2-40B4-BE49-F238E27FC236}">
                <a16:creationId xmlns:a16="http://schemas.microsoft.com/office/drawing/2014/main" id="{13030DA5-B56A-4E47-82B2-1F6F9921FB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64F66-76E0-4CD9-AD4D-3487E4913212}"/>
              </a:ext>
            </a:extLst>
          </p:cNvPr>
          <p:cNvSpPr>
            <a:spLocks noGrp="1"/>
          </p:cNvSpPr>
          <p:nvPr>
            <p:ph type="sldNum" sz="quarter" idx="12"/>
          </p:nvPr>
        </p:nvSpPr>
        <p:spPr/>
        <p:txBody>
          <a:bodyPr/>
          <a:lstStyle/>
          <a:p>
            <a:fld id="{327EA9E0-0E6E-420C-873B-7D5835ED4685}" type="slidenum">
              <a:rPr lang="en-US" smtClean="0"/>
              <a:t>‹#›</a:t>
            </a:fld>
            <a:endParaRPr lang="en-US"/>
          </a:p>
        </p:txBody>
      </p:sp>
    </p:spTree>
    <p:extLst>
      <p:ext uri="{BB962C8B-B14F-4D97-AF65-F5344CB8AC3E}">
        <p14:creationId xmlns:p14="http://schemas.microsoft.com/office/powerpoint/2010/main" val="208231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C3866-94F5-4943-88BA-203B3CC145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FE834C4-256B-4B9C-8EF2-41836B299F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841280-A9C3-4DF5-8269-7A17C4923367}"/>
              </a:ext>
            </a:extLst>
          </p:cNvPr>
          <p:cNvSpPr>
            <a:spLocks noGrp="1"/>
          </p:cNvSpPr>
          <p:nvPr>
            <p:ph type="dt" sz="half" idx="10"/>
          </p:nvPr>
        </p:nvSpPr>
        <p:spPr/>
        <p:txBody>
          <a:bodyPr/>
          <a:lstStyle/>
          <a:p>
            <a:fld id="{21EF817A-8372-4A09-904D-CB20E40434AC}" type="datetimeFigureOut">
              <a:rPr lang="en-US" smtClean="0"/>
              <a:t>1/23/2021</a:t>
            </a:fld>
            <a:endParaRPr lang="en-US"/>
          </a:p>
        </p:txBody>
      </p:sp>
      <p:sp>
        <p:nvSpPr>
          <p:cNvPr id="5" name="Footer Placeholder 4">
            <a:extLst>
              <a:ext uri="{FF2B5EF4-FFF2-40B4-BE49-F238E27FC236}">
                <a16:creationId xmlns:a16="http://schemas.microsoft.com/office/drawing/2014/main" id="{C422C1F4-AB4B-4709-B1F5-11D02C561E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98D52B-936D-42B9-8D57-ED7A64F75E54}"/>
              </a:ext>
            </a:extLst>
          </p:cNvPr>
          <p:cNvSpPr>
            <a:spLocks noGrp="1"/>
          </p:cNvSpPr>
          <p:nvPr>
            <p:ph type="sldNum" sz="quarter" idx="12"/>
          </p:nvPr>
        </p:nvSpPr>
        <p:spPr/>
        <p:txBody>
          <a:bodyPr/>
          <a:lstStyle/>
          <a:p>
            <a:fld id="{327EA9E0-0E6E-420C-873B-7D5835ED4685}" type="slidenum">
              <a:rPr lang="en-US" smtClean="0"/>
              <a:t>‹#›</a:t>
            </a:fld>
            <a:endParaRPr lang="en-US"/>
          </a:p>
        </p:txBody>
      </p:sp>
    </p:spTree>
    <p:extLst>
      <p:ext uri="{BB962C8B-B14F-4D97-AF65-F5344CB8AC3E}">
        <p14:creationId xmlns:p14="http://schemas.microsoft.com/office/powerpoint/2010/main" val="32255342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1E160-EC64-4A1E-93A6-B80B1C045D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22A34F-2B1C-4743-A097-B9EB9EEC884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230F6A6-DC14-4786-81D2-D9BC78EB9EB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AE4AD44-8EBD-4091-AC22-4D1E280C4E1F}"/>
              </a:ext>
            </a:extLst>
          </p:cNvPr>
          <p:cNvSpPr>
            <a:spLocks noGrp="1"/>
          </p:cNvSpPr>
          <p:nvPr>
            <p:ph type="dt" sz="half" idx="10"/>
          </p:nvPr>
        </p:nvSpPr>
        <p:spPr/>
        <p:txBody>
          <a:bodyPr/>
          <a:lstStyle/>
          <a:p>
            <a:fld id="{21EF817A-8372-4A09-904D-CB20E40434AC}" type="datetimeFigureOut">
              <a:rPr lang="en-US" smtClean="0"/>
              <a:t>1/23/2021</a:t>
            </a:fld>
            <a:endParaRPr lang="en-US"/>
          </a:p>
        </p:txBody>
      </p:sp>
      <p:sp>
        <p:nvSpPr>
          <p:cNvPr id="6" name="Footer Placeholder 5">
            <a:extLst>
              <a:ext uri="{FF2B5EF4-FFF2-40B4-BE49-F238E27FC236}">
                <a16:creationId xmlns:a16="http://schemas.microsoft.com/office/drawing/2014/main" id="{92027807-7548-4DB8-8A97-EC3BE3ACB2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1EF941-8D32-459F-B5F3-6F7A9D623CB4}"/>
              </a:ext>
            </a:extLst>
          </p:cNvPr>
          <p:cNvSpPr>
            <a:spLocks noGrp="1"/>
          </p:cNvSpPr>
          <p:nvPr>
            <p:ph type="sldNum" sz="quarter" idx="12"/>
          </p:nvPr>
        </p:nvSpPr>
        <p:spPr/>
        <p:txBody>
          <a:bodyPr/>
          <a:lstStyle/>
          <a:p>
            <a:fld id="{327EA9E0-0E6E-420C-873B-7D5835ED4685}" type="slidenum">
              <a:rPr lang="en-US" smtClean="0"/>
              <a:t>‹#›</a:t>
            </a:fld>
            <a:endParaRPr lang="en-US"/>
          </a:p>
        </p:txBody>
      </p:sp>
    </p:spTree>
    <p:extLst>
      <p:ext uri="{BB962C8B-B14F-4D97-AF65-F5344CB8AC3E}">
        <p14:creationId xmlns:p14="http://schemas.microsoft.com/office/powerpoint/2010/main" val="4059458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A9392-A7CB-404F-BE84-C4BC7A3CB65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ED97198-E060-463B-86D6-7617C4BBDEF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8BC5714-729F-4104-9315-0FC4A56A116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A99DBE5-2B0F-4B56-BA1F-8E3A92B16D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F4A187-D639-42EB-9108-45F50623CDA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CF944BF-CD42-4101-B525-02D3540180BA}"/>
              </a:ext>
            </a:extLst>
          </p:cNvPr>
          <p:cNvSpPr>
            <a:spLocks noGrp="1"/>
          </p:cNvSpPr>
          <p:nvPr>
            <p:ph type="dt" sz="half" idx="10"/>
          </p:nvPr>
        </p:nvSpPr>
        <p:spPr/>
        <p:txBody>
          <a:bodyPr/>
          <a:lstStyle/>
          <a:p>
            <a:fld id="{21EF817A-8372-4A09-904D-CB20E40434AC}" type="datetimeFigureOut">
              <a:rPr lang="en-US" smtClean="0"/>
              <a:t>1/23/2021</a:t>
            </a:fld>
            <a:endParaRPr lang="en-US"/>
          </a:p>
        </p:txBody>
      </p:sp>
      <p:sp>
        <p:nvSpPr>
          <p:cNvPr id="8" name="Footer Placeholder 7">
            <a:extLst>
              <a:ext uri="{FF2B5EF4-FFF2-40B4-BE49-F238E27FC236}">
                <a16:creationId xmlns:a16="http://schemas.microsoft.com/office/drawing/2014/main" id="{2974FF98-373D-496B-A934-94E1DC5B386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39CC5DB-DABE-4E3B-A1BA-98B96974FDCF}"/>
              </a:ext>
            </a:extLst>
          </p:cNvPr>
          <p:cNvSpPr>
            <a:spLocks noGrp="1"/>
          </p:cNvSpPr>
          <p:nvPr>
            <p:ph type="sldNum" sz="quarter" idx="12"/>
          </p:nvPr>
        </p:nvSpPr>
        <p:spPr/>
        <p:txBody>
          <a:bodyPr/>
          <a:lstStyle/>
          <a:p>
            <a:fld id="{327EA9E0-0E6E-420C-873B-7D5835ED4685}" type="slidenum">
              <a:rPr lang="en-US" smtClean="0"/>
              <a:t>‹#›</a:t>
            </a:fld>
            <a:endParaRPr lang="en-US"/>
          </a:p>
        </p:txBody>
      </p:sp>
    </p:spTree>
    <p:extLst>
      <p:ext uri="{BB962C8B-B14F-4D97-AF65-F5344CB8AC3E}">
        <p14:creationId xmlns:p14="http://schemas.microsoft.com/office/powerpoint/2010/main" val="955803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50DD0-0D2E-4544-B78D-75C21A6B14A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8A6A6A3-57DC-4887-B209-CEAD5E266681}"/>
              </a:ext>
            </a:extLst>
          </p:cNvPr>
          <p:cNvSpPr>
            <a:spLocks noGrp="1"/>
          </p:cNvSpPr>
          <p:nvPr>
            <p:ph type="dt" sz="half" idx="10"/>
          </p:nvPr>
        </p:nvSpPr>
        <p:spPr/>
        <p:txBody>
          <a:bodyPr/>
          <a:lstStyle/>
          <a:p>
            <a:fld id="{21EF817A-8372-4A09-904D-CB20E40434AC}" type="datetimeFigureOut">
              <a:rPr lang="en-US" smtClean="0"/>
              <a:t>1/23/2021</a:t>
            </a:fld>
            <a:endParaRPr lang="en-US"/>
          </a:p>
        </p:txBody>
      </p:sp>
      <p:sp>
        <p:nvSpPr>
          <p:cNvPr id="4" name="Footer Placeholder 3">
            <a:extLst>
              <a:ext uri="{FF2B5EF4-FFF2-40B4-BE49-F238E27FC236}">
                <a16:creationId xmlns:a16="http://schemas.microsoft.com/office/drawing/2014/main" id="{CA86FE39-22FE-467B-888C-3ED0806D52F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7B4E815-6C6A-4642-AF29-C6E615C7BA63}"/>
              </a:ext>
            </a:extLst>
          </p:cNvPr>
          <p:cNvSpPr>
            <a:spLocks noGrp="1"/>
          </p:cNvSpPr>
          <p:nvPr>
            <p:ph type="sldNum" sz="quarter" idx="12"/>
          </p:nvPr>
        </p:nvSpPr>
        <p:spPr/>
        <p:txBody>
          <a:bodyPr/>
          <a:lstStyle/>
          <a:p>
            <a:fld id="{327EA9E0-0E6E-420C-873B-7D5835ED4685}" type="slidenum">
              <a:rPr lang="en-US" smtClean="0"/>
              <a:t>‹#›</a:t>
            </a:fld>
            <a:endParaRPr lang="en-US"/>
          </a:p>
        </p:txBody>
      </p:sp>
    </p:spTree>
    <p:extLst>
      <p:ext uri="{BB962C8B-B14F-4D97-AF65-F5344CB8AC3E}">
        <p14:creationId xmlns:p14="http://schemas.microsoft.com/office/powerpoint/2010/main" val="4271980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9D494E0-65A0-4492-93AA-EE54B07782B5}"/>
              </a:ext>
            </a:extLst>
          </p:cNvPr>
          <p:cNvSpPr>
            <a:spLocks noGrp="1"/>
          </p:cNvSpPr>
          <p:nvPr>
            <p:ph type="dt" sz="half" idx="10"/>
          </p:nvPr>
        </p:nvSpPr>
        <p:spPr/>
        <p:txBody>
          <a:bodyPr/>
          <a:lstStyle/>
          <a:p>
            <a:fld id="{21EF817A-8372-4A09-904D-CB20E40434AC}" type="datetimeFigureOut">
              <a:rPr lang="en-US" smtClean="0"/>
              <a:t>1/23/2021</a:t>
            </a:fld>
            <a:endParaRPr lang="en-US"/>
          </a:p>
        </p:txBody>
      </p:sp>
      <p:sp>
        <p:nvSpPr>
          <p:cNvPr id="3" name="Footer Placeholder 2">
            <a:extLst>
              <a:ext uri="{FF2B5EF4-FFF2-40B4-BE49-F238E27FC236}">
                <a16:creationId xmlns:a16="http://schemas.microsoft.com/office/drawing/2014/main" id="{70B007C4-073E-4416-803F-908F06B1AB8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3AD9139-5A2A-4243-80A2-55CA2C00EA86}"/>
              </a:ext>
            </a:extLst>
          </p:cNvPr>
          <p:cNvSpPr>
            <a:spLocks noGrp="1"/>
          </p:cNvSpPr>
          <p:nvPr>
            <p:ph type="sldNum" sz="quarter" idx="12"/>
          </p:nvPr>
        </p:nvSpPr>
        <p:spPr/>
        <p:txBody>
          <a:bodyPr/>
          <a:lstStyle/>
          <a:p>
            <a:fld id="{327EA9E0-0E6E-420C-873B-7D5835ED4685}" type="slidenum">
              <a:rPr lang="en-US" smtClean="0"/>
              <a:t>‹#›</a:t>
            </a:fld>
            <a:endParaRPr lang="en-US"/>
          </a:p>
        </p:txBody>
      </p:sp>
    </p:spTree>
    <p:extLst>
      <p:ext uri="{BB962C8B-B14F-4D97-AF65-F5344CB8AC3E}">
        <p14:creationId xmlns:p14="http://schemas.microsoft.com/office/powerpoint/2010/main" val="2732487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96827-9218-477E-B2CF-DE99F2A560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D8D91E3-C5D9-4E6F-9679-C715FB5F3E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A52E3F2-C441-429D-A063-9BB84F0FB9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B8D8AC-58D6-4BF2-BAAE-8006D12F3B58}"/>
              </a:ext>
            </a:extLst>
          </p:cNvPr>
          <p:cNvSpPr>
            <a:spLocks noGrp="1"/>
          </p:cNvSpPr>
          <p:nvPr>
            <p:ph type="dt" sz="half" idx="10"/>
          </p:nvPr>
        </p:nvSpPr>
        <p:spPr/>
        <p:txBody>
          <a:bodyPr/>
          <a:lstStyle/>
          <a:p>
            <a:fld id="{21EF817A-8372-4A09-904D-CB20E40434AC}" type="datetimeFigureOut">
              <a:rPr lang="en-US" smtClean="0"/>
              <a:t>1/23/2021</a:t>
            </a:fld>
            <a:endParaRPr lang="en-US"/>
          </a:p>
        </p:txBody>
      </p:sp>
      <p:sp>
        <p:nvSpPr>
          <p:cNvPr id="6" name="Footer Placeholder 5">
            <a:extLst>
              <a:ext uri="{FF2B5EF4-FFF2-40B4-BE49-F238E27FC236}">
                <a16:creationId xmlns:a16="http://schemas.microsoft.com/office/drawing/2014/main" id="{04400F31-54D7-43E0-9938-8CE3BCC130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527A53-EEAC-4211-BAF0-7C3FAA295F80}"/>
              </a:ext>
            </a:extLst>
          </p:cNvPr>
          <p:cNvSpPr>
            <a:spLocks noGrp="1"/>
          </p:cNvSpPr>
          <p:nvPr>
            <p:ph type="sldNum" sz="quarter" idx="12"/>
          </p:nvPr>
        </p:nvSpPr>
        <p:spPr/>
        <p:txBody>
          <a:bodyPr/>
          <a:lstStyle/>
          <a:p>
            <a:fld id="{327EA9E0-0E6E-420C-873B-7D5835ED4685}" type="slidenum">
              <a:rPr lang="en-US" smtClean="0"/>
              <a:t>‹#›</a:t>
            </a:fld>
            <a:endParaRPr lang="en-US"/>
          </a:p>
        </p:txBody>
      </p:sp>
    </p:spTree>
    <p:extLst>
      <p:ext uri="{BB962C8B-B14F-4D97-AF65-F5344CB8AC3E}">
        <p14:creationId xmlns:p14="http://schemas.microsoft.com/office/powerpoint/2010/main" val="736660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881B9-F106-45D1-B7A3-C7D8A4004C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9CD710-6255-4CAE-BD24-CD5ADBC38D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5569A85-68E3-4166-A985-2321009E82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FACB7F-C6EB-4770-B5A2-BFB4A01E1A0B}"/>
              </a:ext>
            </a:extLst>
          </p:cNvPr>
          <p:cNvSpPr>
            <a:spLocks noGrp="1"/>
          </p:cNvSpPr>
          <p:nvPr>
            <p:ph type="dt" sz="half" idx="10"/>
          </p:nvPr>
        </p:nvSpPr>
        <p:spPr/>
        <p:txBody>
          <a:bodyPr/>
          <a:lstStyle/>
          <a:p>
            <a:fld id="{21EF817A-8372-4A09-904D-CB20E40434AC}" type="datetimeFigureOut">
              <a:rPr lang="en-US" smtClean="0"/>
              <a:t>1/23/2021</a:t>
            </a:fld>
            <a:endParaRPr lang="en-US"/>
          </a:p>
        </p:txBody>
      </p:sp>
      <p:sp>
        <p:nvSpPr>
          <p:cNvPr id="6" name="Footer Placeholder 5">
            <a:extLst>
              <a:ext uri="{FF2B5EF4-FFF2-40B4-BE49-F238E27FC236}">
                <a16:creationId xmlns:a16="http://schemas.microsoft.com/office/drawing/2014/main" id="{2AA66457-E969-47E8-A224-1633E0AF1F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C26B45-92E3-4E84-91AC-D65B3E288C14}"/>
              </a:ext>
            </a:extLst>
          </p:cNvPr>
          <p:cNvSpPr>
            <a:spLocks noGrp="1"/>
          </p:cNvSpPr>
          <p:nvPr>
            <p:ph type="sldNum" sz="quarter" idx="12"/>
          </p:nvPr>
        </p:nvSpPr>
        <p:spPr/>
        <p:txBody>
          <a:bodyPr/>
          <a:lstStyle/>
          <a:p>
            <a:fld id="{327EA9E0-0E6E-420C-873B-7D5835ED4685}" type="slidenum">
              <a:rPr lang="en-US" smtClean="0"/>
              <a:t>‹#›</a:t>
            </a:fld>
            <a:endParaRPr lang="en-US"/>
          </a:p>
        </p:txBody>
      </p:sp>
    </p:spTree>
    <p:extLst>
      <p:ext uri="{BB962C8B-B14F-4D97-AF65-F5344CB8AC3E}">
        <p14:creationId xmlns:p14="http://schemas.microsoft.com/office/powerpoint/2010/main" val="3752490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AE17B81-9C5E-4FF0-9611-5639EA2B62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93620C5-DE9C-4FAE-BBF6-7FC92E0EC8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738160-138C-4BEB-85E5-87EADB059F7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EF817A-8372-4A09-904D-CB20E40434AC}" type="datetimeFigureOut">
              <a:rPr lang="en-US" smtClean="0"/>
              <a:t>1/23/2021</a:t>
            </a:fld>
            <a:endParaRPr lang="en-US"/>
          </a:p>
        </p:txBody>
      </p:sp>
      <p:sp>
        <p:nvSpPr>
          <p:cNvPr id="5" name="Footer Placeholder 4">
            <a:extLst>
              <a:ext uri="{FF2B5EF4-FFF2-40B4-BE49-F238E27FC236}">
                <a16:creationId xmlns:a16="http://schemas.microsoft.com/office/drawing/2014/main" id="{C31A6DEA-A967-465A-A5DF-C8A4CBAC56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37CF51C-37E1-40A3-AE99-4449774B77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7EA9E0-0E6E-420C-873B-7D5835ED4685}" type="slidenum">
              <a:rPr lang="en-US" smtClean="0"/>
              <a:t>‹#›</a:t>
            </a:fld>
            <a:endParaRPr lang="en-US"/>
          </a:p>
        </p:txBody>
      </p:sp>
    </p:spTree>
    <p:extLst>
      <p:ext uri="{BB962C8B-B14F-4D97-AF65-F5344CB8AC3E}">
        <p14:creationId xmlns:p14="http://schemas.microsoft.com/office/powerpoint/2010/main" val="12143762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29463-5AD4-41CC-86E8-3BBFC121DC02}"/>
              </a:ext>
            </a:extLst>
          </p:cNvPr>
          <p:cNvSpPr>
            <a:spLocks noGrp="1"/>
          </p:cNvSpPr>
          <p:nvPr>
            <p:ph type="ctrTitle"/>
          </p:nvPr>
        </p:nvSpPr>
        <p:spPr/>
        <p:txBody>
          <a:bodyPr>
            <a:normAutofit fontScale="90000"/>
          </a:bodyPr>
          <a:lstStyle/>
          <a:p>
            <a:r>
              <a:rPr lang="en-US" dirty="0"/>
              <a:t>Assessing and Managing Risk: </a:t>
            </a:r>
            <a:br>
              <a:rPr lang="en-US" dirty="0"/>
            </a:br>
            <a:r>
              <a:rPr lang="en-US" i="1" dirty="0"/>
              <a:t>An ERM Perspective</a:t>
            </a:r>
          </a:p>
        </p:txBody>
      </p:sp>
      <p:sp>
        <p:nvSpPr>
          <p:cNvPr id="3" name="Subtitle 2">
            <a:extLst>
              <a:ext uri="{FF2B5EF4-FFF2-40B4-BE49-F238E27FC236}">
                <a16:creationId xmlns:a16="http://schemas.microsoft.com/office/drawing/2014/main" id="{1ADC089D-BE8E-4104-8027-6460709EEF13}"/>
              </a:ext>
            </a:extLst>
          </p:cNvPr>
          <p:cNvSpPr>
            <a:spLocks noGrp="1"/>
          </p:cNvSpPr>
          <p:nvPr>
            <p:ph type="subTitle" idx="1"/>
          </p:nvPr>
        </p:nvSpPr>
        <p:spPr/>
        <p:txBody>
          <a:bodyPr>
            <a:normAutofit/>
          </a:bodyPr>
          <a:lstStyle/>
          <a:p>
            <a:pPr marL="0" marR="0">
              <a:spcBef>
                <a:spcPts val="0"/>
              </a:spcBef>
              <a:spcAft>
                <a:spcPts val="0"/>
              </a:spcAft>
            </a:pPr>
            <a:r>
              <a:rPr lang="en-US" sz="4000" i="1" kern="1400" spc="-50" dirty="0">
                <a:effectLst/>
                <a:latin typeface="Calibri Light" panose="020F0302020204030204" pitchFamily="34" charset="0"/>
                <a:ea typeface="Times New Roman" panose="02020603050405020304" pitchFamily="18" charset="0"/>
                <a:cs typeface="Times New Roman" panose="02020603050405020304" pitchFamily="18" charset="0"/>
              </a:rPr>
              <a:t>Chapter 12–Communicating Risk</a:t>
            </a:r>
          </a:p>
        </p:txBody>
      </p:sp>
      <p:sp>
        <p:nvSpPr>
          <p:cNvPr id="4" name="TextBox 3">
            <a:extLst>
              <a:ext uri="{FF2B5EF4-FFF2-40B4-BE49-F238E27FC236}">
                <a16:creationId xmlns:a16="http://schemas.microsoft.com/office/drawing/2014/main" id="{40BAEACF-9E86-4035-9B44-2188492B3901}"/>
              </a:ext>
            </a:extLst>
          </p:cNvPr>
          <p:cNvSpPr txBox="1"/>
          <p:nvPr/>
        </p:nvSpPr>
        <p:spPr>
          <a:xfrm>
            <a:off x="768626" y="5512904"/>
            <a:ext cx="7527235" cy="646331"/>
          </a:xfrm>
          <a:prstGeom prst="rect">
            <a:avLst/>
          </a:prstGeom>
          <a:noFill/>
        </p:spPr>
        <p:txBody>
          <a:bodyPr wrap="square" rtlCol="0">
            <a:spAutoFit/>
          </a:bodyPr>
          <a:lstStyle/>
          <a:p>
            <a:r>
              <a:rPr lang="en-US" dirty="0"/>
              <a:t>Developed by Bruce Lyon, CSP, P.E., SMS, ARM, CHMM</a:t>
            </a:r>
          </a:p>
          <a:p>
            <a:r>
              <a:rPr lang="en-US" dirty="0"/>
              <a:t>Dr. Georgi Popov, CSP, QEP, ARM, SMS, CMC, FAIHA</a:t>
            </a:r>
          </a:p>
        </p:txBody>
      </p:sp>
      <p:sp>
        <p:nvSpPr>
          <p:cNvPr id="5" name="Slide Number Placeholder 4">
            <a:extLst>
              <a:ext uri="{FF2B5EF4-FFF2-40B4-BE49-F238E27FC236}">
                <a16:creationId xmlns:a16="http://schemas.microsoft.com/office/drawing/2014/main" id="{2A00D8E1-134B-4869-802A-5831C28177B1}"/>
              </a:ext>
            </a:extLst>
          </p:cNvPr>
          <p:cNvSpPr>
            <a:spLocks noGrp="1"/>
          </p:cNvSpPr>
          <p:nvPr>
            <p:ph type="sldNum" sz="quarter" idx="12"/>
          </p:nvPr>
        </p:nvSpPr>
        <p:spPr/>
        <p:txBody>
          <a:bodyPr/>
          <a:lstStyle/>
          <a:p>
            <a:fld id="{35B72D44-14B5-49A2-830A-D01BAFE38A11}" type="slidenum">
              <a:rPr lang="en-US" smtClean="0"/>
              <a:t>1</a:t>
            </a:fld>
            <a:endParaRPr lang="en-US" dirty="0"/>
          </a:p>
        </p:txBody>
      </p:sp>
    </p:spTree>
    <p:extLst>
      <p:ext uri="{BB962C8B-B14F-4D97-AF65-F5344CB8AC3E}">
        <p14:creationId xmlns:p14="http://schemas.microsoft.com/office/powerpoint/2010/main" val="1577121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ED900-26DD-45D7-9708-8701180A04D8}"/>
              </a:ext>
            </a:extLst>
          </p:cNvPr>
          <p:cNvSpPr>
            <a:spLocks noGrp="1"/>
          </p:cNvSpPr>
          <p:nvPr>
            <p:ph type="title"/>
          </p:nvPr>
        </p:nvSpPr>
        <p:spPr/>
        <p:txBody>
          <a:bodyPr/>
          <a:lstStyle/>
          <a:p>
            <a:r>
              <a:rPr lang="en-US" b="1" dirty="0">
                <a:solidFill>
                  <a:srgbClr val="1F4D78"/>
                </a:solidFill>
                <a:latin typeface="Calibri Light" panose="020F0302020204030204" pitchFamily="34" charset="0"/>
                <a:ea typeface="Times New Roman" panose="02020603050405020304" pitchFamily="18" charset="0"/>
                <a:cs typeface="Times New Roman" panose="02020603050405020304" pitchFamily="18" charset="0"/>
              </a:rPr>
              <a:t>Nature of Risk</a:t>
            </a:r>
            <a:endParaRPr lang="en-US" dirty="0"/>
          </a:p>
        </p:txBody>
      </p:sp>
      <p:sp>
        <p:nvSpPr>
          <p:cNvPr id="3" name="Content Placeholder 2">
            <a:extLst>
              <a:ext uri="{FF2B5EF4-FFF2-40B4-BE49-F238E27FC236}">
                <a16:creationId xmlns:a16="http://schemas.microsoft.com/office/drawing/2014/main" id="{71B6C306-947B-422E-BC10-CD193BA07369}"/>
              </a:ext>
            </a:extLst>
          </p:cNvPr>
          <p:cNvSpPr>
            <a:spLocks noGrp="1"/>
          </p:cNvSpPr>
          <p:nvPr>
            <p:ph idx="1"/>
          </p:nvPr>
        </p:nvSpPr>
        <p:spPr/>
        <p:txBody>
          <a:bodyPr/>
          <a:lstStyle/>
          <a:p>
            <a:r>
              <a:rPr lang="en-US" sz="2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Likelihood of Occurrence</a:t>
            </a:r>
          </a:p>
          <a:p>
            <a:r>
              <a:rPr lang="en-US" sz="2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Exposure Distribution and Duration</a:t>
            </a:r>
          </a:p>
          <a:p>
            <a:r>
              <a:rPr lang="en-US" sz="2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Significant Risk</a:t>
            </a:r>
          </a:p>
          <a:p>
            <a:r>
              <a:rPr lang="en-US" sz="2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Nature and Size of the Population at Risk</a:t>
            </a:r>
          </a:p>
          <a:p>
            <a:r>
              <a:rPr lang="en-US" sz="2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Greatest Risk</a:t>
            </a:r>
          </a:p>
          <a:p>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2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8160972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A42A8-D500-4791-B041-43C8B9511D99}"/>
              </a:ext>
            </a:extLst>
          </p:cNvPr>
          <p:cNvSpPr>
            <a:spLocks noGrp="1"/>
          </p:cNvSpPr>
          <p:nvPr>
            <p:ph type="title"/>
          </p:nvPr>
        </p:nvSpPr>
        <p:spPr/>
        <p:txBody>
          <a:bodyPr/>
          <a:lstStyle/>
          <a:p>
            <a:r>
              <a:rPr lang="en-US" b="1" dirty="0">
                <a:solidFill>
                  <a:srgbClr val="1F4D78"/>
                </a:solidFill>
                <a:latin typeface="Calibri Light" panose="020F0302020204030204" pitchFamily="34" charset="0"/>
                <a:ea typeface="Times New Roman" panose="02020603050405020304" pitchFamily="18" charset="0"/>
                <a:cs typeface="Times New Roman" panose="02020603050405020304" pitchFamily="18" charset="0"/>
              </a:rPr>
              <a:t>Uncertainties </a:t>
            </a:r>
            <a:endParaRPr lang="en-US" dirty="0"/>
          </a:p>
        </p:txBody>
      </p:sp>
      <p:sp>
        <p:nvSpPr>
          <p:cNvPr id="3" name="Content Placeholder 2">
            <a:extLst>
              <a:ext uri="{FF2B5EF4-FFF2-40B4-BE49-F238E27FC236}">
                <a16:creationId xmlns:a16="http://schemas.microsoft.com/office/drawing/2014/main" id="{C57F3B5E-E775-4D65-A202-C27261762356}"/>
              </a:ext>
            </a:extLst>
          </p:cNvPr>
          <p:cNvSpPr>
            <a:spLocks noGrp="1"/>
          </p:cNvSpPr>
          <p:nvPr>
            <p:ph idx="1"/>
          </p:nvPr>
        </p:nvSpPr>
        <p:spPr>
          <a:xfrm>
            <a:off x="573741" y="1690688"/>
            <a:ext cx="10780059" cy="4486275"/>
          </a:xfrm>
        </p:spPr>
        <p:txBody>
          <a:bodyPr>
            <a:normAutofit/>
          </a:bodyPr>
          <a:lstStyle/>
          <a:p>
            <a:pPr marL="457200" lvl="1">
              <a:lnSpc>
                <a:spcPct val="107000"/>
              </a:lnSpc>
              <a:spcBef>
                <a:spcPts val="200"/>
              </a:spcBef>
            </a:pPr>
            <a:r>
              <a:rPr lang="en-US" sz="2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Risk Assessment Methods</a:t>
            </a:r>
          </a:p>
          <a:p>
            <a:pPr marL="457200" lvl="1">
              <a:lnSpc>
                <a:spcPct val="107000"/>
              </a:lnSpc>
              <a:spcBef>
                <a:spcPts val="200"/>
              </a:spcBef>
            </a:pPr>
            <a:r>
              <a:rPr lang="en-US" sz="2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Types of Uncertainties</a:t>
            </a:r>
          </a:p>
          <a:p>
            <a:pPr marL="457200" lvl="1">
              <a:lnSpc>
                <a:spcPct val="107000"/>
              </a:lnSpc>
              <a:spcBef>
                <a:spcPts val="200"/>
              </a:spcBef>
            </a:pPr>
            <a:r>
              <a:rPr lang="en-US" sz="2800" b="1" i="1" dirty="0">
                <a:solidFill>
                  <a:srgbClr val="2E74B5"/>
                </a:solidFill>
                <a:effectLst/>
                <a:latin typeface="Segoe UI Emoji" panose="020B0502040204020203" pitchFamily="34" charset="0"/>
                <a:ea typeface="Times New Roman" panose="02020603050405020304" pitchFamily="18" charset="0"/>
                <a:cs typeface="Segoe UI Emoji" panose="020B0502040204020203" pitchFamily="34" charset="0"/>
              </a:rPr>
              <a:t>W</a:t>
            </a:r>
            <a:r>
              <a:rPr lang="en-US" sz="2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eaknesses of Data</a:t>
            </a:r>
          </a:p>
          <a:p>
            <a:pPr marL="457200" lvl="1">
              <a:lnSpc>
                <a:spcPct val="107000"/>
              </a:lnSpc>
              <a:spcBef>
                <a:spcPts val="200"/>
              </a:spcBef>
            </a:pPr>
            <a:r>
              <a:rPr lang="en-US" sz="2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Assumptions </a:t>
            </a:r>
          </a:p>
          <a:p>
            <a:pPr marL="457200" lvl="1">
              <a:lnSpc>
                <a:spcPct val="107000"/>
              </a:lnSpc>
              <a:spcBef>
                <a:spcPts val="200"/>
              </a:spcBef>
            </a:pPr>
            <a:r>
              <a:rPr lang="en-US" sz="2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Sensitivity</a:t>
            </a:r>
          </a:p>
          <a:p>
            <a:pPr marL="457200" lvl="1">
              <a:lnSpc>
                <a:spcPct val="107000"/>
              </a:lnSpc>
              <a:spcBef>
                <a:spcPts val="200"/>
              </a:spcBef>
            </a:pPr>
            <a:r>
              <a:rPr lang="en-US" sz="2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Effect of Changes </a:t>
            </a:r>
          </a:p>
        </p:txBody>
      </p:sp>
    </p:spTree>
    <p:extLst>
      <p:ext uri="{BB962C8B-B14F-4D97-AF65-F5344CB8AC3E}">
        <p14:creationId xmlns:p14="http://schemas.microsoft.com/office/powerpoint/2010/main" val="8671141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7E5C7-4799-4E88-A412-730D1CD67040}"/>
              </a:ext>
            </a:extLst>
          </p:cNvPr>
          <p:cNvSpPr>
            <a:spLocks noGrp="1"/>
          </p:cNvSpPr>
          <p:nvPr>
            <p:ph type="title"/>
          </p:nvPr>
        </p:nvSpPr>
        <p:spPr/>
        <p:txBody>
          <a:bodyPr/>
          <a:lstStyle/>
          <a:p>
            <a:pPr marL="0" marR="0">
              <a:lnSpc>
                <a:spcPct val="107000"/>
              </a:lnSpc>
              <a:spcBef>
                <a:spcPts val="200"/>
              </a:spcBef>
              <a:spcAft>
                <a:spcPts val="0"/>
              </a:spcAft>
            </a:pPr>
            <a:r>
              <a:rPr lang="en-US" sz="44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Risk Management Options</a:t>
            </a:r>
          </a:p>
        </p:txBody>
      </p:sp>
      <p:sp>
        <p:nvSpPr>
          <p:cNvPr id="3" name="Content Placeholder 2">
            <a:extLst>
              <a:ext uri="{FF2B5EF4-FFF2-40B4-BE49-F238E27FC236}">
                <a16:creationId xmlns:a16="http://schemas.microsoft.com/office/drawing/2014/main" id="{4D5CF010-59D0-4553-99FA-BFC7F5560637}"/>
              </a:ext>
            </a:extLst>
          </p:cNvPr>
          <p:cNvSpPr>
            <a:spLocks noGrp="1"/>
          </p:cNvSpPr>
          <p:nvPr>
            <p:ph idx="1"/>
          </p:nvPr>
        </p:nvSpPr>
        <p:spPr/>
        <p:txBody>
          <a:bodyPr>
            <a:normAutofit/>
          </a:bodyPr>
          <a:lstStyle/>
          <a:p>
            <a:pPr marL="457200" lvl="1">
              <a:lnSpc>
                <a:spcPct val="107000"/>
              </a:lnSpc>
              <a:spcBef>
                <a:spcPts val="200"/>
              </a:spcBef>
            </a:pPr>
            <a:r>
              <a:rPr lang="en-US" sz="2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Selected Treatments</a:t>
            </a:r>
          </a:p>
          <a:p>
            <a:pPr marL="457200" lvl="1">
              <a:lnSpc>
                <a:spcPct val="107000"/>
              </a:lnSpc>
              <a:spcBef>
                <a:spcPts val="200"/>
              </a:spcBef>
            </a:pPr>
            <a:r>
              <a:rPr lang="en-US" sz="2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Justification </a:t>
            </a:r>
          </a:p>
          <a:p>
            <a:pPr marL="457200" lvl="1">
              <a:lnSpc>
                <a:spcPct val="107000"/>
              </a:lnSpc>
              <a:spcBef>
                <a:spcPts val="200"/>
              </a:spcBef>
            </a:pPr>
            <a:r>
              <a:rPr lang="en-US" sz="2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Effectiveness </a:t>
            </a:r>
          </a:p>
          <a:p>
            <a:pPr marL="457200" lvl="1">
              <a:lnSpc>
                <a:spcPct val="107000"/>
              </a:lnSpc>
              <a:spcBef>
                <a:spcPts val="200"/>
              </a:spcBef>
            </a:pPr>
            <a:r>
              <a:rPr lang="en-US" sz="2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Benefits </a:t>
            </a:r>
          </a:p>
          <a:p>
            <a:pPr marL="457200" lvl="1">
              <a:lnSpc>
                <a:spcPct val="107000"/>
              </a:lnSpc>
              <a:spcBef>
                <a:spcPts val="200"/>
              </a:spcBef>
            </a:pPr>
            <a:r>
              <a:rPr lang="en-US" sz="2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Costs </a:t>
            </a:r>
          </a:p>
          <a:p>
            <a:pPr marL="457200" lvl="1">
              <a:lnSpc>
                <a:spcPct val="107000"/>
              </a:lnSpc>
              <a:spcBef>
                <a:spcPts val="200"/>
              </a:spcBef>
            </a:pPr>
            <a:r>
              <a:rPr lang="en-US" sz="2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Residual Risk</a:t>
            </a:r>
          </a:p>
        </p:txBody>
      </p:sp>
    </p:spTree>
    <p:extLst>
      <p:ext uri="{BB962C8B-B14F-4D97-AF65-F5344CB8AC3E}">
        <p14:creationId xmlns:p14="http://schemas.microsoft.com/office/powerpoint/2010/main" val="3550023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6C12F-BE21-4B5D-9D6D-9AF5063B5D25}"/>
              </a:ext>
            </a:extLst>
          </p:cNvPr>
          <p:cNvSpPr>
            <a:spLocks noGrp="1"/>
          </p:cNvSpPr>
          <p:nvPr>
            <p:ph type="title"/>
          </p:nvPr>
        </p:nvSpPr>
        <p:spPr/>
        <p:txBody>
          <a:bodyPr>
            <a:normAutofit/>
          </a:bodyPr>
          <a:lstStyle/>
          <a:p>
            <a:r>
              <a:rPr lang="en-US"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Benefits of Treating the Risk</a:t>
            </a:r>
            <a:endParaRPr lang="en-US" dirty="0"/>
          </a:p>
        </p:txBody>
      </p:sp>
      <p:sp>
        <p:nvSpPr>
          <p:cNvPr id="3" name="Content Placeholder 2">
            <a:extLst>
              <a:ext uri="{FF2B5EF4-FFF2-40B4-BE49-F238E27FC236}">
                <a16:creationId xmlns:a16="http://schemas.microsoft.com/office/drawing/2014/main" id="{4F14748D-BD46-4C93-9CBF-3F1A86688EF7}"/>
              </a:ext>
            </a:extLst>
          </p:cNvPr>
          <p:cNvSpPr>
            <a:spLocks noGrp="1"/>
          </p:cNvSpPr>
          <p:nvPr>
            <p:ph idx="1"/>
          </p:nvPr>
        </p:nvSpPr>
        <p:spPr/>
        <p:txBody>
          <a:bodyPr>
            <a:normAutofit/>
          </a:bodyPr>
          <a:lstStyle/>
          <a:p>
            <a:pPr marL="0" marR="0">
              <a:lnSpc>
                <a:spcPct val="107000"/>
              </a:lnSpc>
              <a:spcBef>
                <a:spcPts val="200"/>
              </a:spcBef>
              <a:spcAft>
                <a:spcPts val="0"/>
              </a:spcAft>
            </a:pPr>
            <a:r>
              <a:rPr lang="en-US"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Actual or Expected Benefits</a:t>
            </a:r>
          </a:p>
          <a:p>
            <a:pPr marL="0" marR="0">
              <a:lnSpc>
                <a:spcPct val="107000"/>
              </a:lnSpc>
              <a:spcBef>
                <a:spcPts val="200"/>
              </a:spcBef>
              <a:spcAft>
                <a:spcPts val="0"/>
              </a:spcAft>
            </a:pPr>
            <a:r>
              <a:rPr lang="en-US"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Beneficiaries</a:t>
            </a:r>
          </a:p>
          <a:p>
            <a:pPr marL="0" marR="0">
              <a:lnSpc>
                <a:spcPct val="107000"/>
              </a:lnSpc>
              <a:spcBef>
                <a:spcPts val="200"/>
              </a:spcBef>
              <a:spcAft>
                <a:spcPts val="0"/>
              </a:spcAft>
            </a:pPr>
            <a:r>
              <a:rPr lang="en-US"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Cost/Benefit</a:t>
            </a:r>
          </a:p>
          <a:p>
            <a:pPr marL="0" marR="0">
              <a:lnSpc>
                <a:spcPct val="107000"/>
              </a:lnSpc>
              <a:spcBef>
                <a:spcPts val="200"/>
              </a:spcBef>
              <a:spcAft>
                <a:spcPts val="0"/>
              </a:spcAft>
            </a:pPr>
            <a:r>
              <a:rPr lang="en-US"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Magnitude and importance</a:t>
            </a:r>
          </a:p>
          <a:p>
            <a:pPr marL="0" marR="0">
              <a:lnSpc>
                <a:spcPct val="107000"/>
              </a:lnSpc>
              <a:spcBef>
                <a:spcPts val="200"/>
              </a:spcBef>
              <a:spcAft>
                <a:spcPts val="0"/>
              </a:spcAft>
            </a:pPr>
            <a:r>
              <a:rPr lang="en-US"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Total benefits</a:t>
            </a:r>
          </a:p>
        </p:txBody>
      </p:sp>
    </p:spTree>
    <p:extLst>
      <p:ext uri="{BB962C8B-B14F-4D97-AF65-F5344CB8AC3E}">
        <p14:creationId xmlns:p14="http://schemas.microsoft.com/office/powerpoint/2010/main" val="1136791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6B7E0-B771-49CE-A974-CF326A502F85}"/>
              </a:ext>
            </a:extLst>
          </p:cNvPr>
          <p:cNvSpPr>
            <a:spLocks noGrp="1"/>
          </p:cNvSpPr>
          <p:nvPr>
            <p:ph type="title"/>
          </p:nvPr>
        </p:nvSpPr>
        <p:spPr/>
        <p:txBody>
          <a:bodyPr>
            <a:normAutofit/>
          </a:bodyPr>
          <a:lstStyle/>
          <a:p>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Summary</a:t>
            </a:r>
            <a:endParaRPr lang="en-US" dirty="0"/>
          </a:p>
        </p:txBody>
      </p:sp>
      <p:sp>
        <p:nvSpPr>
          <p:cNvPr id="3" name="Content Placeholder 2">
            <a:extLst>
              <a:ext uri="{FF2B5EF4-FFF2-40B4-BE49-F238E27FC236}">
                <a16:creationId xmlns:a16="http://schemas.microsoft.com/office/drawing/2014/main" id="{AE638057-D2A2-4DF9-9E14-05FEFE94840B}"/>
              </a:ext>
            </a:extLst>
          </p:cNvPr>
          <p:cNvSpPr>
            <a:spLocks noGrp="1"/>
          </p:cNvSpPr>
          <p:nvPr>
            <p:ph idx="1"/>
          </p:nvPr>
        </p:nvSpPr>
        <p:spPr/>
        <p:txBody>
          <a:bodyPr/>
          <a:lstStyle/>
          <a:p>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Risk assessment, by itself, does not achieve its objectives.  </a:t>
            </a:r>
          </a:p>
          <a:p>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Risk communication is required to reduce uncertainty and manage operational risks. </a:t>
            </a:r>
          </a:p>
          <a:p>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The fundamental purpose of risk communication and consultation is to facilitate a higher degree of understanding of the nature of the risk among affected stakeholders so that risk can be effectively managed to an acceptable level.</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48105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D2F5602-6586-46E4-8645-2CDA442ABF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9434B85-DB0D-4010-A6A1-147F28D47D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2" name="Title 1">
            <a:extLst>
              <a:ext uri="{FF2B5EF4-FFF2-40B4-BE49-F238E27FC236}">
                <a16:creationId xmlns:a16="http://schemas.microsoft.com/office/drawing/2014/main" id="{7E63797C-8E03-444F-B0DE-3C153A3016AE}"/>
              </a:ext>
            </a:extLst>
          </p:cNvPr>
          <p:cNvSpPr>
            <a:spLocks noGrp="1"/>
          </p:cNvSpPr>
          <p:nvPr>
            <p:ph type="title"/>
          </p:nvPr>
        </p:nvSpPr>
        <p:spPr>
          <a:xfrm>
            <a:off x="1179226" y="320231"/>
            <a:ext cx="9833548" cy="1325563"/>
          </a:xfrm>
        </p:spPr>
        <p:txBody>
          <a:bodyPr>
            <a:normAutofit/>
          </a:bodyPr>
          <a:lstStyle/>
          <a:p>
            <a:pPr algn="ctr"/>
            <a:r>
              <a:rPr lang="en-US" sz="4000" b="1" kern="0">
                <a:solidFill>
                  <a:schemeClr val="tx2"/>
                </a:solidFill>
                <a:effectLst/>
                <a:latin typeface="Calibri Light" panose="020F0302020204030204" pitchFamily="34" charset="0"/>
                <a:ea typeface="Times New Roman" panose="02020603050405020304" pitchFamily="18" charset="0"/>
                <a:cs typeface="Times New Roman" panose="02020603050405020304" pitchFamily="18" charset="0"/>
              </a:rPr>
              <a:t>Introduction</a:t>
            </a:r>
            <a:endParaRPr lang="en-US" sz="4000">
              <a:solidFill>
                <a:schemeClr val="tx2"/>
              </a:solidFill>
            </a:endParaRPr>
          </a:p>
        </p:txBody>
      </p:sp>
      <p:grpSp>
        <p:nvGrpSpPr>
          <p:cNvPr id="13" name="Group 12">
            <a:extLst>
              <a:ext uri="{FF2B5EF4-FFF2-40B4-BE49-F238E27FC236}">
                <a16:creationId xmlns:a16="http://schemas.microsoft.com/office/drawing/2014/main" id="{F2E5F4F0-80C0-49F3-84A2-453DE42F20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915607" cy="2187829"/>
            <a:chOff x="-305" y="-1"/>
            <a:chExt cx="3832880" cy="2876136"/>
          </a:xfrm>
        </p:grpSpPr>
        <p:sp>
          <p:nvSpPr>
            <p:cNvPr id="14" name="Freeform: Shape 13">
              <a:extLst>
                <a:ext uri="{FF2B5EF4-FFF2-40B4-BE49-F238E27FC236}">
                  <a16:creationId xmlns:a16="http://schemas.microsoft.com/office/drawing/2014/main" id="{342FEDB6-5432-4162-8648-3827572AF0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B9FE345E-092D-4A20-A43A-0F9258D969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7A313FCF-0EE7-4C6B-BAB3-EFC9451D3D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0B9ECD02-BE1B-4347-8C2E-EEA690082F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5" name="Content Placeholder 2">
            <a:extLst>
              <a:ext uri="{FF2B5EF4-FFF2-40B4-BE49-F238E27FC236}">
                <a16:creationId xmlns:a16="http://schemas.microsoft.com/office/drawing/2014/main" id="{8FCB381A-16D0-4705-83F9-363D14433AE9}"/>
              </a:ext>
            </a:extLst>
          </p:cNvPr>
          <p:cNvGraphicFramePr>
            <a:graphicFrameLocks noGrp="1"/>
          </p:cNvGraphicFramePr>
          <p:nvPr>
            <p:ph idx="1"/>
            <p:extLst>
              <p:ext uri="{D42A27DB-BD31-4B8C-83A1-F6EECF244321}">
                <p14:modId xmlns:p14="http://schemas.microsoft.com/office/powerpoint/2010/main" val="3093441933"/>
              </p:ext>
            </p:extLst>
          </p:nvPr>
        </p:nvGraphicFramePr>
        <p:xfrm>
          <a:off x="1036320" y="2899956"/>
          <a:ext cx="10119360" cy="3131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47448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1942232-83D0-49E2-AF9B-1F97E3C1EF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9E70D72-6E23-4015-A4A6-85C120C191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36EE500-036F-412E-BFA9-A10CE91E3CAE}"/>
              </a:ext>
            </a:extLst>
          </p:cNvPr>
          <p:cNvSpPr>
            <a:spLocks noGrp="1"/>
          </p:cNvSpPr>
          <p:nvPr>
            <p:ph type="title"/>
          </p:nvPr>
        </p:nvSpPr>
        <p:spPr>
          <a:xfrm>
            <a:off x="1180947" y="338880"/>
            <a:ext cx="9829800" cy="1325880"/>
          </a:xfrm>
        </p:spPr>
        <p:txBody>
          <a:bodyPr anchor="b">
            <a:normAutofit/>
          </a:bodyPr>
          <a:lstStyle/>
          <a:p>
            <a:pPr algn="ctr"/>
            <a:r>
              <a:rPr lang="en-US" sz="3600" b="1" kern="0" dirty="0">
                <a:solidFill>
                  <a:schemeClr val="tx2"/>
                </a:solidFill>
                <a:effectLst/>
                <a:latin typeface="Calibri Light" panose="020F0302020204030204" pitchFamily="34" charset="0"/>
                <a:ea typeface="Times New Roman" panose="02020603050405020304" pitchFamily="18" charset="0"/>
                <a:cs typeface="Times New Roman" panose="02020603050405020304" pitchFamily="18" charset="0"/>
              </a:rPr>
              <a:t>Risk Communication</a:t>
            </a:r>
            <a:endParaRPr lang="en-US" sz="3600" dirty="0">
              <a:solidFill>
                <a:schemeClr val="tx2"/>
              </a:solidFill>
            </a:endParaRPr>
          </a:p>
        </p:txBody>
      </p:sp>
      <p:grpSp>
        <p:nvGrpSpPr>
          <p:cNvPr id="14" name="Group 13">
            <a:extLst>
              <a:ext uri="{FF2B5EF4-FFF2-40B4-BE49-F238E27FC236}">
                <a16:creationId xmlns:a16="http://schemas.microsoft.com/office/drawing/2014/main" id="{C28A977F-B603-4D81-B0FC-C8DE048A793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05" y="-1"/>
            <a:ext cx="3362070" cy="2522848"/>
            <a:chOff x="-305" y="-1"/>
            <a:chExt cx="3832880" cy="2876136"/>
          </a:xfrm>
        </p:grpSpPr>
        <p:sp>
          <p:nvSpPr>
            <p:cNvPr id="15" name="Freeform: Shape 14">
              <a:extLst>
                <a:ext uri="{FF2B5EF4-FFF2-40B4-BE49-F238E27FC236}">
                  <a16:creationId xmlns:a16="http://schemas.microsoft.com/office/drawing/2014/main" id="{0183CE8C-E039-4B2F-A36E-5FD5CD5DE1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3EB77281-FAB4-40D0-B3F3-264EC4AB20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815E59F3-75FC-494F-8737-5F00A4964F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43ADDCFA-B066-4D79-AB71-062E66E58F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Graphic 6" descr="Chat">
            <a:extLst>
              <a:ext uri="{FF2B5EF4-FFF2-40B4-BE49-F238E27FC236}">
                <a16:creationId xmlns:a16="http://schemas.microsoft.com/office/drawing/2014/main" id="{ECBDFA07-C73C-4772-BB42-C989800992B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0730" y="2620905"/>
            <a:ext cx="3217333" cy="3217333"/>
          </a:xfrm>
          <a:prstGeom prst="rect">
            <a:avLst/>
          </a:prstGeom>
        </p:spPr>
      </p:pic>
      <p:sp>
        <p:nvSpPr>
          <p:cNvPr id="3" name="Content Placeholder 2">
            <a:extLst>
              <a:ext uri="{FF2B5EF4-FFF2-40B4-BE49-F238E27FC236}">
                <a16:creationId xmlns:a16="http://schemas.microsoft.com/office/drawing/2014/main" id="{4D2402AB-F8B2-4456-BA7A-69FEFE62400D}"/>
              </a:ext>
            </a:extLst>
          </p:cNvPr>
          <p:cNvSpPr>
            <a:spLocks noGrp="1"/>
          </p:cNvSpPr>
          <p:nvPr>
            <p:ph idx="1"/>
          </p:nvPr>
        </p:nvSpPr>
        <p:spPr>
          <a:xfrm>
            <a:off x="3828064" y="1683486"/>
            <a:ext cx="8059136" cy="4371559"/>
          </a:xfrm>
        </p:spPr>
        <p:txBody>
          <a:bodyPr anchor="ctr">
            <a:normAutofit/>
          </a:bodyPr>
          <a:lstStyle/>
          <a:p>
            <a:r>
              <a:rPr lang="en-US" sz="3200" dirty="0">
                <a:solidFill>
                  <a:schemeClr val="tx2"/>
                </a:solidFill>
                <a:effectLst/>
                <a:latin typeface="Times New Roman" panose="02020603050405020304" pitchFamily="18" charset="0"/>
                <a:ea typeface="Calibri" panose="020F0502020204030204" pitchFamily="34" charset="0"/>
                <a:cs typeface="Times New Roman" panose="02020603050405020304" pitchFamily="18" charset="0"/>
              </a:rPr>
              <a:t>Risk assessment, without effective communication does not enable an organization to successfully achieve its objectives. </a:t>
            </a:r>
          </a:p>
          <a:p>
            <a:r>
              <a:rPr lang="en-US" sz="3200" dirty="0">
                <a:solidFill>
                  <a:schemeClr val="tx2"/>
                </a:solidFill>
                <a:effectLst/>
                <a:latin typeface="Times New Roman" panose="02020603050405020304" pitchFamily="18" charset="0"/>
                <a:ea typeface="Calibri" panose="020F0502020204030204" pitchFamily="34" charset="0"/>
                <a:cs typeface="Times New Roman" panose="02020603050405020304" pitchFamily="18" charset="0"/>
              </a:rPr>
              <a:t>Risk communication and consultation are required to understand and reduce uncertainty and ultimately manage risks. </a:t>
            </a:r>
            <a:endParaRPr lang="en-US" sz="3200" dirty="0">
              <a:solidFill>
                <a:schemeClr val="tx2"/>
              </a:solidFill>
            </a:endParaRPr>
          </a:p>
        </p:txBody>
      </p:sp>
      <p:grpSp>
        <p:nvGrpSpPr>
          <p:cNvPr id="20" name="Group 19">
            <a:extLst>
              <a:ext uri="{FF2B5EF4-FFF2-40B4-BE49-F238E27FC236}">
                <a16:creationId xmlns:a16="http://schemas.microsoft.com/office/drawing/2014/main" id="{C78D9229-E61D-4FEE-8321-2F8B64A8CAD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flipH="1">
            <a:off x="10186037" y="4852038"/>
            <a:ext cx="2151670" cy="1860256"/>
            <a:chOff x="-305" y="-4155"/>
            <a:chExt cx="2514948" cy="2174333"/>
          </a:xfrm>
        </p:grpSpPr>
        <p:sp>
          <p:nvSpPr>
            <p:cNvPr id="21" name="Freeform: Shape 20">
              <a:extLst>
                <a:ext uri="{FF2B5EF4-FFF2-40B4-BE49-F238E27FC236}">
                  <a16:creationId xmlns:a16="http://schemas.microsoft.com/office/drawing/2014/main" id="{1FDD3CCB-26A3-4D79-AEB6-7A60CF980D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E9AC4470-5113-4709-B29F-CDB937F254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3E0D146C-9DAB-421E-AE88-5F854BF3F7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4" name="Freeform: Shape 23">
              <a:extLst>
                <a:ext uri="{FF2B5EF4-FFF2-40B4-BE49-F238E27FC236}">
                  <a16:creationId xmlns:a16="http://schemas.microsoft.com/office/drawing/2014/main" id="{12EB32A5-4408-4F6C-84B2-F9A908237A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694294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8A5DC-0931-4F57-93D9-F22321DF5EAA}"/>
              </a:ext>
            </a:extLst>
          </p:cNvPr>
          <p:cNvSpPr>
            <a:spLocks noGrp="1"/>
          </p:cNvSpPr>
          <p:nvPr>
            <p:ph type="title"/>
          </p:nvPr>
        </p:nvSpPr>
        <p:spPr>
          <a:xfrm>
            <a:off x="1136428" y="627564"/>
            <a:ext cx="7474172" cy="1325563"/>
          </a:xfrm>
        </p:spPr>
        <p:txBody>
          <a:bodyPr>
            <a:normAutofit/>
          </a:bodyPr>
          <a:lstStyle/>
          <a:p>
            <a:r>
              <a:rPr lang="en-US" b="1" kern="0" dirty="0">
                <a:effectLst/>
                <a:latin typeface="Calibri Light" panose="020F0302020204030204" pitchFamily="34" charset="0"/>
                <a:ea typeface="Times New Roman" panose="02020603050405020304" pitchFamily="18" charset="0"/>
                <a:cs typeface="Times New Roman" panose="02020603050405020304" pitchFamily="18" charset="0"/>
              </a:rPr>
              <a:t>Risk Communication</a:t>
            </a:r>
            <a:endParaRPr lang="en-US" dirty="0"/>
          </a:p>
        </p:txBody>
      </p:sp>
      <p:sp>
        <p:nvSpPr>
          <p:cNvPr id="3" name="Content Placeholder 2">
            <a:extLst>
              <a:ext uri="{FF2B5EF4-FFF2-40B4-BE49-F238E27FC236}">
                <a16:creationId xmlns:a16="http://schemas.microsoft.com/office/drawing/2014/main" id="{C87946FC-9EBB-454C-B976-F8860010C07C}"/>
              </a:ext>
            </a:extLst>
          </p:cNvPr>
          <p:cNvSpPr>
            <a:spLocks noGrp="1"/>
          </p:cNvSpPr>
          <p:nvPr>
            <p:ph idx="1"/>
          </p:nvPr>
        </p:nvSpPr>
        <p:spPr>
          <a:xfrm>
            <a:off x="358589" y="1703294"/>
            <a:ext cx="8695764" cy="4894730"/>
          </a:xfrm>
        </p:spPr>
        <p:txBody>
          <a:bodyPr anchor="ctr">
            <a:normAutofit/>
          </a:bodyPr>
          <a:lstStyle/>
          <a:p>
            <a:r>
              <a:rPr lang="en-US" dirty="0">
                <a:effectLst/>
                <a:latin typeface="Times New Roman" panose="02020603050405020304" pitchFamily="18" charset="0"/>
                <a:ea typeface="Calibri" panose="020F0502020204030204" pitchFamily="34" charset="0"/>
                <a:cs typeface="Times New Roman" panose="02020603050405020304" pitchFamily="18" charset="0"/>
              </a:rPr>
              <a:t>ISO 31000: - “communication seeks to promote awareness and understanding of risk, whereas consultation involves obtaining feedback and information to support decision-making.” </a:t>
            </a:r>
          </a:p>
          <a:p>
            <a:r>
              <a:rPr lang="en-US" dirty="0">
                <a:effectLst/>
                <a:latin typeface="Times New Roman" panose="02020603050405020304" pitchFamily="18" charset="0"/>
                <a:ea typeface="Calibri" panose="020F0502020204030204" pitchFamily="34" charset="0"/>
                <a:cs typeface="Times New Roman" panose="02020603050405020304" pitchFamily="18" charset="0"/>
              </a:rPr>
              <a:t>ISO Guide 73 Risk Management – Vocabulary: </a:t>
            </a:r>
            <a:r>
              <a:rPr lang="en-US" dirty="0">
                <a:effectLst/>
                <a:latin typeface="Times New Roman" panose="02020603050405020304" pitchFamily="18" charset="0"/>
                <a:ea typeface="Calibri" panose="020F0502020204030204" pitchFamily="34" charset="0"/>
              </a:rPr>
              <a:t>Continual and iterative processes that an organization conducts to provide, share, or obtain information, and to engage in dialogue with stakeholders regarding the management of risk.</a:t>
            </a:r>
            <a:r>
              <a:rPr lang="en-US" dirty="0">
                <a:effectLst/>
                <a:latin typeface="Calibri" panose="020F0502020204030204" pitchFamily="34" charset="0"/>
                <a:ea typeface="Calibri" panose="020F0502020204030204" pitchFamily="34" charset="0"/>
                <a:cs typeface="Times New Roman" panose="02020603050405020304" pitchFamily="18" charset="0"/>
              </a:rPr>
              <a:t> </a:t>
            </a:r>
            <a:endParaRPr lang="en-US" dirty="0"/>
          </a:p>
        </p:txBody>
      </p:sp>
      <p:sp>
        <p:nvSpPr>
          <p:cNvPr id="10" name="Rectangle 9">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Laptop Secure">
            <a:extLst>
              <a:ext uri="{FF2B5EF4-FFF2-40B4-BE49-F238E27FC236}">
                <a16:creationId xmlns:a16="http://schemas.microsoft.com/office/drawing/2014/main" id="{70F7B156-97A1-4351-A513-B3DB739DD59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13987" y="2857501"/>
            <a:ext cx="1142998" cy="1142998"/>
          </a:xfrm>
          <a:prstGeom prst="rect">
            <a:avLst/>
          </a:prstGeom>
        </p:spPr>
      </p:pic>
    </p:spTree>
    <p:extLst>
      <p:ext uri="{BB962C8B-B14F-4D97-AF65-F5344CB8AC3E}">
        <p14:creationId xmlns:p14="http://schemas.microsoft.com/office/powerpoint/2010/main" val="19213596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0AED851-54B9-4765-92D2-F0BE443BEC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6DEB1C9-4089-4576-9A49-B4BB87D01168}"/>
              </a:ext>
            </a:extLst>
          </p:cNvPr>
          <p:cNvSpPr>
            <a:spLocks noGrp="1"/>
          </p:cNvSpPr>
          <p:nvPr>
            <p:ph type="title"/>
          </p:nvPr>
        </p:nvSpPr>
        <p:spPr>
          <a:xfrm>
            <a:off x="7041856" y="2944090"/>
            <a:ext cx="4036334" cy="2387600"/>
          </a:xfrm>
        </p:spPr>
        <p:txBody>
          <a:bodyPr vert="horz" lIns="91440" tIns="45720" rIns="91440" bIns="45720" rtlCol="0" anchor="t">
            <a:normAutofit/>
          </a:bodyPr>
          <a:lstStyle/>
          <a:p>
            <a:r>
              <a:rPr lang="en-US" sz="4600" b="1" kern="1200">
                <a:solidFill>
                  <a:schemeClr val="tx1"/>
                </a:solidFill>
                <a:effectLst/>
                <a:latin typeface="+mj-lt"/>
                <a:ea typeface="+mj-ea"/>
                <a:cs typeface="+mj-cs"/>
              </a:rPr>
              <a:t>Risk Communication</a:t>
            </a:r>
            <a:endParaRPr lang="en-US" sz="4600" kern="1200">
              <a:solidFill>
                <a:schemeClr val="tx1"/>
              </a:solidFill>
              <a:latin typeface="+mj-lt"/>
              <a:ea typeface="+mj-ea"/>
              <a:cs typeface="+mj-cs"/>
            </a:endParaRPr>
          </a:p>
        </p:txBody>
      </p:sp>
      <p:sp>
        <p:nvSpPr>
          <p:cNvPr id="11" name="Rectangle 10">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6824"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E8565C1-BCA7-4A5D-841C-06043D307921}"/>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699247" y="391252"/>
            <a:ext cx="5692485" cy="6017078"/>
          </a:xfrm>
          <a:prstGeom prst="rect">
            <a:avLst/>
          </a:prstGeom>
          <a:noFill/>
        </p:spPr>
      </p:pic>
      <p:grpSp>
        <p:nvGrpSpPr>
          <p:cNvPr id="15" name="Group 14">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60480" y="2984992"/>
            <a:ext cx="731521" cy="673460"/>
            <a:chOff x="3940602" y="308034"/>
            <a:chExt cx="2116791" cy="3428999"/>
          </a:xfrm>
          <a:solidFill>
            <a:schemeClr val="accent4"/>
          </a:solidFill>
        </p:grpSpPr>
        <p:sp>
          <p:nvSpPr>
            <p:cNvPr id="16" name="Rectangle 15">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247DD04F-0A6E-41E1-806E-CD16E93294C4}"/>
              </a:ext>
            </a:extLst>
          </p:cNvPr>
          <p:cNvSpPr txBox="1"/>
          <p:nvPr/>
        </p:nvSpPr>
        <p:spPr>
          <a:xfrm>
            <a:off x="1130379" y="6235249"/>
            <a:ext cx="6096000" cy="461729"/>
          </a:xfrm>
          <a:prstGeom prst="rect">
            <a:avLst/>
          </a:prstGeom>
          <a:noFill/>
        </p:spPr>
        <p:txBody>
          <a:bodyPr wrap="square">
            <a:spAutoFit/>
          </a:bodyPr>
          <a:lstStyle/>
          <a:p>
            <a:pPr marL="0" marR="0" algn="ctr">
              <a:lnSpc>
                <a:spcPct val="200000"/>
              </a:lnSpc>
              <a:spcBef>
                <a:spcPts val="0"/>
              </a:spcBef>
              <a:spcAft>
                <a:spcPts val="800"/>
              </a:spcAft>
            </a:pP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Figure 12.1, Risk Management Process and Communication Techniques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01469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F0A3F-9737-4D3C-AF70-47B10D638136}"/>
              </a:ext>
            </a:extLst>
          </p:cNvPr>
          <p:cNvSpPr>
            <a:spLocks noGrp="1"/>
          </p:cNvSpPr>
          <p:nvPr>
            <p:ph type="title"/>
          </p:nvPr>
        </p:nvSpPr>
        <p:spPr>
          <a:xfrm>
            <a:off x="1136428" y="627564"/>
            <a:ext cx="7474172" cy="1325563"/>
          </a:xfrm>
        </p:spPr>
        <p:txBody>
          <a:bodyPr>
            <a:normAutofit/>
          </a:bodyPr>
          <a:lstStyle/>
          <a:p>
            <a:pPr marL="0" marR="0">
              <a:spcBef>
                <a:spcPts val="1200"/>
              </a:spcBef>
              <a:spcAft>
                <a:spcPts val="0"/>
              </a:spcAft>
            </a:pPr>
            <a:r>
              <a:rPr lang="en-US" b="1" kern="0" dirty="0">
                <a:effectLst/>
                <a:latin typeface="Calibri Light" panose="020F0302020204030204" pitchFamily="34" charset="0"/>
                <a:ea typeface="Times New Roman" panose="02020603050405020304" pitchFamily="18" charset="0"/>
                <a:cs typeface="Times New Roman" panose="02020603050405020304" pitchFamily="18" charset="0"/>
              </a:rPr>
              <a:t>Communication Process</a:t>
            </a:r>
          </a:p>
        </p:txBody>
      </p:sp>
      <p:sp>
        <p:nvSpPr>
          <p:cNvPr id="3" name="Content Placeholder 2">
            <a:extLst>
              <a:ext uri="{FF2B5EF4-FFF2-40B4-BE49-F238E27FC236}">
                <a16:creationId xmlns:a16="http://schemas.microsoft.com/office/drawing/2014/main" id="{C3915C92-7982-47A5-9A18-E3B233FB38EC}"/>
              </a:ext>
            </a:extLst>
          </p:cNvPr>
          <p:cNvSpPr>
            <a:spLocks noGrp="1"/>
          </p:cNvSpPr>
          <p:nvPr>
            <p:ph idx="1"/>
          </p:nvPr>
        </p:nvSpPr>
        <p:spPr>
          <a:xfrm>
            <a:off x="202899" y="1526240"/>
            <a:ext cx="8749553" cy="4948517"/>
          </a:xfrm>
        </p:spPr>
        <p:txBody>
          <a:bodyPr anchor="ctr">
            <a:normAutofit/>
          </a:bodyPr>
          <a:lstStyle/>
          <a:p>
            <a:r>
              <a:rPr lang="en-US">
                <a:effectLst/>
                <a:latin typeface="Times New Roman" panose="02020603050405020304" pitchFamily="18" charset="0"/>
                <a:ea typeface="Calibri" panose="020F0502020204030204" pitchFamily="34" charset="0"/>
                <a:cs typeface="Times New Roman" panose="02020603050405020304" pitchFamily="18" charset="0"/>
              </a:rPr>
              <a:t>The ISO 45001 OHSMS: requires an organization to “establish, implement, and maintain the process(es) needed for the internal and external communications relevant to the OH&amp;S management system.”</a:t>
            </a:r>
          </a:p>
          <a:p>
            <a:r>
              <a:rPr lang="en-US">
                <a:effectLst/>
                <a:latin typeface="Times New Roman" panose="02020603050405020304" pitchFamily="18" charset="0"/>
                <a:ea typeface="Calibri" panose="020F0502020204030204" pitchFamily="34" charset="0"/>
                <a:cs typeface="Times New Roman" panose="02020603050405020304" pitchFamily="18" charset="0"/>
              </a:rPr>
              <a:t>ANSI Z10.0 requires an organization to “establish a process to determine what, when, to whom and how OHS information will be communicated both internally and externally”  </a:t>
            </a:r>
          </a:p>
          <a:p>
            <a:endParaRPr lang="en-US"/>
          </a:p>
        </p:txBody>
      </p:sp>
      <p:sp>
        <p:nvSpPr>
          <p:cNvPr id="10" name="Rectangle 9">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88880" y="0"/>
            <a:ext cx="210312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Hierarchy">
            <a:extLst>
              <a:ext uri="{FF2B5EF4-FFF2-40B4-BE49-F238E27FC236}">
                <a16:creationId xmlns:a16="http://schemas.microsoft.com/office/drawing/2014/main" id="{A9251FF7-5B28-4725-9AFB-6BDEE30ACE3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13987" y="2857501"/>
            <a:ext cx="1142998" cy="1142998"/>
          </a:xfrm>
          <a:prstGeom prst="rect">
            <a:avLst/>
          </a:prstGeom>
        </p:spPr>
      </p:pic>
    </p:spTree>
    <p:extLst>
      <p:ext uri="{BB962C8B-B14F-4D97-AF65-F5344CB8AC3E}">
        <p14:creationId xmlns:p14="http://schemas.microsoft.com/office/powerpoint/2010/main" val="3001640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19436-B196-446D-BA86-D1163F6D61D7}"/>
              </a:ext>
            </a:extLst>
          </p:cNvPr>
          <p:cNvSpPr>
            <a:spLocks noGrp="1"/>
          </p:cNvSpPr>
          <p:nvPr>
            <p:ph type="title"/>
          </p:nvPr>
        </p:nvSpPr>
        <p:spPr>
          <a:xfrm>
            <a:off x="838200" y="185835"/>
            <a:ext cx="10515600" cy="872004"/>
          </a:xfrm>
        </p:spPr>
        <p:txBody>
          <a:bodyPr>
            <a:normAutofit/>
          </a:bodyPr>
          <a:lstStyle/>
          <a:p>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Communicating Risk-related Information</a:t>
            </a:r>
            <a:endParaRPr lang="en-US" dirty="0"/>
          </a:p>
        </p:txBody>
      </p:sp>
      <p:pic>
        <p:nvPicPr>
          <p:cNvPr id="4" name="Picture 3">
            <a:extLst>
              <a:ext uri="{FF2B5EF4-FFF2-40B4-BE49-F238E27FC236}">
                <a16:creationId xmlns:a16="http://schemas.microsoft.com/office/drawing/2014/main" id="{8F2894EE-6E0F-47FD-8E9C-AC4A0F6AAB65}"/>
              </a:ext>
            </a:extLst>
          </p:cNvPr>
          <p:cNvPicPr>
            <a:picLocks noChangeAspect="1"/>
          </p:cNvPicPr>
          <p:nvPr/>
        </p:nvPicPr>
        <p:blipFill>
          <a:blip r:embed="rId3"/>
          <a:stretch>
            <a:fillRect/>
          </a:stretch>
        </p:blipFill>
        <p:spPr>
          <a:xfrm>
            <a:off x="1613541" y="1028144"/>
            <a:ext cx="8601462" cy="5016500"/>
          </a:xfrm>
          <a:prstGeom prst="rect">
            <a:avLst/>
          </a:prstGeom>
        </p:spPr>
      </p:pic>
      <p:sp>
        <p:nvSpPr>
          <p:cNvPr id="6" name="TextBox 5">
            <a:extLst>
              <a:ext uri="{FF2B5EF4-FFF2-40B4-BE49-F238E27FC236}">
                <a16:creationId xmlns:a16="http://schemas.microsoft.com/office/drawing/2014/main" id="{5C074B96-C729-41C5-98F5-4194EE7D6376}"/>
              </a:ext>
            </a:extLst>
          </p:cNvPr>
          <p:cNvSpPr txBox="1"/>
          <p:nvPr/>
        </p:nvSpPr>
        <p:spPr>
          <a:xfrm>
            <a:off x="2866272" y="6044644"/>
            <a:ext cx="6096000" cy="567271"/>
          </a:xfrm>
          <a:prstGeom prst="rect">
            <a:avLst/>
          </a:prstGeom>
          <a:noFill/>
        </p:spPr>
        <p:txBody>
          <a:bodyPr wrap="square">
            <a:spAutoFit/>
          </a:bodyPr>
          <a:lstStyle/>
          <a:p>
            <a:pPr marL="0" marR="0" algn="ctr">
              <a:lnSpc>
                <a:spcPct val="200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Figure 12.2, Risk Communication Systems Design Criteria</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25480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45B1D5C-0827-4AF0-8186-11FC5A8B8B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67845E9-DCD6-4E1C-8941-1B29ED45D85B}"/>
              </a:ext>
            </a:extLst>
          </p:cNvPr>
          <p:cNvSpPr>
            <a:spLocks noGrp="1"/>
          </p:cNvSpPr>
          <p:nvPr>
            <p:ph type="title"/>
          </p:nvPr>
        </p:nvSpPr>
        <p:spPr>
          <a:xfrm>
            <a:off x="9267909" y="2023110"/>
            <a:ext cx="2469624" cy="2846070"/>
          </a:xfrm>
        </p:spPr>
        <p:txBody>
          <a:bodyPr vert="horz" lIns="91440" tIns="45720" rIns="91440" bIns="45720" rtlCol="0" anchor="ctr">
            <a:normAutofit/>
          </a:bodyPr>
          <a:lstStyle/>
          <a:p>
            <a:r>
              <a:rPr lang="en-US" sz="2900" b="1" dirty="0">
                <a:effectLst/>
              </a:rPr>
              <a:t>Communicating Risk-related Information</a:t>
            </a:r>
            <a:endParaRPr lang="en-US" sz="2900" dirty="0"/>
          </a:p>
        </p:txBody>
      </p:sp>
      <p:sp>
        <p:nvSpPr>
          <p:cNvPr id="11" name="Rectangle 10">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356919D-5885-4ECA-83C0-A1559CEB069A}"/>
              </a:ext>
            </a:extLst>
          </p:cNvPr>
          <p:cNvPicPr/>
          <p:nvPr/>
        </p:nvPicPr>
        <p:blipFill rotWithShape="1">
          <a:blip r:embed="rId3" cstate="print">
            <a:extLst>
              <a:ext uri="{28A0092B-C50C-407E-A947-70E740481C1C}">
                <a14:useLocalDpi xmlns:a14="http://schemas.microsoft.com/office/drawing/2010/main" val="0"/>
              </a:ext>
            </a:extLst>
          </a:blip>
          <a:srcRect l="9854" r="10224" b="1"/>
          <a:stretch/>
        </p:blipFill>
        <p:spPr bwMode="auto">
          <a:xfrm>
            <a:off x="545238" y="858525"/>
            <a:ext cx="7608304" cy="5211906"/>
          </a:xfrm>
          <a:prstGeom prst="rect">
            <a:avLst/>
          </a:prstGeom>
        </p:spPr>
      </p:pic>
      <p:sp>
        <p:nvSpPr>
          <p:cNvPr id="15" name="Rectangle 14">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5F518FB-9B69-4DD0-89B5-389BA967F90D}"/>
              </a:ext>
            </a:extLst>
          </p:cNvPr>
          <p:cNvSpPr txBox="1"/>
          <p:nvPr/>
        </p:nvSpPr>
        <p:spPr>
          <a:xfrm>
            <a:off x="1144358" y="6175229"/>
            <a:ext cx="6096000" cy="567271"/>
          </a:xfrm>
          <a:prstGeom prst="rect">
            <a:avLst/>
          </a:prstGeom>
          <a:noFill/>
        </p:spPr>
        <p:txBody>
          <a:bodyPr wrap="square">
            <a:spAutoFit/>
          </a:bodyPr>
          <a:lstStyle/>
          <a:p>
            <a:pPr marL="0" marR="0" algn="ctr">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Figure 12.3, Risk-related Information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67720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ED900-26DD-45D7-9708-8701180A04D8}"/>
              </a:ext>
            </a:extLst>
          </p:cNvPr>
          <p:cNvSpPr>
            <a:spLocks noGrp="1"/>
          </p:cNvSpPr>
          <p:nvPr>
            <p:ph type="title"/>
          </p:nvPr>
        </p:nvSpPr>
        <p:spPr/>
        <p:txBody>
          <a:bodyPr/>
          <a:lstStyle/>
          <a:p>
            <a:r>
              <a:rPr lang="en-US" b="1" dirty="0">
                <a:solidFill>
                  <a:srgbClr val="1F4D78"/>
                </a:solidFill>
                <a:latin typeface="Calibri Light" panose="020F0302020204030204" pitchFamily="34" charset="0"/>
                <a:ea typeface="Times New Roman" panose="02020603050405020304" pitchFamily="18" charset="0"/>
                <a:cs typeface="Times New Roman" panose="02020603050405020304" pitchFamily="18" charset="0"/>
              </a:rPr>
              <a:t>Nature of Risk</a:t>
            </a:r>
            <a:endParaRPr lang="en-US" dirty="0"/>
          </a:p>
        </p:txBody>
      </p:sp>
      <p:sp>
        <p:nvSpPr>
          <p:cNvPr id="3" name="Content Placeholder 2">
            <a:extLst>
              <a:ext uri="{FF2B5EF4-FFF2-40B4-BE49-F238E27FC236}">
                <a16:creationId xmlns:a16="http://schemas.microsoft.com/office/drawing/2014/main" id="{71B6C306-947B-422E-BC10-CD193BA07369}"/>
              </a:ext>
            </a:extLst>
          </p:cNvPr>
          <p:cNvSpPr>
            <a:spLocks noGrp="1"/>
          </p:cNvSpPr>
          <p:nvPr>
            <p:ph idx="1"/>
          </p:nvPr>
        </p:nvSpPr>
        <p:spPr/>
        <p:txBody>
          <a:bodyPr/>
          <a:lstStyle/>
          <a:p>
            <a:r>
              <a:rPr lang="en-US" sz="280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Characteristics of the risk source</a:t>
            </a:r>
          </a:p>
          <a:p>
            <a:r>
              <a:rPr lang="en-US" sz="280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Type of consequence(s)</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p>
          <a:p>
            <a:r>
              <a:rPr lang="en-US" sz="2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Severity of Risk</a:t>
            </a:r>
          </a:p>
          <a:p>
            <a:r>
              <a:rPr lang="en-US" sz="2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Urgency or Criticality </a:t>
            </a:r>
          </a:p>
          <a:p>
            <a:r>
              <a:rPr lang="en-US" sz="2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Trending of the Risk</a:t>
            </a:r>
          </a:p>
          <a:p>
            <a:pPr marL="0" indent="0">
              <a:buNone/>
            </a:pPr>
            <a:endParaRPr lang="en-US" sz="2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endParaRPr lang="en-US" sz="2800" b="0"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2800"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348434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TotalTime>
  <Words>2468</Words>
  <Application>Microsoft Office PowerPoint</Application>
  <PresentationFormat>Widescreen</PresentationFormat>
  <Paragraphs>150</Paragraphs>
  <Slides>14</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Calibri Light</vt:lpstr>
      <vt:lpstr>Segoe UI Emoji</vt:lpstr>
      <vt:lpstr>Times New Roman</vt:lpstr>
      <vt:lpstr>Office Theme</vt:lpstr>
      <vt:lpstr>Assessing and Managing Risk:  An ERM Perspective</vt:lpstr>
      <vt:lpstr>Introduction</vt:lpstr>
      <vt:lpstr>Risk Communication</vt:lpstr>
      <vt:lpstr>Risk Communication</vt:lpstr>
      <vt:lpstr>Risk Communication</vt:lpstr>
      <vt:lpstr>Communication Process</vt:lpstr>
      <vt:lpstr>Communicating Risk-related Information</vt:lpstr>
      <vt:lpstr>Communicating Risk-related Information</vt:lpstr>
      <vt:lpstr>Nature of Risk</vt:lpstr>
      <vt:lpstr>Nature of Risk</vt:lpstr>
      <vt:lpstr>Uncertainties </vt:lpstr>
      <vt:lpstr>Risk Management Options</vt:lpstr>
      <vt:lpstr>Benefits of Treating the Risk</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Assessing and Managing Risk:  An ERM Perspective</dc:title>
  <dc:creator>Georgi Popov</dc:creator>
  <cp:lastModifiedBy>Georgi Popov</cp:lastModifiedBy>
  <cp:revision>5</cp:revision>
  <dcterms:created xsi:type="dcterms:W3CDTF">2020-07-10T15:01:24Z</dcterms:created>
  <dcterms:modified xsi:type="dcterms:W3CDTF">2021-01-24T01:52:30Z</dcterms:modified>
</cp:coreProperties>
</file>