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9"/>
  </p:notesMasterIdLst>
  <p:sldIdLst>
    <p:sldId id="298" r:id="rId2"/>
    <p:sldId id="257" r:id="rId3"/>
    <p:sldId id="291" r:id="rId4"/>
    <p:sldId id="279" r:id="rId5"/>
    <p:sldId id="261" r:id="rId6"/>
    <p:sldId id="262" r:id="rId7"/>
    <p:sldId id="263" r:id="rId8"/>
    <p:sldId id="258" r:id="rId9"/>
    <p:sldId id="260" r:id="rId10"/>
    <p:sldId id="284" r:id="rId11"/>
    <p:sldId id="285" r:id="rId12"/>
    <p:sldId id="286" r:id="rId13"/>
    <p:sldId id="287" r:id="rId14"/>
    <p:sldId id="288" r:id="rId15"/>
    <p:sldId id="289" r:id="rId16"/>
    <p:sldId id="264" r:id="rId17"/>
    <p:sldId id="292" r:id="rId18"/>
    <p:sldId id="265" r:id="rId19"/>
    <p:sldId id="267" r:id="rId20"/>
    <p:sldId id="268" r:id="rId21"/>
    <p:sldId id="269" r:id="rId22"/>
    <p:sldId id="272" r:id="rId23"/>
    <p:sldId id="270" r:id="rId24"/>
    <p:sldId id="271" r:id="rId25"/>
    <p:sldId id="274" r:id="rId26"/>
    <p:sldId id="275" r:id="rId27"/>
    <p:sldId id="266" r:id="rId28"/>
    <p:sldId id="276" r:id="rId29"/>
    <p:sldId id="293" r:id="rId30"/>
    <p:sldId id="294" r:id="rId31"/>
    <p:sldId id="295" r:id="rId32"/>
    <p:sldId id="296" r:id="rId33"/>
    <p:sldId id="297" r:id="rId34"/>
    <p:sldId id="280" r:id="rId35"/>
    <p:sldId id="281" r:id="rId36"/>
    <p:sldId id="282" r:id="rId37"/>
    <p:sldId id="290" r:id="rId3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0" autoAdjust="0"/>
    <p:restoredTop sz="55699" autoAdjust="0"/>
  </p:normalViewPr>
  <p:slideViewPr>
    <p:cSldViewPr snapToGrid="0">
      <p:cViewPr varScale="1">
        <p:scale>
          <a:sx n="47" d="100"/>
          <a:sy n="47" d="100"/>
        </p:scale>
        <p:origin x="1620" y="48"/>
      </p:cViewPr>
      <p:guideLst/>
    </p:cSldViewPr>
  </p:slideViewPr>
  <p:notesTextViewPr>
    <p:cViewPr>
      <p:scale>
        <a:sx n="1" d="1"/>
        <a:sy n="1" d="1"/>
      </p:scale>
      <p:origin x="0" y="0"/>
    </p:cViewPr>
  </p:notesTextViewPr>
  <p:sorterViewPr>
    <p:cViewPr>
      <p:scale>
        <a:sx n="100" d="100"/>
        <a:sy n="100" d="100"/>
      </p:scale>
      <p:origin x="0" y="-12492"/>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922DFE-965D-42E6-825A-7BED18AF8687}" type="datetimeFigureOut">
              <a:rPr lang="en-US" smtClean="0"/>
              <a:t>1/23/2021</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B58346A-AACE-40B3-9A9C-CC2214CC38A0}" type="slidenum">
              <a:rPr lang="en-US" smtClean="0"/>
              <a:t>‹#›</a:t>
            </a:fld>
            <a:endParaRPr lang="en-US" dirty="0"/>
          </a:p>
        </p:txBody>
      </p:sp>
    </p:spTree>
    <p:extLst>
      <p:ext uri="{BB962C8B-B14F-4D97-AF65-F5344CB8AC3E}">
        <p14:creationId xmlns:p14="http://schemas.microsoft.com/office/powerpoint/2010/main" val="24869296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this book, we will take an upper-level management perspective on risk-based thinking, decision making within the Enterprise Risk Management (ERM) process. Throughout the course we will use ISO 31000, ASSP TR-31010, ISO 45001, ANSI Z10.0, and ANSI Z590.3 to provide clarification and alignment among the standards.  </a:t>
            </a:r>
          </a:p>
          <a:p>
            <a:endParaRPr lang="en-US" dirty="0"/>
          </a:p>
          <a:p>
            <a:r>
              <a:rPr lang="en-US" dirty="0"/>
              <a:t>You will use interactive risk management tools included in this book to establish context and risk criteria, perform risk assessment, select and implement risk reduction strategies, monitor, report and communicate risk within the ERM process. You will have access to references, case studies, and practical examples to help you learn and apply these concepts during this course. </a:t>
            </a:r>
          </a:p>
          <a:p>
            <a:r>
              <a:rPr lang="en-US" dirty="0"/>
              <a:t>As a result, you will gain a better understanding of how the OSH function integrates into the ERM model and how the provided tools could be applied to assist in risk-based thinking and decision-making. </a:t>
            </a:r>
          </a:p>
          <a:p>
            <a:endParaRPr lang="en-US" dirty="0"/>
          </a:p>
          <a:p>
            <a:r>
              <a:rPr lang="en-US" dirty="0"/>
              <a:t>In this chapter, you will gain an understanding of the concepts of risk, risk-based thinking and decision making. You will also learn about the planning phase of the risk management process including establishing context, risk criteria, selection of methods, and decision models. </a:t>
            </a:r>
          </a:p>
          <a:p>
            <a:endParaRPr lang="en-US" dirty="0"/>
          </a:p>
        </p:txBody>
      </p:sp>
      <p:sp>
        <p:nvSpPr>
          <p:cNvPr id="4" name="Slide Number Placeholder 3"/>
          <p:cNvSpPr>
            <a:spLocks noGrp="1"/>
          </p:cNvSpPr>
          <p:nvPr>
            <p:ph type="sldNum" sz="quarter" idx="5"/>
          </p:nvPr>
        </p:nvSpPr>
        <p:spPr/>
        <p:txBody>
          <a:bodyPr/>
          <a:lstStyle/>
          <a:p>
            <a:fld id="{E34B54ED-A95D-4D25-A83F-78B3E75F3366}" type="slidenum">
              <a:rPr lang="en-US" smtClean="0"/>
              <a:t>1</a:t>
            </a:fld>
            <a:endParaRPr lang="en-US"/>
          </a:p>
        </p:txBody>
      </p:sp>
    </p:spTree>
    <p:extLst>
      <p:ext uri="{BB962C8B-B14F-4D97-AF65-F5344CB8AC3E}">
        <p14:creationId xmlns:p14="http://schemas.microsoft.com/office/powerpoint/2010/main" val="37159828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a:t>
            </a:r>
            <a:r>
              <a:rPr lang="en-US" sz="1200" b="1" kern="1200" dirty="0">
                <a:solidFill>
                  <a:schemeClr val="tx1"/>
                </a:solidFill>
                <a:effectLst/>
                <a:latin typeface="+mn-lt"/>
                <a:ea typeface="+mn-ea"/>
                <a:cs typeface="+mn-cs"/>
              </a:rPr>
              <a:t>risk source is the origin of risk.</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It is</a:t>
            </a:r>
            <a:r>
              <a:rPr lang="en-US" sz="1200" b="1" kern="1200" dirty="0">
                <a:solidFill>
                  <a:schemeClr val="tx1"/>
                </a:solidFill>
                <a:effectLst/>
                <a:latin typeface="+mn-lt"/>
                <a:ea typeface="+mn-ea"/>
                <a:cs typeface="+mn-cs"/>
              </a:rPr>
              <a:t> </a:t>
            </a:r>
            <a:r>
              <a:rPr lang="en-US" sz="1200" b="0" kern="1200" dirty="0">
                <a:solidFill>
                  <a:schemeClr val="tx1"/>
                </a:solidFill>
                <a:effectLst/>
                <a:latin typeface="+mn-lt"/>
                <a:ea typeface="+mn-ea"/>
                <a:cs typeface="+mn-cs"/>
              </a:rPr>
              <a:t>defined by ISO 31000 as ‘</a:t>
            </a:r>
            <a:r>
              <a:rPr lang="en-US" sz="1200" kern="1200" dirty="0">
                <a:solidFill>
                  <a:schemeClr val="tx1"/>
                </a:solidFill>
                <a:effectLst/>
                <a:latin typeface="+mn-lt"/>
                <a:ea typeface="+mn-ea"/>
                <a:cs typeface="+mn-cs"/>
              </a:rPr>
              <a:t>an element which alone or in combination has the intrinsic potential to give rise to risk’.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It is described as ‘a factor with the potential to create uncertainty in achieving objectives’ and may include tangible or intangible factors, alone or in combination (ANSI/ASIS/RIMS RA.1, 2015).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the safety world we think of hazards as risk sources such as energy sources like electricity, gravity, chemicals, etc.  However, risk sources can also include threats, operational aspects, financial markets and investments, opportunities such as acquisitions, mergers, and other things that can give rise to risk. </a:t>
            </a:r>
          </a:p>
          <a:p>
            <a:endParaRPr lang="en-US" dirty="0"/>
          </a:p>
        </p:txBody>
      </p:sp>
      <p:sp>
        <p:nvSpPr>
          <p:cNvPr id="4" name="Slide Number Placeholder 3"/>
          <p:cNvSpPr>
            <a:spLocks noGrp="1"/>
          </p:cNvSpPr>
          <p:nvPr>
            <p:ph type="sldNum" sz="quarter" idx="5"/>
          </p:nvPr>
        </p:nvSpPr>
        <p:spPr/>
        <p:txBody>
          <a:bodyPr/>
          <a:lstStyle/>
          <a:p>
            <a:fld id="{BB58346A-AACE-40B3-9A9C-CC2214CC38A0}" type="slidenum">
              <a:rPr lang="en-US" smtClean="0"/>
              <a:t>10</a:t>
            </a:fld>
            <a:endParaRPr lang="en-US" dirty="0"/>
          </a:p>
        </p:txBody>
      </p:sp>
    </p:spTree>
    <p:extLst>
      <p:ext uri="{BB962C8B-B14F-4D97-AF65-F5344CB8AC3E}">
        <p14:creationId xmlns:p14="http://schemas.microsoft.com/office/powerpoint/2010/main" val="11334454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 risk driver</a:t>
            </a:r>
            <a:r>
              <a:rPr lang="en-US" sz="1200" b="1" kern="1200" dirty="0">
                <a:solidFill>
                  <a:schemeClr val="tx1"/>
                </a:solidFill>
                <a:effectLst/>
                <a:latin typeface="+mn-lt"/>
                <a:ea typeface="+mn-ea"/>
                <a:cs typeface="+mn-cs"/>
              </a:rPr>
              <a:t> </a:t>
            </a:r>
            <a:r>
              <a:rPr lang="en-US" sz="1200" b="0" kern="1200" dirty="0">
                <a:solidFill>
                  <a:schemeClr val="tx1"/>
                </a:solidFill>
                <a:effectLst/>
                <a:latin typeface="+mn-lt"/>
                <a:ea typeface="+mn-ea"/>
                <a:cs typeface="+mn-cs"/>
              </a:rPr>
              <a:t>is a </a:t>
            </a:r>
            <a:r>
              <a:rPr lang="en-US" sz="1200" kern="1200" dirty="0">
                <a:solidFill>
                  <a:schemeClr val="tx1"/>
                </a:solidFill>
                <a:effectLst/>
                <a:latin typeface="+mn-lt"/>
                <a:ea typeface="+mn-ea"/>
                <a:cs typeface="+mn-cs"/>
              </a:rPr>
              <a:t>factor that has a major influence on risk (ANSI/ASSP/ISO 31010, 2019).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These escalating factors can include events, conditions, people, processes, or trends that have an impact on the objectives of the organization (ANSI/ASIS/RIMS RA.1, 2015).  Examples of risk drivers might be lack of maintenance, wet conditions, wind, political changes, news reports, etc. </a:t>
            </a:r>
          </a:p>
          <a:p>
            <a:endParaRPr lang="en-US" dirty="0"/>
          </a:p>
        </p:txBody>
      </p:sp>
      <p:sp>
        <p:nvSpPr>
          <p:cNvPr id="4" name="Slide Number Placeholder 3"/>
          <p:cNvSpPr>
            <a:spLocks noGrp="1"/>
          </p:cNvSpPr>
          <p:nvPr>
            <p:ph type="sldNum" sz="quarter" idx="5"/>
          </p:nvPr>
        </p:nvSpPr>
        <p:spPr/>
        <p:txBody>
          <a:bodyPr/>
          <a:lstStyle/>
          <a:p>
            <a:fld id="{BB58346A-AACE-40B3-9A9C-CC2214CC38A0}" type="slidenum">
              <a:rPr lang="en-US" smtClean="0"/>
              <a:t>11</a:t>
            </a:fld>
            <a:endParaRPr lang="en-US" dirty="0"/>
          </a:p>
        </p:txBody>
      </p:sp>
    </p:spTree>
    <p:extLst>
      <p:ext uri="{BB962C8B-B14F-4D97-AF65-F5344CB8AC3E}">
        <p14:creationId xmlns:p14="http://schemas.microsoft.com/office/powerpoint/2010/main" val="7786467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 Risk Exposure is something of value that comes in direct contact, proximity or path of a risk.  Risk exposures can include assets such as people, property, and products, the environment, local community, the business objective, etc.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Assets, objectives, and things of value that are exposed to a risk have an increased likelihood of an occurrence, while assets that are not exposed have a very low likelihood of the occurrence.</a:t>
            </a:r>
          </a:p>
          <a:p>
            <a:endParaRPr lang="en-US" dirty="0"/>
          </a:p>
        </p:txBody>
      </p:sp>
      <p:sp>
        <p:nvSpPr>
          <p:cNvPr id="4" name="Slide Number Placeholder 3"/>
          <p:cNvSpPr>
            <a:spLocks noGrp="1"/>
          </p:cNvSpPr>
          <p:nvPr>
            <p:ph type="sldNum" sz="quarter" idx="5"/>
          </p:nvPr>
        </p:nvSpPr>
        <p:spPr/>
        <p:txBody>
          <a:bodyPr/>
          <a:lstStyle/>
          <a:p>
            <a:fld id="{BB58346A-AACE-40B3-9A9C-CC2214CC38A0}" type="slidenum">
              <a:rPr lang="en-US" smtClean="0"/>
              <a:t>12</a:t>
            </a:fld>
            <a:endParaRPr lang="en-US" dirty="0"/>
          </a:p>
        </p:txBody>
      </p:sp>
    </p:spTree>
    <p:extLst>
      <p:ext uri="{BB962C8B-B14F-4D97-AF65-F5344CB8AC3E}">
        <p14:creationId xmlns:p14="http://schemas.microsoft.com/office/powerpoint/2010/main" val="314653185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 Risk Trigger is considered a direct or immediate cause, condition or action that causes the risk exposure to result in an event or incident.   </a:t>
            </a:r>
          </a:p>
          <a:p>
            <a:endParaRPr lang="en-US" dirty="0"/>
          </a:p>
        </p:txBody>
      </p:sp>
      <p:sp>
        <p:nvSpPr>
          <p:cNvPr id="4" name="Slide Number Placeholder 3"/>
          <p:cNvSpPr>
            <a:spLocks noGrp="1"/>
          </p:cNvSpPr>
          <p:nvPr>
            <p:ph type="sldNum" sz="quarter" idx="5"/>
          </p:nvPr>
        </p:nvSpPr>
        <p:spPr/>
        <p:txBody>
          <a:bodyPr/>
          <a:lstStyle/>
          <a:p>
            <a:fld id="{BB58346A-AACE-40B3-9A9C-CC2214CC38A0}" type="slidenum">
              <a:rPr lang="en-US" smtClean="0"/>
              <a:t>13</a:t>
            </a:fld>
            <a:endParaRPr lang="en-US" dirty="0"/>
          </a:p>
        </p:txBody>
      </p:sp>
    </p:spTree>
    <p:extLst>
      <p:ext uri="{BB962C8B-B14F-4D97-AF65-F5344CB8AC3E}">
        <p14:creationId xmlns:p14="http://schemas.microsoft.com/office/powerpoint/2010/main" val="6558913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When these elements come together an incident or event occurs.  An event is defined as an</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occurrence or change of a particular set of circumstances (ANSI/ASSP/ISO 31000, 2018).  It is typically an unwanted or unexpected </a:t>
            </a:r>
            <a:r>
              <a:rPr lang="en-US" sz="1200" b="1" kern="1200" dirty="0">
                <a:solidFill>
                  <a:schemeClr val="tx1"/>
                </a:solidFill>
                <a:effectLst/>
                <a:latin typeface="+mn-lt"/>
                <a:ea typeface="+mn-ea"/>
                <a:cs typeface="+mn-cs"/>
              </a:rPr>
              <a:t>incident</a:t>
            </a:r>
            <a:r>
              <a:rPr lang="en-US" sz="1200" kern="1200" dirty="0">
                <a:solidFill>
                  <a:schemeClr val="tx1"/>
                </a:solidFill>
                <a:effectLst/>
                <a:latin typeface="+mn-lt"/>
                <a:ea typeface="+mn-ea"/>
                <a:cs typeface="+mn-cs"/>
              </a:rPr>
              <a:t> that results from a risk exposure to impact the asset.  </a:t>
            </a:r>
          </a:p>
          <a:p>
            <a:r>
              <a:rPr lang="en-US" sz="1200" kern="1200" dirty="0">
                <a:solidFill>
                  <a:schemeClr val="tx1"/>
                </a:solidFill>
                <a:effectLst/>
                <a:latin typeface="+mn-lt"/>
                <a:ea typeface="+mn-ea"/>
                <a:cs typeface="+mn-cs"/>
              </a:rPr>
              <a:t>However, for speculative or opportunity risks, the event may be desired and planned to achieve a desired result or consequence.</a:t>
            </a:r>
          </a:p>
          <a:p>
            <a:endParaRPr lang="en-US" dirty="0"/>
          </a:p>
        </p:txBody>
      </p:sp>
      <p:sp>
        <p:nvSpPr>
          <p:cNvPr id="4" name="Slide Number Placeholder 3"/>
          <p:cNvSpPr>
            <a:spLocks noGrp="1"/>
          </p:cNvSpPr>
          <p:nvPr>
            <p:ph type="sldNum" sz="quarter" idx="5"/>
          </p:nvPr>
        </p:nvSpPr>
        <p:spPr/>
        <p:txBody>
          <a:bodyPr/>
          <a:lstStyle/>
          <a:p>
            <a:fld id="{BB58346A-AACE-40B3-9A9C-CC2214CC38A0}" type="slidenum">
              <a:rPr lang="en-US" smtClean="0"/>
              <a:t>14</a:t>
            </a:fld>
            <a:endParaRPr lang="en-US" dirty="0"/>
          </a:p>
        </p:txBody>
      </p:sp>
    </p:spTree>
    <p:extLst>
      <p:ext uri="{BB962C8B-B14F-4D97-AF65-F5344CB8AC3E}">
        <p14:creationId xmlns:p14="http://schemas.microsoft.com/office/powerpoint/2010/main" val="333805722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Consequences are the resulting outcomes and effects from an event.  For pure risks such as hazard-risks, the consequences are described in terms of severity.</a:t>
            </a:r>
          </a:p>
        </p:txBody>
      </p:sp>
      <p:sp>
        <p:nvSpPr>
          <p:cNvPr id="4" name="Slide Number Placeholder 3"/>
          <p:cNvSpPr>
            <a:spLocks noGrp="1"/>
          </p:cNvSpPr>
          <p:nvPr>
            <p:ph type="sldNum" sz="quarter" idx="5"/>
          </p:nvPr>
        </p:nvSpPr>
        <p:spPr/>
        <p:txBody>
          <a:bodyPr/>
          <a:lstStyle/>
          <a:p>
            <a:fld id="{BB58346A-AACE-40B3-9A9C-CC2214CC38A0}" type="slidenum">
              <a:rPr lang="en-US" smtClean="0"/>
              <a:t>15</a:t>
            </a:fld>
            <a:endParaRPr lang="en-US" dirty="0"/>
          </a:p>
        </p:txBody>
      </p:sp>
    </p:spTree>
    <p:extLst>
      <p:ext uri="{BB962C8B-B14F-4D97-AF65-F5344CB8AC3E}">
        <p14:creationId xmlns:p14="http://schemas.microsoft.com/office/powerpoint/2010/main" val="20694632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Risk is dynamic and continuously changing with conditions, risk drivers, risk treatments and other variables.  Risk should be viewed as a continuum that requires continuous monitoring and management. </a:t>
            </a:r>
            <a:endParaRPr lang="en-US" dirty="0"/>
          </a:p>
        </p:txBody>
      </p:sp>
      <p:sp>
        <p:nvSpPr>
          <p:cNvPr id="4" name="Slide Number Placeholder 3"/>
          <p:cNvSpPr>
            <a:spLocks noGrp="1"/>
          </p:cNvSpPr>
          <p:nvPr>
            <p:ph type="sldNum" sz="quarter" idx="5"/>
          </p:nvPr>
        </p:nvSpPr>
        <p:spPr/>
        <p:txBody>
          <a:bodyPr/>
          <a:lstStyle/>
          <a:p>
            <a:fld id="{BB58346A-AACE-40B3-9A9C-CC2214CC38A0}" type="slidenum">
              <a:rPr lang="en-US" smtClean="0"/>
              <a:t>16</a:t>
            </a:fld>
            <a:endParaRPr lang="en-US" dirty="0"/>
          </a:p>
        </p:txBody>
      </p:sp>
    </p:spTree>
    <p:extLst>
      <p:ext uri="{BB962C8B-B14F-4D97-AF65-F5344CB8AC3E}">
        <p14:creationId xmlns:p14="http://schemas.microsoft.com/office/powerpoint/2010/main" val="308559885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From a risk management standpoint, risks must be considered, anticipated and detected first as new and emerging risks.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As emerging risks are detected and recognized, they are monitored for their potential to become a concern for the organization.  As conditions, risk drivers and other variables occur, emerging risks become an inherent risk, leading to risk assessment, treatment, and management.  This continuous and dynamic process of risk is expressed in the Figure here as the Risk Continuum.  </a:t>
            </a:r>
          </a:p>
          <a:p>
            <a:endParaRPr lang="en-US" dirty="0"/>
          </a:p>
        </p:txBody>
      </p:sp>
      <p:sp>
        <p:nvSpPr>
          <p:cNvPr id="4" name="Slide Number Placeholder 3"/>
          <p:cNvSpPr>
            <a:spLocks noGrp="1"/>
          </p:cNvSpPr>
          <p:nvPr>
            <p:ph type="sldNum" sz="quarter" idx="5"/>
          </p:nvPr>
        </p:nvSpPr>
        <p:spPr/>
        <p:txBody>
          <a:bodyPr/>
          <a:lstStyle/>
          <a:p>
            <a:fld id="{BB58346A-AACE-40B3-9A9C-CC2214CC38A0}" type="slidenum">
              <a:rPr lang="en-US" smtClean="0"/>
              <a:t>17</a:t>
            </a:fld>
            <a:endParaRPr lang="en-US" dirty="0"/>
          </a:p>
        </p:txBody>
      </p:sp>
    </p:spTree>
    <p:extLst>
      <p:ext uri="{BB962C8B-B14F-4D97-AF65-F5344CB8AC3E}">
        <p14:creationId xmlns:p14="http://schemas.microsoft.com/office/powerpoint/2010/main" val="309739540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Within the context of the risk management process, risk is dynamic and ever changing.  From the Risk Observer’s viewpoint, we see the progress of risk.  Therefore, the management of risk must extend beyond the initial or current risks, and consider potential unknown and emerging risks, new or developing risks, previously treated risks, residual risks, secondary risks created by risk treatments, and future risk levels as shown in the Figure here.  </a:t>
            </a:r>
          </a:p>
          <a:p>
            <a:endParaRPr lang="en-US" dirty="0"/>
          </a:p>
        </p:txBody>
      </p:sp>
      <p:sp>
        <p:nvSpPr>
          <p:cNvPr id="4" name="Slide Number Placeholder 3"/>
          <p:cNvSpPr>
            <a:spLocks noGrp="1"/>
          </p:cNvSpPr>
          <p:nvPr>
            <p:ph type="sldNum" sz="quarter" idx="5"/>
          </p:nvPr>
        </p:nvSpPr>
        <p:spPr/>
        <p:txBody>
          <a:bodyPr/>
          <a:lstStyle/>
          <a:p>
            <a:fld id="{BB58346A-AACE-40B3-9A9C-CC2214CC38A0}" type="slidenum">
              <a:rPr lang="en-US" smtClean="0"/>
              <a:t>18</a:t>
            </a:fld>
            <a:endParaRPr lang="en-US" dirty="0"/>
          </a:p>
        </p:txBody>
      </p:sp>
    </p:spTree>
    <p:extLst>
      <p:ext uri="{BB962C8B-B14F-4D97-AF65-F5344CB8AC3E}">
        <p14:creationId xmlns:p14="http://schemas.microsoft.com/office/powerpoint/2010/main" val="9136556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First, previously unknown risks can slowly or suddenly begin to emerge as a result of changing and developing conditions.  These emerging risks present effects of uncertainty on objectives due to new threats, hazards, changes in frequency of occurrence, or changes in consequences or their severity or in the case of speculative risks, new opportunities, and potential gains.  These can develop as a result of new processes, technologies, or types of work.  They may also develop from changes in the organization, or from social, public, or political change.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Emerging risks can come from recognized risks that previously were not considered a threat (pure risks) or opportunity (speculative risks), however, have emerged to become a potential threat to an organization’s objectives. Therefore, an organization should have methods and procedures for scanning, early detection, and analysis of emerging risks as part of the risk management process. </a:t>
            </a:r>
          </a:p>
          <a:p>
            <a:endParaRPr lang="en-US" dirty="0"/>
          </a:p>
        </p:txBody>
      </p:sp>
      <p:sp>
        <p:nvSpPr>
          <p:cNvPr id="4" name="Slide Number Placeholder 3"/>
          <p:cNvSpPr>
            <a:spLocks noGrp="1"/>
          </p:cNvSpPr>
          <p:nvPr>
            <p:ph type="sldNum" sz="quarter" idx="5"/>
          </p:nvPr>
        </p:nvSpPr>
        <p:spPr/>
        <p:txBody>
          <a:bodyPr/>
          <a:lstStyle/>
          <a:p>
            <a:fld id="{BB58346A-AACE-40B3-9A9C-CC2214CC38A0}" type="slidenum">
              <a:rPr lang="en-US" smtClean="0"/>
              <a:t>19</a:t>
            </a:fld>
            <a:endParaRPr lang="en-US" dirty="0"/>
          </a:p>
        </p:txBody>
      </p:sp>
    </p:spTree>
    <p:extLst>
      <p:ext uri="{BB962C8B-B14F-4D97-AF65-F5344CB8AC3E}">
        <p14:creationId xmlns:p14="http://schemas.microsoft.com/office/powerpoint/2010/main" val="9459195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In this lesson we will:</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introduce the concepts of risk, risk-based thinking and decision making</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cover important terms and their definitions</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Review the risk pathway and the individual elements</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BB58346A-AACE-40B3-9A9C-CC2214CC38A0}" type="slidenum">
              <a:rPr lang="en-US" smtClean="0"/>
              <a:t>2</a:t>
            </a:fld>
            <a:endParaRPr lang="en-US" dirty="0"/>
          </a:p>
        </p:txBody>
      </p:sp>
    </p:spTree>
    <p:extLst>
      <p:ext uri="{BB962C8B-B14F-4D97-AF65-F5344CB8AC3E}">
        <p14:creationId xmlns:p14="http://schemas.microsoft.com/office/powerpoint/2010/main" val="422814735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With acquisitions, new ventures, projects, existing system or activity, there are inherent risks that are associated with or part of the system whether known or unknown.  These inherent risks are derived from risk sources that are embedded in the system, external risk drivers, and potential exposures to the risk sources.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Inherent risk is defined ‘as the risk to an entity apart from any action to alter either the likelihood or impact of the risk’ (the Institutes, 2017).  Inherent risk can be described as the risk that resides and existing in the system before any risk management is applied.  </a:t>
            </a:r>
          </a:p>
          <a:p>
            <a:endParaRPr lang="en-US" dirty="0"/>
          </a:p>
        </p:txBody>
      </p:sp>
      <p:sp>
        <p:nvSpPr>
          <p:cNvPr id="4" name="Slide Number Placeholder 3"/>
          <p:cNvSpPr>
            <a:spLocks noGrp="1"/>
          </p:cNvSpPr>
          <p:nvPr>
            <p:ph type="sldNum" sz="quarter" idx="5"/>
          </p:nvPr>
        </p:nvSpPr>
        <p:spPr/>
        <p:txBody>
          <a:bodyPr/>
          <a:lstStyle/>
          <a:p>
            <a:fld id="{BB58346A-AACE-40B3-9A9C-CC2214CC38A0}" type="slidenum">
              <a:rPr lang="en-US" smtClean="0"/>
              <a:t>20</a:t>
            </a:fld>
            <a:endParaRPr lang="en-US" dirty="0"/>
          </a:p>
        </p:txBody>
      </p:sp>
    </p:spTree>
    <p:extLst>
      <p:ext uri="{BB962C8B-B14F-4D97-AF65-F5344CB8AC3E}">
        <p14:creationId xmlns:p14="http://schemas.microsoft.com/office/powerpoint/2010/main" val="101326179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Initial risk, sometimes referred to as current risk or current state risk, is the risk level determined by the initial risk assessment.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It is defined by the military standard, MIL-STD-882E, as ‘the first assessment of the potential risk of an identified hazard. Initial risk establishes a fixed baseline for the hazard’ (MIL-STD-882E, 2012).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It is in fact a ‘baseline’ risk level measured for the first time by a risk assessment.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Initial risk refers to the present risk level estimated from a risk assessment that takes into consideration any existing controls and their effects.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BB58346A-AACE-40B3-9A9C-CC2214CC38A0}" type="slidenum">
              <a:rPr lang="en-US" smtClean="0"/>
              <a:t>21</a:t>
            </a:fld>
            <a:endParaRPr lang="en-US" dirty="0"/>
          </a:p>
        </p:txBody>
      </p:sp>
    </p:spTree>
    <p:extLst>
      <p:ext uri="{BB962C8B-B14F-4D97-AF65-F5344CB8AC3E}">
        <p14:creationId xmlns:p14="http://schemas.microsoft.com/office/powerpoint/2010/main" val="257722444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For risks that are judged unacceptable and require risk reduction, risk treatment strategies are selected and implemented.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Selected risk treatment efforts, for various reasons, may not always produce the expected risk reductions. Risk treatments can introduce unintended consequences that create new risks, increase existing risks, or reduce effectiveness of other controls.  These are known as secondary risks.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secondary risk can be described as a risk that arises as the result of implementing a risk treatment or control measure. For example, if the risk treatment was not implemented, the secondary risk would not exist. Potential secondary risks should be assessed when considering the various risk treatment strategies and options.  Unwanted consequences from risk treatments such as effects on existing controls, effects on existing risks, or creation of new risks should be considered, anticipated and identified during the designing of risk treatment, and following implement to verify performance. In cases where the severity of a secondary risk(s) is significant, it may be determined that the risk treatment be substituted with a better alternative.</a:t>
            </a:r>
          </a:p>
          <a:p>
            <a:endParaRPr lang="en-US" dirty="0"/>
          </a:p>
          <a:p>
            <a:r>
              <a:rPr lang="en-US" dirty="0"/>
              <a:t>This potential effect must be considered in the selection of risk treatments and monitored after implement to verify the residual risk level. </a:t>
            </a:r>
          </a:p>
        </p:txBody>
      </p:sp>
      <p:sp>
        <p:nvSpPr>
          <p:cNvPr id="4" name="Slide Number Placeholder 3"/>
          <p:cNvSpPr>
            <a:spLocks noGrp="1"/>
          </p:cNvSpPr>
          <p:nvPr>
            <p:ph type="sldNum" sz="quarter" idx="5"/>
          </p:nvPr>
        </p:nvSpPr>
        <p:spPr/>
        <p:txBody>
          <a:bodyPr/>
          <a:lstStyle/>
          <a:p>
            <a:fld id="{BB58346A-AACE-40B3-9A9C-CC2214CC38A0}" type="slidenum">
              <a:rPr lang="en-US" smtClean="0"/>
              <a:t>22</a:t>
            </a:fld>
            <a:endParaRPr lang="en-US" dirty="0"/>
          </a:p>
        </p:txBody>
      </p:sp>
    </p:spTree>
    <p:extLst>
      <p:ext uri="{BB962C8B-B14F-4D97-AF65-F5344CB8AC3E}">
        <p14:creationId xmlns:p14="http://schemas.microsoft.com/office/powerpoint/2010/main" val="62227901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It is not possible to totally eliminate all risk.  There will always be some level of remaining risk, even after treatment.  ‘Residual risk’ (remaining risk) is the degree of risk that remains after applying the recommended risk treatment from the risk assessment.  Residual risk can also include risks that are unidentified, knowingly retained, shared, or transferred.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Residual risk is defined as: </a:t>
            </a:r>
            <a:endParaRPr lang="en-US" sz="11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risk remaining after risk reduction measures have been taken’ (ANSI/ASSP Z590.3-2011, R2016); </a:t>
            </a:r>
            <a:endParaRPr lang="en-US" sz="11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risk remaining after risk treatment’; Residual risk can contain unidentified risk. Residual risk can also be known as “retained risk”. (ISO Guide 73/ANSI/ASSP Z690.1, 2011); </a:t>
            </a:r>
            <a:endParaRPr lang="en-US" sz="11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concept of residual risk is critical in managing risks both internally and externally. Risk and its management are ‘dynamic’ and continues beyond the initial risk treatment, similar to plan-do-check-act continual improvement process.  Risk will always be present in some form and degree and requires risk management throughout its life cycle.  </a:t>
            </a:r>
            <a:endParaRPr lang="en-US" sz="11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As inherent risks are assessed, ‘initial risk’ levels from identified risks are estimated in the risk analysis. Following the analysis, a risk evaluation is performed using the established risk criteria to determine whether the initial risk levels estimated from the risk analysis are acceptable or if the initial risk requires treatment or reduction leading to ‘residual risk’.  </a:t>
            </a:r>
            <a:endParaRPr lang="en-US" sz="11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BB58346A-AACE-40B3-9A9C-CC2214CC38A0}" type="slidenum">
              <a:rPr lang="en-US" smtClean="0"/>
              <a:t>23</a:t>
            </a:fld>
            <a:endParaRPr lang="en-US" dirty="0"/>
          </a:p>
        </p:txBody>
      </p:sp>
    </p:spTree>
    <p:extLst>
      <p:ext uri="{BB962C8B-B14F-4D97-AF65-F5344CB8AC3E}">
        <p14:creationId xmlns:p14="http://schemas.microsoft.com/office/powerpoint/2010/main" val="189595942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‘future state’ risk is the projected risk level with additional risk treatments proposed. “Future state” risk level is a projected or future residual risk level based on the application of prescribed risk controls.  It is typically used to show a risk reduction percentage (RR%) of the proposed controls and their future state risk level in comparison to the current state or initial risk level.  The RR% calculation is made using the formula: </a:t>
                </a:r>
              </a:p>
              <a:p>
                <a:pPr/>
                <a14:m>
                  <m:oMathPara xmlns:m="http://schemas.openxmlformats.org/officeDocument/2006/math">
                    <m:oMathParaPr>
                      <m:jc m:val="centerGroup"/>
                    </m:oMathParaPr>
                    <m:oMath xmlns:m="http://schemas.openxmlformats.org/officeDocument/2006/math">
                      <m:r>
                        <a:rPr lang="en-US" sz="1200" i="1" kern="1200">
                          <a:solidFill>
                            <a:schemeClr val="tx1"/>
                          </a:solidFill>
                          <a:effectLst/>
                          <a:latin typeface="Cambria Math" panose="02040503050406030204" pitchFamily="18" charset="0"/>
                          <a:ea typeface="+mn-ea"/>
                          <a:cs typeface="+mn-cs"/>
                        </a:rPr>
                        <m:t>𝑅𝑅</m:t>
                      </m:r>
                      <m:r>
                        <a:rPr lang="en-US" sz="1200" i="1" kern="1200">
                          <a:solidFill>
                            <a:schemeClr val="tx1"/>
                          </a:solidFill>
                          <a:effectLst/>
                          <a:latin typeface="Cambria Math" panose="02040503050406030204" pitchFamily="18" charset="0"/>
                          <a:ea typeface="+mn-ea"/>
                          <a:cs typeface="+mn-cs"/>
                        </a:rPr>
                        <m:t>%=</m:t>
                      </m:r>
                      <m:f>
                        <m:fPr>
                          <m:ctrlPr>
                            <a:rPr lang="en-US" sz="1200" i="1" kern="1200">
                              <a:solidFill>
                                <a:schemeClr val="tx1"/>
                              </a:solidFill>
                              <a:effectLst/>
                              <a:latin typeface="Cambria Math" panose="02040503050406030204" pitchFamily="18" charset="0"/>
                              <a:ea typeface="+mn-ea"/>
                              <a:cs typeface="+mn-cs"/>
                            </a:rPr>
                          </m:ctrlPr>
                        </m:fPr>
                        <m:num>
                          <m:r>
                            <a:rPr lang="en-US" sz="1200" i="1" kern="1200">
                              <a:solidFill>
                                <a:schemeClr val="tx1"/>
                              </a:solidFill>
                              <a:effectLst/>
                              <a:latin typeface="Cambria Math" panose="02040503050406030204" pitchFamily="18" charset="0"/>
                              <a:ea typeface="+mn-ea"/>
                              <a:cs typeface="+mn-cs"/>
                            </a:rPr>
                            <m:t>(</m:t>
                          </m:r>
                          <m:r>
                            <a:rPr lang="en-US" sz="1200" i="1" kern="1200">
                              <a:solidFill>
                                <a:schemeClr val="tx1"/>
                              </a:solidFill>
                              <a:effectLst/>
                              <a:latin typeface="Cambria Math" panose="02040503050406030204" pitchFamily="18" charset="0"/>
                              <a:ea typeface="+mn-ea"/>
                              <a:cs typeface="+mn-cs"/>
                            </a:rPr>
                            <m:t>𝐼𝑛𝑖𝑡𝑖𝑎𝑙</m:t>
                          </m:r>
                          <m:r>
                            <a:rPr lang="en-US" sz="1200" i="1" kern="1200">
                              <a:solidFill>
                                <a:schemeClr val="tx1"/>
                              </a:solidFill>
                              <a:effectLst/>
                              <a:latin typeface="Cambria Math" panose="02040503050406030204" pitchFamily="18" charset="0"/>
                              <a:ea typeface="+mn-ea"/>
                              <a:cs typeface="+mn-cs"/>
                            </a:rPr>
                            <m:t> </m:t>
                          </m:r>
                          <m:r>
                            <a:rPr lang="en-US" sz="1200" i="1" kern="1200">
                              <a:solidFill>
                                <a:schemeClr val="tx1"/>
                              </a:solidFill>
                              <a:effectLst/>
                              <a:latin typeface="Cambria Math" panose="02040503050406030204" pitchFamily="18" charset="0"/>
                              <a:ea typeface="+mn-ea"/>
                              <a:cs typeface="+mn-cs"/>
                            </a:rPr>
                            <m:t>𝑅𝑖𝑠𝑘</m:t>
                          </m:r>
                          <m:r>
                            <a:rPr lang="en-US" sz="1200" i="1" kern="1200">
                              <a:solidFill>
                                <a:schemeClr val="tx1"/>
                              </a:solidFill>
                              <a:effectLst/>
                              <a:latin typeface="Cambria Math" panose="02040503050406030204" pitchFamily="18" charset="0"/>
                              <a:ea typeface="+mn-ea"/>
                              <a:cs typeface="+mn-cs"/>
                            </a:rPr>
                            <m:t> </m:t>
                          </m:r>
                          <m:r>
                            <a:rPr lang="en-US" sz="1200" i="1" kern="1200">
                              <a:solidFill>
                                <a:schemeClr val="tx1"/>
                              </a:solidFill>
                              <a:effectLst/>
                              <a:latin typeface="Cambria Math" panose="02040503050406030204" pitchFamily="18" charset="0"/>
                              <a:ea typeface="+mn-ea"/>
                              <a:cs typeface="+mn-cs"/>
                            </a:rPr>
                            <m:t>𝐿𝑒𝑣𝑒𝑙</m:t>
                          </m:r>
                          <m:r>
                            <a:rPr lang="en-US" sz="1200" i="1" kern="1200">
                              <a:solidFill>
                                <a:schemeClr val="tx1"/>
                              </a:solidFill>
                              <a:effectLst/>
                              <a:latin typeface="Cambria Math" panose="02040503050406030204" pitchFamily="18" charset="0"/>
                              <a:ea typeface="+mn-ea"/>
                              <a:cs typeface="+mn-cs"/>
                            </a:rPr>
                            <m:t>−</m:t>
                          </m:r>
                          <m:r>
                            <a:rPr lang="en-US" sz="1200" i="1" kern="1200">
                              <a:solidFill>
                                <a:schemeClr val="tx1"/>
                              </a:solidFill>
                              <a:effectLst/>
                              <a:latin typeface="Cambria Math" panose="02040503050406030204" pitchFamily="18" charset="0"/>
                              <a:ea typeface="+mn-ea"/>
                              <a:cs typeface="+mn-cs"/>
                            </a:rPr>
                            <m:t>𝐹𝑢𝑡𝑢𝑟𝑒</m:t>
                          </m:r>
                          <m:r>
                            <a:rPr lang="en-US" sz="1200" i="1" kern="1200">
                              <a:solidFill>
                                <a:schemeClr val="tx1"/>
                              </a:solidFill>
                              <a:effectLst/>
                              <a:latin typeface="Cambria Math" panose="02040503050406030204" pitchFamily="18" charset="0"/>
                              <a:ea typeface="+mn-ea"/>
                              <a:cs typeface="+mn-cs"/>
                            </a:rPr>
                            <m:t> </m:t>
                          </m:r>
                          <m:r>
                            <a:rPr lang="en-US" sz="1200" i="1" kern="1200">
                              <a:solidFill>
                                <a:schemeClr val="tx1"/>
                              </a:solidFill>
                              <a:effectLst/>
                              <a:latin typeface="Cambria Math" panose="02040503050406030204" pitchFamily="18" charset="0"/>
                              <a:ea typeface="+mn-ea"/>
                              <a:cs typeface="+mn-cs"/>
                            </a:rPr>
                            <m:t>𝑆𝑡𝑎𝑡𝑒</m:t>
                          </m:r>
                          <m:r>
                            <a:rPr lang="en-US" sz="1200" i="1" kern="1200">
                              <a:solidFill>
                                <a:schemeClr val="tx1"/>
                              </a:solidFill>
                              <a:effectLst/>
                              <a:latin typeface="Cambria Math" panose="02040503050406030204" pitchFamily="18" charset="0"/>
                              <a:ea typeface="+mn-ea"/>
                              <a:cs typeface="+mn-cs"/>
                            </a:rPr>
                            <m:t> </m:t>
                          </m:r>
                          <m:r>
                            <a:rPr lang="en-US" sz="1200" i="1" kern="1200">
                              <a:solidFill>
                                <a:schemeClr val="tx1"/>
                              </a:solidFill>
                              <a:effectLst/>
                              <a:latin typeface="Cambria Math" panose="02040503050406030204" pitchFamily="18" charset="0"/>
                              <a:ea typeface="+mn-ea"/>
                              <a:cs typeface="+mn-cs"/>
                            </a:rPr>
                            <m:t>𝑅𝑖𝑠𝑘</m:t>
                          </m:r>
                          <m:r>
                            <a:rPr lang="en-US" sz="1200" i="1" kern="1200">
                              <a:solidFill>
                                <a:schemeClr val="tx1"/>
                              </a:solidFill>
                              <a:effectLst/>
                              <a:latin typeface="Cambria Math" panose="02040503050406030204" pitchFamily="18" charset="0"/>
                              <a:ea typeface="+mn-ea"/>
                              <a:cs typeface="+mn-cs"/>
                            </a:rPr>
                            <m:t> </m:t>
                          </m:r>
                          <m:r>
                            <a:rPr lang="en-US" sz="1200" i="1" kern="1200">
                              <a:solidFill>
                                <a:schemeClr val="tx1"/>
                              </a:solidFill>
                              <a:effectLst/>
                              <a:latin typeface="Cambria Math" panose="02040503050406030204" pitchFamily="18" charset="0"/>
                              <a:ea typeface="+mn-ea"/>
                              <a:cs typeface="+mn-cs"/>
                            </a:rPr>
                            <m:t>𝑙𝑒𝑣𝑒𝑙</m:t>
                          </m:r>
                          <m:r>
                            <a:rPr lang="en-US" sz="1200" i="1" kern="1200">
                              <a:solidFill>
                                <a:schemeClr val="tx1"/>
                              </a:solidFill>
                              <a:effectLst/>
                              <a:latin typeface="Cambria Math" panose="02040503050406030204" pitchFamily="18" charset="0"/>
                              <a:ea typeface="+mn-ea"/>
                              <a:cs typeface="+mn-cs"/>
                            </a:rPr>
                            <m:t>)</m:t>
                          </m:r>
                        </m:num>
                        <m:den>
                          <m:r>
                            <a:rPr lang="en-US" sz="1200" i="1" kern="1200">
                              <a:solidFill>
                                <a:schemeClr val="tx1"/>
                              </a:solidFill>
                              <a:effectLst/>
                              <a:latin typeface="Cambria Math" panose="02040503050406030204" pitchFamily="18" charset="0"/>
                              <a:ea typeface="+mn-ea"/>
                              <a:cs typeface="+mn-cs"/>
                            </a:rPr>
                            <m:t>𝐼𝑛𝑖𝑡𝑖𝑎𝑙</m:t>
                          </m:r>
                          <m:r>
                            <a:rPr lang="en-US" sz="1200" i="1" kern="1200">
                              <a:solidFill>
                                <a:schemeClr val="tx1"/>
                              </a:solidFill>
                              <a:effectLst/>
                              <a:latin typeface="Cambria Math" panose="02040503050406030204" pitchFamily="18" charset="0"/>
                              <a:ea typeface="+mn-ea"/>
                              <a:cs typeface="+mn-cs"/>
                            </a:rPr>
                            <m:t> </m:t>
                          </m:r>
                          <m:r>
                            <a:rPr lang="en-US" sz="1200" i="1" kern="1200">
                              <a:solidFill>
                                <a:schemeClr val="tx1"/>
                              </a:solidFill>
                              <a:effectLst/>
                              <a:latin typeface="Cambria Math" panose="02040503050406030204" pitchFamily="18" charset="0"/>
                              <a:ea typeface="+mn-ea"/>
                              <a:cs typeface="+mn-cs"/>
                            </a:rPr>
                            <m:t>𝑅𝑖𝑠𝑘</m:t>
                          </m:r>
                          <m:r>
                            <a:rPr lang="en-US" sz="1200" i="1" kern="1200">
                              <a:solidFill>
                                <a:schemeClr val="tx1"/>
                              </a:solidFill>
                              <a:effectLst/>
                              <a:latin typeface="Cambria Math" panose="02040503050406030204" pitchFamily="18" charset="0"/>
                              <a:ea typeface="+mn-ea"/>
                              <a:cs typeface="+mn-cs"/>
                            </a:rPr>
                            <m:t> </m:t>
                          </m:r>
                          <m:r>
                            <a:rPr lang="en-US" sz="1200" i="1" kern="1200">
                              <a:solidFill>
                                <a:schemeClr val="tx1"/>
                              </a:solidFill>
                              <a:effectLst/>
                              <a:latin typeface="Cambria Math" panose="02040503050406030204" pitchFamily="18" charset="0"/>
                              <a:ea typeface="+mn-ea"/>
                              <a:cs typeface="+mn-cs"/>
                            </a:rPr>
                            <m:t>𝐿𝑒𝑣𝑒𝑙</m:t>
                          </m:r>
                          <m:r>
                            <a:rPr lang="en-US" sz="1200" i="1" kern="1200">
                              <a:solidFill>
                                <a:schemeClr val="tx1"/>
                              </a:solidFill>
                              <a:effectLst/>
                              <a:latin typeface="Cambria Math" panose="02040503050406030204" pitchFamily="18" charset="0"/>
                              <a:ea typeface="+mn-ea"/>
                              <a:cs typeface="+mn-cs"/>
                            </a:rPr>
                            <m:t> </m:t>
                          </m:r>
                        </m:den>
                      </m:f>
                    </m:oMath>
                  </m:oMathPara>
                </a14:m>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actual risk level that will be achieved will be estimated after the added risk treatments are in place and evaluated for their effectiveness.  </a:t>
                </a:r>
              </a:p>
              <a:p>
                <a:endParaRPr lang="en-US" dirty="0"/>
              </a:p>
            </p:txBody>
          </p:sp>
        </mc:Choice>
        <mc:Fallback xmlns="">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Future State Risk </a:t>
                </a:r>
              </a:p>
              <a:p>
                <a:r>
                  <a:rPr lang="en-US" sz="1200" kern="1200" dirty="0">
                    <a:solidFill>
                      <a:schemeClr val="tx1"/>
                    </a:solidFill>
                    <a:effectLst/>
                    <a:latin typeface="+mn-lt"/>
                    <a:ea typeface="+mn-ea"/>
                    <a:cs typeface="+mn-cs"/>
                  </a:rPr>
                  <a:t>The ‘future state’ risk is the projected risk level with additional risk treatments proposed. “Future state” risk level is a projected or future residual risk level based on the application of prescribed risk controls.  It is typically used to show a risk reduction percentage (RR%) of the proposed controls and their future state risk level in comparison to the current state or initial risk level.  The RR% calculation is made using the formula: </a:t>
                </a:r>
              </a:p>
              <a:p>
                <a:r>
                  <a:rPr lang="en-US" sz="1200" i="0" kern="1200">
                    <a:solidFill>
                      <a:schemeClr val="tx1"/>
                    </a:solidFill>
                    <a:effectLst/>
                    <a:latin typeface="+mn-lt"/>
                    <a:ea typeface="+mn-ea"/>
                    <a:cs typeface="+mn-cs"/>
                  </a:rPr>
                  <a:t>𝑅𝑅%=((𝐼𝑛𝑖𝑡𝑖𝑎𝑙 𝑅𝑖𝑠𝑘 𝐿𝑒𝑣𝑒𝑙−𝐹𝑢𝑡𝑢𝑟𝑒 𝑆𝑡𝑎𝑡𝑒 𝑅𝑖𝑠𝑘 𝑙𝑒𝑣𝑒𝑙))/(𝐼𝑛𝑖𝑡𝑖𝑎𝑙 𝑅𝑖𝑠𝑘 𝐿𝑒𝑣𝑒𝑙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actual risk level that will be achieved will be estimated after the added risk treatments are in place and evaluated for their effectiveness.  </a:t>
                </a:r>
              </a:p>
              <a:p>
                <a:endParaRPr lang="en-US" dirty="0"/>
              </a:p>
            </p:txBody>
          </p:sp>
        </mc:Fallback>
      </mc:AlternateContent>
      <p:sp>
        <p:nvSpPr>
          <p:cNvPr id="4" name="Slide Number Placeholder 3"/>
          <p:cNvSpPr>
            <a:spLocks noGrp="1"/>
          </p:cNvSpPr>
          <p:nvPr>
            <p:ph type="sldNum" sz="quarter" idx="5"/>
          </p:nvPr>
        </p:nvSpPr>
        <p:spPr/>
        <p:txBody>
          <a:bodyPr/>
          <a:lstStyle/>
          <a:p>
            <a:fld id="{BB58346A-AACE-40B3-9A9C-CC2214CC38A0}" type="slidenum">
              <a:rPr lang="en-US" smtClean="0"/>
              <a:t>24</a:t>
            </a:fld>
            <a:endParaRPr lang="en-US" dirty="0"/>
          </a:p>
        </p:txBody>
      </p:sp>
    </p:spTree>
    <p:extLst>
      <p:ext uri="{BB962C8B-B14F-4D97-AF65-F5344CB8AC3E}">
        <p14:creationId xmlns:p14="http://schemas.microsoft.com/office/powerpoint/2010/main" val="154290938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concept of Enterprise Risk Management (ERM) is based on an integrated and holistic risk management approach addressing risk interdependencies and synergistic effects.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As previously mentioned, risks are interdependent meaning that they affect or are affected by other risks within an organization. Key interdependencies are shared among the four risk quadrants and their sub-risk categories. Individual risks can be amplified or reduced by other existing factors or conditions.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Synergistic and additive effects of risk exposures can pose greater risk that the sum of individual hazards and risks. For example, regulatory fines related to OSH risks may be considered acceptable form a monetary prospective but the negative publicly from reported citations may not be acceptable from an ERM prospective due to additional strategic risk of reputational damage.  Synergistic and/or additive risks may be misunderstood or underestimated by an organization.  Understanding and managing risk interactions requires breaking down the managerial silos common within organizations and communicating the potential whole-risk effects of an event (COSO, 2012).</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Poorly managed hazard risks and their results can lead to the temporary shutdown of operations.  Incidents that cause injuries and damage will also cause down time and loss from incident investigations, repairs of any damaged equipment, financial loss from lost product or materials, failure to fulfil orders, and ultimately increases in insurance premiums.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Organizations use different systems and methodologies to manage various types of risk. For instance, the occupational safety and health (OSH) function may utilize risk assessment and risk management methodologies that are not familiar to business managers, while OSH managers may not be fully familiar with business risk assessment and risk management practices and tools. A more integrated approach to managing risk is required.  </a:t>
            </a:r>
          </a:p>
        </p:txBody>
      </p:sp>
      <p:sp>
        <p:nvSpPr>
          <p:cNvPr id="4" name="Slide Number Placeholder 3"/>
          <p:cNvSpPr>
            <a:spLocks noGrp="1"/>
          </p:cNvSpPr>
          <p:nvPr>
            <p:ph type="sldNum" sz="quarter" idx="5"/>
          </p:nvPr>
        </p:nvSpPr>
        <p:spPr/>
        <p:txBody>
          <a:bodyPr/>
          <a:lstStyle/>
          <a:p>
            <a:fld id="{BB58346A-AACE-40B3-9A9C-CC2214CC38A0}" type="slidenum">
              <a:rPr lang="en-US" smtClean="0"/>
              <a:t>25</a:t>
            </a:fld>
            <a:endParaRPr lang="en-US" dirty="0"/>
          </a:p>
        </p:txBody>
      </p:sp>
    </p:spTree>
    <p:extLst>
      <p:ext uri="{BB962C8B-B14F-4D97-AF65-F5344CB8AC3E}">
        <p14:creationId xmlns:p14="http://schemas.microsoft.com/office/powerpoint/2010/main" val="281402603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Enterprise Risk Management (ERM) requires an integrated</a:t>
            </a:r>
            <a:r>
              <a:rPr lang="en-US" sz="1200" i="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approach within an organization. Many larger companies have a Chief Risk Officer (CRO) that are aligned primarily to financial or internal audit functions.  In some cases, the risk management function is not as closely aligned with operational and hazard risk domains.  Truly integrated risk organizations align their approach to manage operational risks, financial risks, hazard risks and strategic risks as they relate to their organizational objectives.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Under the familiar “silo approach” to risk identification, assessment and management, OSH functions are frequently limited to compliance over effective implementation truly affecting worker and community health, environmental quality, or personnel safety.  Any opportunity to align OSH projects with business objectives was often ignored or overlooked.</a:t>
            </a:r>
            <a:r>
              <a:rPr lang="en-US" sz="1200" b="1" kern="1200" dirty="0">
                <a:solidFill>
                  <a:schemeClr val="tx1"/>
                </a:solidFill>
                <a:effectLst/>
                <a:latin typeface="+mn-lt"/>
                <a:ea typeface="+mn-ea"/>
                <a:cs typeface="+mn-cs"/>
              </a:rPr>
              <a:t>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Organizations must have an iterative method of managing their operations to achieve their objectives.  This ‘method of managing’ is referred to as a management system. As defined by the ANSI/ASSP/ISO 45001-2018 Occupational Health and Safety Management Systems – Requirements with Guidance for Use standard, a management system is a set of interrelated or interacting elements of an organization to establish policies and objectives and processes to achieve those objectives.  The scope of a management system may be narrowly focused on a single discipline, or may include the whole of the organization, and include the organization’s structure, roles, and responsibilities, planning and operation (ANSI/ASSP/ISO 45001, 2018.)  In essence, a management system represents an organization’s principles, framework, and processes for conducting business – a ‘framework for managing’.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Standards such as ISO 31000 are designed to be integrated into and contribute to an organization’s existing management system. In the introduction, ISO 31000 states that ‘managing risk is part of governance and leadership and is fundamental to how the organization is managed at all levels. It contributes to the improvement of management systems.’ (ANSI/ASSP/ISO 31000, 2018).  Also noted among the standard’s eight principles, is the acknowledgement that total integration of risk management across the entire organization is crucial to success, placing an emphasis on integrating risk management into all organizational activities, processes, and decision-making.  </a:t>
            </a:r>
          </a:p>
          <a:p>
            <a:r>
              <a:rPr lang="en-US" sz="1200" kern="1200" dirty="0">
                <a:solidFill>
                  <a:schemeClr val="tx1"/>
                </a:solidFill>
                <a:effectLst/>
                <a:latin typeface="+mn-lt"/>
                <a:ea typeface="+mn-ea"/>
                <a:cs typeface="+mn-cs"/>
              </a:rPr>
              <a:t>It is important for those responsible for risk management activities to understand that every individual within the organization is managing risks, to some degree, on a daily basis. Therefore, risk management should be integrated into every aspect of the organization’s management system to drive continuous improvements.</a:t>
            </a:r>
          </a:p>
        </p:txBody>
      </p:sp>
      <p:sp>
        <p:nvSpPr>
          <p:cNvPr id="4" name="Slide Number Placeholder 3"/>
          <p:cNvSpPr>
            <a:spLocks noGrp="1"/>
          </p:cNvSpPr>
          <p:nvPr>
            <p:ph type="sldNum" sz="quarter" idx="5"/>
          </p:nvPr>
        </p:nvSpPr>
        <p:spPr/>
        <p:txBody>
          <a:bodyPr/>
          <a:lstStyle/>
          <a:p>
            <a:fld id="{BB58346A-AACE-40B3-9A9C-CC2214CC38A0}" type="slidenum">
              <a:rPr lang="en-US" smtClean="0"/>
              <a:t>26</a:t>
            </a:fld>
            <a:endParaRPr lang="en-US" dirty="0"/>
          </a:p>
        </p:txBody>
      </p:sp>
    </p:spTree>
    <p:extLst>
      <p:ext uri="{BB962C8B-B14F-4D97-AF65-F5344CB8AC3E}">
        <p14:creationId xmlns:p14="http://schemas.microsoft.com/office/powerpoint/2010/main" val="248801912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management system model is built upon a plan-do-check-act (PDCA) cycle of continual improvement as shown in Figure 1.7. Originally developed by Walter Shewhart in the 1930s, and later made popular by W. Edwards Deming, the PDCA model is an iterative, systematic approach that enables an organization to control and continually improve a system, process, or product. The PDCA model, which is a continuous cycle, provides a simple and effective four-step process for problem solving and managing change by testing and refining ideas before fully implementing them. </a:t>
            </a:r>
            <a:endParaRPr lang="en-US" dirty="0"/>
          </a:p>
        </p:txBody>
      </p:sp>
      <p:sp>
        <p:nvSpPr>
          <p:cNvPr id="4" name="Slide Number Placeholder 3"/>
          <p:cNvSpPr>
            <a:spLocks noGrp="1"/>
          </p:cNvSpPr>
          <p:nvPr>
            <p:ph type="sldNum" sz="quarter" idx="5"/>
          </p:nvPr>
        </p:nvSpPr>
        <p:spPr/>
        <p:txBody>
          <a:bodyPr/>
          <a:lstStyle/>
          <a:p>
            <a:fld id="{BB58346A-AACE-40B3-9A9C-CC2214CC38A0}" type="slidenum">
              <a:rPr lang="en-US" smtClean="0"/>
              <a:t>27</a:t>
            </a:fld>
            <a:endParaRPr lang="en-US" dirty="0"/>
          </a:p>
        </p:txBody>
      </p:sp>
    </p:spTree>
    <p:extLst>
      <p:ext uri="{BB962C8B-B14F-4D97-AF65-F5344CB8AC3E}">
        <p14:creationId xmlns:p14="http://schemas.microsoft.com/office/powerpoint/2010/main" val="212508151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Among the various standards and guidelines for occupational health and safety management systems, there are two consensus standards of importance regarding risk management – ANSI/ASSP Z10.0–2019 (Z10) and ANSI/ASSP/ISO 45001-2018 (ISO 45001).  </a:t>
            </a:r>
          </a:p>
          <a:p>
            <a:r>
              <a:rPr lang="en-US" sz="1200" kern="1200" dirty="0">
                <a:solidFill>
                  <a:schemeClr val="tx1"/>
                </a:solidFill>
                <a:effectLst/>
                <a:latin typeface="+mn-lt"/>
                <a:ea typeface="+mn-ea"/>
                <a:cs typeface="+mn-cs"/>
              </a:rPr>
              <a:t>Z10 was first established in 2005, and most recently revised in 2019, while ISO 45001 was established in 2018.  A key component in both standards is the requirement that a risk assessment process be established. Both standards provide a structured, systematic approach that enables an organization to control its OSH risks and continually improve performance.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Z10 defines an occupational health and safety management system as ‘a set of interdependent elements that establish and/or support processes of the occupational health and safety (OHS) policy and objectives as well as mechanisms to achieve those objectives and continually improve OHS’ (ANSI/ASSP Z10.0-2019).   ISO 45001’s definition of an OHSMS is similar to Z10. Both standards direct organizations to manage their occupational safety and health risks and operational risks as they do other elements in their business to achieve their objectives.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Z10 standard contains key requirements for managing risk through ‘risk assessment’, the ‘use of hierarchy of controls’, ‘designing in safety’, ‘procurement’ and ‘management of change’. It includes sections 6.2 assessment and prioritization, 8.3 risk assessment, 8.4 hierarchy of controls, 8.5 design review and management of change, 8.6 procurement, 8.7 contractors, 8.9 emergency preparedness, and Appendix E8.3. risk assessment (informative).  ISO 45001 contains similar requirements for risk management in sections 6.1.2 hazard identification and risk assessment of risks and opportunities, 8.1.2 eliminating hazards and reducing OH&amp;S risks, 8.1.3 management of change, 8.1.4 procurement, and 8.2 emergency preparedness and response.</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It should be recognized that there is an important distinction in how risk is viewed and defined by these OHSMS standards and by ISO 31000.  Management system standards such as Z10 and ISO 45001 view risk (OH&amp;S risk) and opportunity (OH&amp;S opportunity) as two separate things, and that risk can only produce negative outcomes or losses. ISO 45001 defines risk as the ‘effect of uncertainty’ (ANSI/ASSP/ISO 45001, 2018) while ISO 31000 defines risk as the ‘effect of uncertainty </a:t>
            </a:r>
            <a:r>
              <a:rPr lang="en-US" sz="1200" i="1" kern="1200" dirty="0">
                <a:solidFill>
                  <a:schemeClr val="tx1"/>
                </a:solidFill>
                <a:effectLst/>
                <a:latin typeface="+mn-lt"/>
                <a:ea typeface="+mn-ea"/>
                <a:cs typeface="+mn-cs"/>
              </a:rPr>
              <a:t>on objectives</a:t>
            </a:r>
            <a:r>
              <a:rPr lang="en-US" sz="1200" kern="1200" dirty="0">
                <a:solidFill>
                  <a:schemeClr val="tx1"/>
                </a:solidFill>
                <a:effectLst/>
                <a:latin typeface="+mn-lt"/>
                <a:ea typeface="+mn-ea"/>
                <a:cs typeface="+mn-cs"/>
              </a:rPr>
              <a:t>’ (ANSI/ASSP/ISO 31000, 2018).  The primary difference is that ISO 31000 takes an ERM approach recognizing that risks can create outcomes that are negative, positive or both.   </a:t>
            </a:r>
          </a:p>
          <a:p>
            <a:endParaRPr lang="en-US" dirty="0"/>
          </a:p>
        </p:txBody>
      </p:sp>
      <p:sp>
        <p:nvSpPr>
          <p:cNvPr id="4" name="Slide Number Placeholder 3"/>
          <p:cNvSpPr>
            <a:spLocks noGrp="1"/>
          </p:cNvSpPr>
          <p:nvPr>
            <p:ph type="sldNum" sz="quarter" idx="5"/>
          </p:nvPr>
        </p:nvSpPr>
        <p:spPr/>
        <p:txBody>
          <a:bodyPr/>
          <a:lstStyle/>
          <a:p>
            <a:fld id="{BB58346A-AACE-40B3-9A9C-CC2214CC38A0}" type="slidenum">
              <a:rPr lang="en-US" smtClean="0"/>
              <a:t>28</a:t>
            </a:fld>
            <a:endParaRPr lang="en-US" dirty="0"/>
          </a:p>
        </p:txBody>
      </p:sp>
    </p:spTree>
    <p:extLst>
      <p:ext uri="{BB962C8B-B14F-4D97-AF65-F5344CB8AC3E}">
        <p14:creationId xmlns:p14="http://schemas.microsoft.com/office/powerpoint/2010/main" val="6106377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Risk-based decision making (RBDM) is a process that organizes information about possible unwanted outcomes into an orderly structure that helps facilitate decision making and more informed management choices.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RBDM is in essence, the practice of risk management in the decision-making process.  It provides a consistent, systematic, structured means of making informed decisions using risk-related information in a timely fashion. Its purpose is to reduce uncertainty of the affects and outcomes of the selected decision.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model for making risk-based decisions can be applied to any important decision, especially those where uncertainty exists within an organization.  RBDM takes into consideration several key questions about risk relating to the decision to be made which are: 1) what can go wrong; 2) how severe is the potential outcome; 3) how likely is it to occur; 4) is the risk acceptable or unacceptable; and 5) does the risk require reduction. </a:t>
            </a:r>
          </a:p>
          <a:p>
            <a:endParaRPr lang="en-US" dirty="0"/>
          </a:p>
          <a:p>
            <a:r>
              <a:rPr lang="en-US" dirty="0"/>
              <a:t>It begins with </a:t>
            </a:r>
            <a:r>
              <a:rPr lang="en-US" b="1" dirty="0"/>
              <a:t>identifying the decision perimeters </a:t>
            </a:r>
            <a:r>
              <a:rPr lang="en-US" dirty="0"/>
              <a:t>– This involves determining and defining the context for a selected decision (which will be further discussed in the following lessons).  In determining the scope, purpose and overall context, it is important to consider the subject matter, stakeholders involved, potential options or choices to the decision makers, the uncertainty surrounding the decision, and any influential factors. </a:t>
            </a:r>
          </a:p>
        </p:txBody>
      </p:sp>
      <p:sp>
        <p:nvSpPr>
          <p:cNvPr id="4" name="Slide Number Placeholder 3"/>
          <p:cNvSpPr>
            <a:spLocks noGrp="1"/>
          </p:cNvSpPr>
          <p:nvPr>
            <p:ph type="sldNum" sz="quarter" idx="5"/>
          </p:nvPr>
        </p:nvSpPr>
        <p:spPr/>
        <p:txBody>
          <a:bodyPr/>
          <a:lstStyle/>
          <a:p>
            <a:fld id="{BB58346A-AACE-40B3-9A9C-CC2214CC38A0}" type="slidenum">
              <a:rPr lang="en-US" smtClean="0"/>
              <a:t>29</a:t>
            </a:fld>
            <a:endParaRPr lang="en-US" dirty="0"/>
          </a:p>
        </p:txBody>
      </p:sp>
    </p:spTree>
    <p:extLst>
      <p:ext uri="{BB962C8B-B14F-4D97-AF65-F5344CB8AC3E}">
        <p14:creationId xmlns:p14="http://schemas.microsoft.com/office/powerpoint/2010/main" val="6413309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Risk is the effect of uncertainty on objectives.  For those that are charged with managing risk within an organization, the degree of certainty is of importance.  Uncertainty, and its effects can be detrimental and even debilitating to an organization in its ability to achieve its objectives.  ‘Risk’ and its effects can paralyze an organization ability to make decisions; prevent the achievement of objectives; or cause an organization to alter its course to avoid and reduce certain risks.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For most organizations, decisions are based in part on the degree of risk associated with the decision.  Without a clear understanding of the nature and degree of associated risks, it is difficult to make an ‘optimal’ decision – one that takes into account the degree of risk within the context of an organization’s acceptable risk levels, while pursuing stated objectives.   </a:t>
            </a:r>
          </a:p>
        </p:txBody>
      </p:sp>
      <p:sp>
        <p:nvSpPr>
          <p:cNvPr id="4" name="Slide Number Placeholder 3"/>
          <p:cNvSpPr>
            <a:spLocks noGrp="1"/>
          </p:cNvSpPr>
          <p:nvPr>
            <p:ph type="sldNum" sz="quarter" idx="5"/>
          </p:nvPr>
        </p:nvSpPr>
        <p:spPr/>
        <p:txBody>
          <a:bodyPr/>
          <a:lstStyle/>
          <a:p>
            <a:fld id="{BB58346A-AACE-40B3-9A9C-CC2214CC38A0}" type="slidenum">
              <a:rPr lang="en-US" smtClean="0"/>
              <a:t>3</a:t>
            </a:fld>
            <a:endParaRPr lang="en-US" dirty="0"/>
          </a:p>
        </p:txBody>
      </p:sp>
    </p:spTree>
    <p:extLst>
      <p:ext uri="{BB962C8B-B14F-4D97-AF65-F5344CB8AC3E}">
        <p14:creationId xmlns:p14="http://schemas.microsoft.com/office/powerpoint/2010/main" val="375480402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second step is to assess the risks – This involves determining what information is needed to reduce uncertainty and help decision-makers make the decision.  (We will cover the risk assessment process in more detail in Module 2.)  Based on the type of information and the degree of detail needed, the appropriate risk assessment methods are selected and used.  The resulting risk-based information is than provided to the decision-makers.   </a:t>
            </a:r>
          </a:p>
        </p:txBody>
      </p:sp>
      <p:sp>
        <p:nvSpPr>
          <p:cNvPr id="4" name="Slide Number Placeholder 3"/>
          <p:cNvSpPr>
            <a:spLocks noGrp="1"/>
          </p:cNvSpPr>
          <p:nvPr>
            <p:ph type="sldNum" sz="quarter" idx="5"/>
          </p:nvPr>
        </p:nvSpPr>
        <p:spPr/>
        <p:txBody>
          <a:bodyPr/>
          <a:lstStyle/>
          <a:p>
            <a:fld id="{BB58346A-AACE-40B3-9A9C-CC2214CC38A0}" type="slidenum">
              <a:rPr lang="en-US" smtClean="0"/>
              <a:t>30</a:t>
            </a:fld>
            <a:endParaRPr lang="en-US" dirty="0"/>
          </a:p>
        </p:txBody>
      </p:sp>
    </p:spTree>
    <p:extLst>
      <p:ext uri="{BB962C8B-B14F-4D97-AF65-F5344CB8AC3E}">
        <p14:creationId xmlns:p14="http://schemas.microsoft.com/office/powerpoint/2010/main" val="372129030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i="1" dirty="0">
                <a:effectLst/>
                <a:latin typeface="Times New Roman" panose="02020603050405020304" pitchFamily="18" charset="0"/>
                <a:ea typeface="Calibri" panose="020F0502020204030204" pitchFamily="34" charset="0"/>
                <a:cs typeface="Times New Roman" panose="02020603050405020304" pitchFamily="18" charset="0"/>
              </a:rPr>
              <a:t>With the proper information, the Decision is than made </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The risk-based information generated from the risk assessment is evaluated in the context of the decision to be made.  Available options are evaluated as to the risk-reduction potential and other benefits as well as the costs.  Use of the hierarchy of risk treatment and the ‘as low as reasonably practicable’ (ALARP) principle are applied to the selection process.  The option with the lowest risk level, greatest benefit, and lowest cost is selected and implemented.</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BB58346A-AACE-40B3-9A9C-CC2214CC38A0}" type="slidenum">
              <a:rPr lang="en-US" smtClean="0"/>
              <a:t>31</a:t>
            </a:fld>
            <a:endParaRPr lang="en-US" dirty="0"/>
          </a:p>
        </p:txBody>
      </p:sp>
    </p:spTree>
    <p:extLst>
      <p:ext uri="{BB962C8B-B14F-4D97-AF65-F5344CB8AC3E}">
        <p14:creationId xmlns:p14="http://schemas.microsoft.com/office/powerpoint/2010/main" val="36227768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i="1" dirty="0">
                <a:effectLst/>
                <a:latin typeface="Times New Roman" panose="02020603050405020304" pitchFamily="18" charset="0"/>
                <a:ea typeface="Calibri" panose="020F0502020204030204" pitchFamily="34" charset="0"/>
              </a:rPr>
              <a:t>With the decision made and risk treatments in place, verification and monitoring are applied. </a:t>
            </a:r>
            <a:r>
              <a:rPr lang="en-US" sz="1800" dirty="0">
                <a:effectLst/>
                <a:latin typeface="Times New Roman" panose="02020603050405020304" pitchFamily="18" charset="0"/>
                <a:ea typeface="Calibri" panose="020F0502020204030204" pitchFamily="34" charset="0"/>
              </a:rPr>
              <a:t>– All testing, verification and monitoring of the implement decision and its effects should be documented and reported to management.   An impact analysis such as Business Impact Analysis or other method can be used to determine and document the decision’s impact. The results of the decision and impact analysis are compared to the expected outcomes to determine if the decision was successful, or if adjustments are needed. </a:t>
            </a:r>
            <a:endParaRPr lang="en-US" dirty="0"/>
          </a:p>
        </p:txBody>
      </p:sp>
      <p:sp>
        <p:nvSpPr>
          <p:cNvPr id="4" name="Slide Number Placeholder 3"/>
          <p:cNvSpPr>
            <a:spLocks noGrp="1"/>
          </p:cNvSpPr>
          <p:nvPr>
            <p:ph type="sldNum" sz="quarter" idx="5"/>
          </p:nvPr>
        </p:nvSpPr>
        <p:spPr/>
        <p:txBody>
          <a:bodyPr/>
          <a:lstStyle/>
          <a:p>
            <a:fld id="{BB58346A-AACE-40B3-9A9C-CC2214CC38A0}" type="slidenum">
              <a:rPr lang="en-US" smtClean="0"/>
              <a:t>32</a:t>
            </a:fld>
            <a:endParaRPr lang="en-US" dirty="0"/>
          </a:p>
        </p:txBody>
      </p:sp>
    </p:spTree>
    <p:extLst>
      <p:ext uri="{BB962C8B-B14F-4D97-AF65-F5344CB8AC3E}">
        <p14:creationId xmlns:p14="http://schemas.microsoft.com/office/powerpoint/2010/main" val="112362214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Calibri" panose="020F0502020204030204" pitchFamily="34" charset="0"/>
              </a:rPr>
              <a:t>Throughout the decision making and implementation process, it is important that ongoing communication and consultation take place and that adequate input and feedback from stakeholders is acquired.  Communication of the results and actions taken should be also provided to stakeholders. </a:t>
            </a:r>
            <a:endParaRPr lang="en-US" dirty="0"/>
          </a:p>
        </p:txBody>
      </p:sp>
      <p:sp>
        <p:nvSpPr>
          <p:cNvPr id="4" name="Slide Number Placeholder 3"/>
          <p:cNvSpPr>
            <a:spLocks noGrp="1"/>
          </p:cNvSpPr>
          <p:nvPr>
            <p:ph type="sldNum" sz="quarter" idx="5"/>
          </p:nvPr>
        </p:nvSpPr>
        <p:spPr/>
        <p:txBody>
          <a:bodyPr/>
          <a:lstStyle/>
          <a:p>
            <a:fld id="{BB58346A-AACE-40B3-9A9C-CC2214CC38A0}" type="slidenum">
              <a:rPr lang="en-US" smtClean="0"/>
              <a:t>33</a:t>
            </a:fld>
            <a:endParaRPr lang="en-US" dirty="0"/>
          </a:p>
        </p:txBody>
      </p:sp>
    </p:spTree>
    <p:extLst>
      <p:ext uri="{BB962C8B-B14F-4D97-AF65-F5344CB8AC3E}">
        <p14:creationId xmlns:p14="http://schemas.microsoft.com/office/powerpoint/2010/main" val="140252172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Prior to 1697, Western Europeans believed that all swans were white.  The assumption was based on the fact that throughout Western European history only white swans were observed.  When Dutch explorers traveled to Western Australia, they were amazed to see large flocks of black swans, shattering the long-held belief that all swans were white.  In 2007, Nassim Nicholas Taleb introduced the black swan theory in his book ‘The Black Swan’, (Taleb, 2007).  His theory refers to an event or phenomenon that is unprecedented or unexpected in human history at the time it occurs. Such ‘black swan’ events are catastrophic in their consequences (high severity) and unpredictable because there is no previous historical data to rely upon (low frequency). A ‘black swan event’ can be characterized as ‘unpredictable’ meaning that there is no precedent or similar event history available, and that it is random in its nature.   The frequency of events or lack of frequency makes such black swan events almost impossible to predict.  Examples of ‘black swan’ events include earthquakes and tsunamis, volcanic eruptions, the September 11</a:t>
            </a:r>
            <a:r>
              <a:rPr lang="en-US" sz="1200" kern="1200" baseline="30000" dirty="0">
                <a:solidFill>
                  <a:schemeClr val="tx1"/>
                </a:solidFill>
                <a:effectLst/>
                <a:latin typeface="+mn-lt"/>
                <a:ea typeface="+mn-ea"/>
                <a:cs typeface="+mn-cs"/>
              </a:rPr>
              <a:t>th</a:t>
            </a:r>
            <a:r>
              <a:rPr lang="en-US" sz="1200" kern="1200" dirty="0">
                <a:solidFill>
                  <a:schemeClr val="tx1"/>
                </a:solidFill>
                <a:effectLst/>
                <a:latin typeface="+mn-lt"/>
                <a:ea typeface="+mn-ea"/>
                <a:cs typeface="+mn-cs"/>
              </a:rPr>
              <a:t>, 2001 terrorist attacks in the US, the global financial crisis of 2008, September 2019 </a:t>
            </a:r>
            <a:r>
              <a:rPr lang="en-US" sz="1200" i="1" kern="1200" dirty="0">
                <a:solidFill>
                  <a:schemeClr val="tx1"/>
                </a:solidFill>
                <a:effectLst/>
                <a:latin typeface="+mn-lt"/>
                <a:ea typeface="+mn-ea"/>
                <a:cs typeface="+mn-cs"/>
              </a:rPr>
              <a:t>drone attacks</a:t>
            </a:r>
            <a:r>
              <a:rPr lang="en-US" sz="1200" kern="1200" dirty="0">
                <a:solidFill>
                  <a:schemeClr val="tx1"/>
                </a:solidFill>
                <a:effectLst/>
                <a:latin typeface="+mn-lt"/>
                <a:ea typeface="+mn-ea"/>
                <a:cs typeface="+mn-cs"/>
              </a:rPr>
              <a:t> on the world’s largest oil processing facility in </a:t>
            </a:r>
            <a:r>
              <a:rPr lang="en-US" sz="1200" i="1" kern="1200" dirty="0">
                <a:solidFill>
                  <a:schemeClr val="tx1"/>
                </a:solidFill>
                <a:effectLst/>
                <a:latin typeface="+mn-lt"/>
                <a:ea typeface="+mn-ea"/>
                <a:cs typeface="+mn-cs"/>
              </a:rPr>
              <a:t>Saudi Arabia</a:t>
            </a:r>
            <a:r>
              <a:rPr lang="en-US" sz="1200" kern="1200" dirty="0">
                <a:solidFill>
                  <a:schemeClr val="tx1"/>
                </a:solidFill>
                <a:effectLst/>
                <a:latin typeface="+mn-lt"/>
                <a:ea typeface="+mn-ea"/>
                <a:cs typeface="+mn-cs"/>
              </a:rPr>
              <a:t> and a major oil field sparking huge fires and halting about half of the supplies from the world’s largest exporter of oil. </a:t>
            </a:r>
          </a:p>
          <a:p>
            <a:r>
              <a:rPr lang="en-US" dirty="0"/>
              <a:t>Coronavirus? </a:t>
            </a:r>
          </a:p>
        </p:txBody>
      </p:sp>
      <p:sp>
        <p:nvSpPr>
          <p:cNvPr id="4" name="Slide Number Placeholder 3"/>
          <p:cNvSpPr>
            <a:spLocks noGrp="1"/>
          </p:cNvSpPr>
          <p:nvPr>
            <p:ph type="sldNum" sz="quarter" idx="5"/>
          </p:nvPr>
        </p:nvSpPr>
        <p:spPr/>
        <p:txBody>
          <a:bodyPr/>
          <a:lstStyle/>
          <a:p>
            <a:fld id="{BB58346A-AACE-40B3-9A9C-CC2214CC38A0}" type="slidenum">
              <a:rPr lang="en-US" smtClean="0"/>
              <a:t>34</a:t>
            </a:fld>
            <a:endParaRPr lang="en-US" dirty="0"/>
          </a:p>
        </p:txBody>
      </p:sp>
    </p:spTree>
    <p:extLst>
      <p:ext uri="{BB962C8B-B14F-4D97-AF65-F5344CB8AC3E}">
        <p14:creationId xmlns:p14="http://schemas.microsoft.com/office/powerpoint/2010/main" val="411356282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Black swan events arise from a combination of interconnected risk factors known as ‘cumulative risk.’ Cumulative risk can develop into complex risk factors and result in a series of cascading impacts. Each risk factor alone is unlikely to result in a major disaster but when combined with other risk factors they can cause a catastrophic event such as the Fukushima nuclear accident.  This event was initiated by the Tōhoku earthquake on March 11, 2011 which then caused a 45-foot-high tsunami that struck the nuclear power plant 50 minutes later, topping the seawall, flooding the basements and disabling the emergency power generators. Without power, the circulating pumps could not cool the reactors' cores, causing overheating, three nuclear meltdowns, several hydrogen explosions, and the release of radioactive contamination.  Black swans and cascading effects can reveal vulnerabilities in systems that were not known or considered before the event.  </a:t>
            </a:r>
          </a:p>
          <a:p>
            <a:r>
              <a:rPr lang="en-US" sz="1200" kern="1200" dirty="0">
                <a:solidFill>
                  <a:schemeClr val="tx1"/>
                </a:solidFill>
                <a:effectLst/>
                <a:latin typeface="+mn-lt"/>
                <a:ea typeface="+mn-ea"/>
                <a:cs typeface="+mn-cs"/>
              </a:rPr>
              <a:t>Who would have predicted that an earthquake will lead to tsunami, which may flood the emergency generators in the basement? </a:t>
            </a:r>
            <a:r>
              <a:rPr lang="en-US" sz="1200" kern="1200" dirty="0">
                <a:solidFill>
                  <a:schemeClr val="tx1"/>
                </a:solidFill>
                <a:effectLst/>
                <a:latin typeface="+mn-lt"/>
                <a:ea typeface="+mn-ea"/>
                <a:cs typeface="+mn-cs"/>
                <a:sym typeface="Wingdings" panose="05000000000000000000" pitchFamily="2" charset="2"/>
              </a:rPr>
              <a:t> </a:t>
            </a:r>
            <a:r>
              <a:rPr lang="en-US" sz="1200" kern="1200" dirty="0">
                <a:solidFill>
                  <a:schemeClr val="tx1"/>
                </a:solidFill>
                <a:effectLst/>
                <a:latin typeface="+mn-lt"/>
                <a:ea typeface="+mn-ea"/>
                <a:cs typeface="+mn-cs"/>
              </a:rPr>
              <a:t>Who would have predicted that the generators will not run without air/oxygen? </a:t>
            </a:r>
          </a:p>
          <a:p>
            <a:r>
              <a:rPr lang="en-US" sz="1200" kern="1200" dirty="0">
                <a:solidFill>
                  <a:schemeClr val="tx1"/>
                </a:solidFill>
                <a:effectLst/>
                <a:latin typeface="+mn-lt"/>
                <a:ea typeface="+mn-ea"/>
                <a:cs typeface="+mn-cs"/>
              </a:rPr>
              <a:t> </a:t>
            </a:r>
            <a:endParaRPr lang="en-US" dirty="0"/>
          </a:p>
        </p:txBody>
      </p:sp>
      <p:sp>
        <p:nvSpPr>
          <p:cNvPr id="4" name="Slide Number Placeholder 3"/>
          <p:cNvSpPr>
            <a:spLocks noGrp="1"/>
          </p:cNvSpPr>
          <p:nvPr>
            <p:ph type="sldNum" sz="quarter" idx="5"/>
          </p:nvPr>
        </p:nvSpPr>
        <p:spPr/>
        <p:txBody>
          <a:bodyPr/>
          <a:lstStyle/>
          <a:p>
            <a:fld id="{BB58346A-AACE-40B3-9A9C-CC2214CC38A0}" type="slidenum">
              <a:rPr lang="en-US" smtClean="0"/>
              <a:t>35</a:t>
            </a:fld>
            <a:endParaRPr lang="en-US" dirty="0"/>
          </a:p>
        </p:txBody>
      </p:sp>
    </p:spTree>
    <p:extLst>
      <p:ext uri="{BB962C8B-B14F-4D97-AF65-F5344CB8AC3E}">
        <p14:creationId xmlns:p14="http://schemas.microsoft.com/office/powerpoint/2010/main" val="332723870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Like risk, a certain amount of uncertainty will always exist.  Organizations take speculative (financial and strategic) risks such as expansions into markets, or acquisitions to achieve their objectives, while avoiding pure (hazard and operational) risks to protect the organization from harm.  Some fundamental strategies that can help reduce uncertainty in decision making are presented in the following Table.</a:t>
            </a:r>
          </a:p>
          <a:p>
            <a:endParaRPr lang="en-US" dirty="0"/>
          </a:p>
        </p:txBody>
      </p:sp>
      <p:sp>
        <p:nvSpPr>
          <p:cNvPr id="4" name="Slide Number Placeholder 3"/>
          <p:cNvSpPr>
            <a:spLocks noGrp="1"/>
          </p:cNvSpPr>
          <p:nvPr>
            <p:ph type="sldNum" sz="quarter" idx="5"/>
          </p:nvPr>
        </p:nvSpPr>
        <p:spPr/>
        <p:txBody>
          <a:bodyPr/>
          <a:lstStyle/>
          <a:p>
            <a:fld id="{BB58346A-AACE-40B3-9A9C-CC2214CC38A0}" type="slidenum">
              <a:rPr lang="en-US" smtClean="0"/>
              <a:t>36</a:t>
            </a:fld>
            <a:endParaRPr lang="en-US" dirty="0"/>
          </a:p>
        </p:txBody>
      </p:sp>
    </p:spTree>
    <p:extLst>
      <p:ext uri="{BB962C8B-B14F-4D97-AF65-F5344CB8AC3E}">
        <p14:creationId xmlns:p14="http://schemas.microsoft.com/office/powerpoint/2010/main" val="377451050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Globally, organizations are becoming more risk-focused and integrating risk management into their management systems.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OSH risk professionals will be expected to have sufficient knowledge and skills in operational risk management tools; and will be expected to understand and apply the concept of selecting risk treatment according to the hierarchy of risk treatment model to achieve an acceptable risk level.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Risk avoidance and reduction will be incorporated into new designs and re-designs, and throughout a system’s life span. Knowledge and skill in these concepts, and an understanding of occupational risk management systems such as ISO 45001 and ANSI Z10 will be required by organizations.  </a:t>
            </a:r>
          </a:p>
          <a:p>
            <a:endParaRPr lang="en-US" dirty="0"/>
          </a:p>
        </p:txBody>
      </p:sp>
      <p:sp>
        <p:nvSpPr>
          <p:cNvPr id="4" name="Slide Number Placeholder 3"/>
          <p:cNvSpPr>
            <a:spLocks noGrp="1"/>
          </p:cNvSpPr>
          <p:nvPr>
            <p:ph type="sldNum" sz="quarter" idx="5"/>
          </p:nvPr>
        </p:nvSpPr>
        <p:spPr/>
        <p:txBody>
          <a:bodyPr/>
          <a:lstStyle/>
          <a:p>
            <a:fld id="{BB58346A-AACE-40B3-9A9C-CC2214CC38A0}" type="slidenum">
              <a:rPr lang="en-US" smtClean="0"/>
              <a:t>37</a:t>
            </a:fld>
            <a:endParaRPr lang="en-US" dirty="0"/>
          </a:p>
        </p:txBody>
      </p:sp>
    </p:spTree>
    <p:extLst>
      <p:ext uri="{BB962C8B-B14F-4D97-AF65-F5344CB8AC3E}">
        <p14:creationId xmlns:p14="http://schemas.microsoft.com/office/powerpoint/2010/main" val="891504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We all know what uncertainty is, right?  It is a feeling of being unsure due to lack of knowing something for certain.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Uncertainty, strongly linked to probability, can occur several different ways.  These include: </a:t>
            </a:r>
          </a:p>
          <a:p>
            <a:pPr marL="228600" marR="0" lvl="0" indent="-228600" algn="l" defTabSz="914400" rtl="0" eaLnBrk="1" fontAlgn="auto" latinLnBrk="0" hangingPunct="1">
              <a:lnSpc>
                <a:spcPct val="100000"/>
              </a:lnSpc>
              <a:spcBef>
                <a:spcPts val="0"/>
              </a:spcBef>
              <a:spcAft>
                <a:spcPts val="0"/>
              </a:spcAft>
              <a:buClrTx/>
              <a:buSzTx/>
              <a:buFontTx/>
              <a:buAutoNum type="arabicParenR"/>
              <a:tabLst/>
              <a:defRPr/>
            </a:pPr>
            <a:r>
              <a:rPr lang="en-US" sz="1200" kern="1200" dirty="0">
                <a:solidFill>
                  <a:schemeClr val="tx1"/>
                </a:solidFill>
                <a:effectLst/>
                <a:latin typeface="+mn-lt"/>
                <a:ea typeface="+mn-ea"/>
                <a:cs typeface="+mn-cs"/>
              </a:rPr>
              <a:t>epistemic uncertainty - a condition where there is a lack of relevant knowledge of the system. The ‘knowable unknowns’ - Things that can be known and understood with the right information, such as relevant risk-based information for a decision.</a:t>
            </a:r>
          </a:p>
          <a:p>
            <a:pPr marL="228600" marR="0" lvl="0" indent="-228600" algn="l" defTabSz="914400" rtl="0" eaLnBrk="1" fontAlgn="auto" latinLnBrk="0" hangingPunct="1">
              <a:lnSpc>
                <a:spcPct val="100000"/>
              </a:lnSpc>
              <a:spcBef>
                <a:spcPts val="0"/>
              </a:spcBef>
              <a:spcAft>
                <a:spcPts val="0"/>
              </a:spcAft>
              <a:buClrTx/>
              <a:buSzTx/>
              <a:buFontTx/>
              <a:buAutoNum type="arabicParenR"/>
              <a:tabLst/>
              <a:defRPr/>
            </a:pPr>
            <a:r>
              <a:rPr lang="en-US" sz="1200" kern="1200" dirty="0">
                <a:solidFill>
                  <a:schemeClr val="tx1"/>
                </a:solidFill>
                <a:effectLst/>
                <a:latin typeface="+mn-lt"/>
                <a:ea typeface="+mn-ea"/>
                <a:cs typeface="+mn-cs"/>
              </a:rPr>
              <a:t>aleatoric uncertainty - a condition where a random, unpredictable nature exists surrounding the system.  The ‘unknowable unknowns’ – such as earthquakes, volcano eruptions, and individual reactions to chemicals or medicines. </a:t>
            </a:r>
            <a:r>
              <a:rPr lang="en-US" sz="1200" i="1" kern="1200" dirty="0">
                <a:solidFill>
                  <a:schemeClr val="tx1"/>
                </a:solidFill>
                <a:effectLst/>
                <a:latin typeface="+mn-lt"/>
                <a:ea typeface="+mn-ea"/>
                <a:cs typeface="+mn-cs"/>
              </a:rPr>
              <a:t>The unpredictability of this type of risk means that it is not possible to know the outcome with complete certainty</a:t>
            </a:r>
            <a:r>
              <a:rPr lang="en-US" sz="1200" kern="1200" dirty="0">
                <a:solidFill>
                  <a:schemeClr val="tx1"/>
                </a:solidFill>
                <a:effectLst/>
                <a:latin typeface="+mn-lt"/>
                <a:ea typeface="+mn-ea"/>
                <a:cs typeface="+mn-cs"/>
              </a:rPr>
              <a:t>. </a:t>
            </a:r>
          </a:p>
          <a:p>
            <a:pPr marL="228600" marR="0" lvl="0" indent="-228600" algn="l" defTabSz="914400" rtl="0" eaLnBrk="1" fontAlgn="auto" latinLnBrk="0" hangingPunct="1">
              <a:lnSpc>
                <a:spcPct val="100000"/>
              </a:lnSpc>
              <a:spcBef>
                <a:spcPts val="0"/>
              </a:spcBef>
              <a:spcAft>
                <a:spcPts val="0"/>
              </a:spcAft>
              <a:buClrTx/>
              <a:buSzTx/>
              <a:buFontTx/>
              <a:buAutoNum type="arabicParenR"/>
              <a:tabLst/>
              <a:defRPr/>
            </a:pPr>
            <a:r>
              <a:rPr lang="en-US" sz="1200" kern="1200" dirty="0">
                <a:solidFill>
                  <a:schemeClr val="tx1"/>
                </a:solidFill>
                <a:effectLst/>
                <a:latin typeface="+mn-lt"/>
                <a:ea typeface="+mn-ea"/>
                <a:cs typeface="+mn-cs"/>
              </a:rPr>
              <a:t>linguistic uncertainty – a vagueness or ambiguity inherent in spoken languages.   </a:t>
            </a:r>
          </a:p>
          <a:p>
            <a:pPr marL="228600" marR="0" lvl="0" indent="-228600" algn="l" defTabSz="914400" rtl="0" eaLnBrk="1" fontAlgn="auto" latinLnBrk="0" hangingPunct="1">
              <a:lnSpc>
                <a:spcPct val="100000"/>
              </a:lnSpc>
              <a:spcBef>
                <a:spcPts val="0"/>
              </a:spcBef>
              <a:spcAft>
                <a:spcPts val="0"/>
              </a:spcAft>
              <a:buClrTx/>
              <a:buSzTx/>
              <a:buFontTx/>
              <a:buAutoNum type="arabicParenR"/>
              <a:tabLst/>
              <a:defRPr/>
            </a:pPr>
            <a:r>
              <a:rPr lang="en-US" sz="1200" kern="1200" dirty="0">
                <a:solidFill>
                  <a:schemeClr val="tx1"/>
                </a:solidFill>
                <a:effectLst/>
                <a:latin typeface="+mn-lt"/>
                <a:ea typeface="+mn-ea"/>
                <a:cs typeface="+mn-cs"/>
              </a:rPr>
              <a:t>decision uncertainty - uncertainty associated with value systems, professional judgement, company values and societal norms.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relationship between risk, the types of uncertainty, and the objective is shown in the Figure.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Uncertainty has an effect on the perspective and quality of information used in making decisions and influences the behavior of the decision makers. The level or degree of uncertainty can be difficult to measure and communicate within an organization, especially if key risk indicators are not identified. Therefore, some organizations have little or no knowledge of the degree of certainty (or uncertainty) in the risks associated with their operations.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BB58346A-AACE-40B3-9A9C-CC2214CC38A0}" type="slidenum">
              <a:rPr lang="en-US" smtClean="0"/>
              <a:t>4</a:t>
            </a:fld>
            <a:endParaRPr lang="en-US" dirty="0"/>
          </a:p>
        </p:txBody>
      </p:sp>
    </p:spTree>
    <p:extLst>
      <p:ext uri="{BB962C8B-B14F-4D97-AF65-F5344CB8AC3E}">
        <p14:creationId xmlns:p14="http://schemas.microsoft.com/office/powerpoint/2010/main" val="26808413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Risks can be categorized into two types: pure risk and speculative risk.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Pure risks (sometimes called absolute risks) are those risks that when taken can only result in negative outcomes (R-) such as losses from hazards and operations.  Pure risks are typically insurable and are the primary focus of safety professionals and risk managers charged with assessing, reducing, and managing risk to a level that is considered acceptable to the organization.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Speculative risks (sometimes referred to as opportunity risks) on the other hand are risks that are taken to achieve a gain or reward and can have a positive and/or negative outcome (R+/-).  Speculative risks are generally not insurable.  For speculative risk, it is necessary to take on a degree of risk that affords a higher potential return or opportunity, while balancing the potential risk for loss.  C-suite executives and business leaders are generally responsible for making these decisions which involve risk-based input from stakeholders, resulting in risk-based decision making or ‘risk management in practice.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Organizations must balance both the pure risks as well as the speculative risks as they pursue their business objectives.  This process is referred to as Enterprise Risk Management. Enterprise Risk Management (“ERM”) is a strategic business discipline that supports the achievement of an organization’s objectives by addressing the full spectrum of its risks and managing the combined impact of those risks as an interrelated risk portfolio (RIMS, 2017).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Organizations seek to manage risk exposures across all parts of their business so that, at any given time, they incur just enough of the right kinds of risk—no more, no less—to effectively pursue strategic goals (COSO, 2012).  Risk professionals are trained to look at operational and hazard risks associated with operational activities that produce negative consequences, as well as strategic and financial risks facing an organization.</a:t>
            </a:r>
            <a:endParaRPr lang="en-US" dirty="0"/>
          </a:p>
        </p:txBody>
      </p:sp>
      <p:sp>
        <p:nvSpPr>
          <p:cNvPr id="4" name="Slide Number Placeholder 3"/>
          <p:cNvSpPr>
            <a:spLocks noGrp="1"/>
          </p:cNvSpPr>
          <p:nvPr>
            <p:ph type="sldNum" sz="quarter" idx="5"/>
          </p:nvPr>
        </p:nvSpPr>
        <p:spPr/>
        <p:txBody>
          <a:bodyPr/>
          <a:lstStyle/>
          <a:p>
            <a:fld id="{BB58346A-AACE-40B3-9A9C-CC2214CC38A0}" type="slidenum">
              <a:rPr lang="en-US" smtClean="0"/>
              <a:t>5</a:t>
            </a:fld>
            <a:endParaRPr lang="en-US" dirty="0"/>
          </a:p>
        </p:txBody>
      </p:sp>
    </p:spTree>
    <p:extLst>
      <p:ext uri="{BB962C8B-B14F-4D97-AF65-F5344CB8AC3E}">
        <p14:creationId xmlns:p14="http://schemas.microsoft.com/office/powerpoint/2010/main" val="22030159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To further categorize risks, The American Institute For Chartered Property Casualty Underwriters, known as The Institutes, defines and categorizes risk sources in four groups or ‘risk quadrants’ shown here in the slide. (The Institutes, 2017).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risk quadrants are known as: </a:t>
            </a:r>
          </a:p>
          <a:p>
            <a:pPr marL="228600" indent="-228600">
              <a:buFont typeface="+mj-lt"/>
              <a:buAutoNum type="arabicPeriod"/>
            </a:pPr>
            <a:r>
              <a:rPr lang="en-US" sz="1200" kern="1200" dirty="0">
                <a:solidFill>
                  <a:schemeClr val="tx1"/>
                </a:solidFill>
                <a:effectLst/>
                <a:latin typeface="+mn-lt"/>
                <a:ea typeface="+mn-ea"/>
                <a:cs typeface="+mn-cs"/>
              </a:rPr>
              <a:t>Hazard Risk - Risks that are derived from property, liability, or personnel loss exposures and are generally insurable.</a:t>
            </a:r>
          </a:p>
          <a:p>
            <a:pPr marL="228600" indent="-228600">
              <a:buFont typeface="+mj-lt"/>
              <a:buAutoNum type="arabicPeriod"/>
            </a:pPr>
            <a:r>
              <a:rPr lang="en-US" sz="1200" kern="1200" dirty="0">
                <a:solidFill>
                  <a:schemeClr val="tx1"/>
                </a:solidFill>
                <a:effectLst/>
                <a:latin typeface="+mn-lt"/>
                <a:ea typeface="+mn-ea"/>
                <a:cs typeface="+mn-cs"/>
              </a:rPr>
              <a:t>Operational Risk – Risks that are derived from people or a failure in processes, systems, or controls including information technology (IT) related exposures.  Both hazard and operational risks are closely aligned and interrelated and are often managed as such.</a:t>
            </a:r>
          </a:p>
          <a:p>
            <a:pPr marL="228600" indent="-228600">
              <a:buFont typeface="+mj-lt"/>
              <a:buAutoNum type="arabicPeriod"/>
            </a:pPr>
            <a:r>
              <a:rPr lang="en-US" sz="1200" kern="1200" dirty="0">
                <a:solidFill>
                  <a:schemeClr val="tx1"/>
                </a:solidFill>
                <a:effectLst/>
                <a:latin typeface="+mn-lt"/>
                <a:ea typeface="+mn-ea"/>
                <a:cs typeface="+mn-cs"/>
              </a:rPr>
              <a:t>Financial Risk – Risks derived from the effect of market forces or financial assets or liabilities and include market risk, credit risk, liquidity risk, and price risk.</a:t>
            </a:r>
          </a:p>
          <a:p>
            <a:pPr marL="228600" indent="-228600">
              <a:buFont typeface="+mj-lt"/>
              <a:buAutoNum type="arabicPeriod"/>
            </a:pPr>
            <a:r>
              <a:rPr lang="en-US" sz="1200" kern="1200" dirty="0">
                <a:solidFill>
                  <a:schemeClr val="tx1"/>
                </a:solidFill>
                <a:effectLst/>
                <a:latin typeface="+mn-lt"/>
                <a:ea typeface="+mn-ea"/>
                <a:cs typeface="+mn-cs"/>
              </a:rPr>
              <a:t>Strategic Risk – Risks derived from trends in the economy and society, including changes in economic, political, and competitive environments, as well as from demographic shifts.   </a:t>
            </a:r>
          </a:p>
          <a:p>
            <a:endParaRPr lang="en-US" sz="1200" kern="1200" dirty="0">
              <a:solidFill>
                <a:schemeClr val="tx1"/>
              </a:solidFill>
              <a:effectLst/>
              <a:latin typeface="+mn-lt"/>
              <a:ea typeface="+mn-ea"/>
              <a:cs typeface="+mn-cs"/>
            </a:endParaRPr>
          </a:p>
          <a:p>
            <a:pPr marL="0" indent="0">
              <a:buFont typeface="Arial" panose="020B0604020202020204" pitchFamily="34" charset="0"/>
              <a:buNone/>
            </a:pPr>
            <a:r>
              <a:rPr lang="en-US" sz="1200" kern="1200" dirty="0">
                <a:solidFill>
                  <a:schemeClr val="tx1"/>
                </a:solidFill>
                <a:effectLst/>
                <a:latin typeface="+mn-lt"/>
                <a:ea typeface="+mn-ea"/>
                <a:cs typeface="+mn-cs"/>
              </a:rPr>
              <a:t>As we mentioned, operational risks and hazard risks are considered ‘pure’ risks which can only result in loss or negative outcomes; and financial and strategic risks are ‘speculative’ risks which have the possibility of a positive outcome, negative outcome, or both.  </a:t>
            </a:r>
          </a:p>
          <a:p>
            <a:endParaRPr lang="en-US" dirty="0"/>
          </a:p>
        </p:txBody>
      </p:sp>
      <p:sp>
        <p:nvSpPr>
          <p:cNvPr id="4" name="Slide Number Placeholder 3"/>
          <p:cNvSpPr>
            <a:spLocks noGrp="1"/>
          </p:cNvSpPr>
          <p:nvPr>
            <p:ph type="sldNum" sz="quarter" idx="5"/>
          </p:nvPr>
        </p:nvSpPr>
        <p:spPr/>
        <p:txBody>
          <a:bodyPr/>
          <a:lstStyle/>
          <a:p>
            <a:fld id="{BB58346A-AACE-40B3-9A9C-CC2214CC38A0}" type="slidenum">
              <a:rPr lang="en-US" smtClean="0"/>
              <a:t>6</a:t>
            </a:fld>
            <a:endParaRPr lang="en-US" dirty="0"/>
          </a:p>
        </p:txBody>
      </p:sp>
    </p:spTree>
    <p:extLst>
      <p:ext uri="{BB962C8B-B14F-4D97-AF65-F5344CB8AC3E}">
        <p14:creationId xmlns:p14="http://schemas.microsoft.com/office/powerpoint/2010/main" val="32248470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Of course, risk sources have the potential of creating more than one category of risk and can occupy more than one quadrant of risk.  These risk sources can affect other quadrants of risks within an organization known as a ‘cascading effect’ (Lyon, Popov, 2017).  An illustration of the cascading effect of risk is presented in the Figure here.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For example, i</a:t>
            </a:r>
            <a:r>
              <a:rPr lang="en-US" sz="1200" kern="1200" dirty="0">
                <a:solidFill>
                  <a:schemeClr val="tx1"/>
                </a:solidFill>
                <a:effectLst/>
                <a:latin typeface="+mn-lt"/>
                <a:ea typeface="+mn-ea"/>
                <a:cs typeface="+mn-cs"/>
              </a:rPr>
              <a:t>n a meat packing plant: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a:solidFill>
                  <a:schemeClr val="tx1"/>
                </a:solidFill>
                <a:effectLst/>
                <a:latin typeface="+mn-lt"/>
                <a:ea typeface="+mn-ea"/>
                <a:cs typeface="+mn-cs"/>
              </a:rPr>
              <a:t>a release of a refrigerate gas initially effects the operational aspect of the organization as a loss of product and temporary business interruption risk - an ‘operational risk’.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a:solidFill>
                  <a:schemeClr val="tx1"/>
                </a:solidFill>
                <a:effectLst/>
                <a:latin typeface="+mn-lt"/>
                <a:ea typeface="+mn-ea"/>
                <a:cs typeface="+mn-cs"/>
              </a:rPr>
              <a:t>However, if the product is hazardous, such as ammonia, the operational risk turns into a safety, health, and environmental risk or ‘hazard risk' to local workers, and nearby communities.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a:solidFill>
                  <a:schemeClr val="tx1"/>
                </a:solidFill>
                <a:effectLst/>
                <a:latin typeface="+mn-lt"/>
                <a:ea typeface="+mn-ea"/>
                <a:cs typeface="+mn-cs"/>
              </a:rPr>
              <a:t>And depending upon the scale and severity of the operational and hazard risks, the event may lead to significant financial loss - a financial risk –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a:solidFill>
                  <a:schemeClr val="tx1"/>
                </a:solidFill>
                <a:effectLst/>
                <a:latin typeface="+mn-lt"/>
                <a:ea typeface="+mn-ea"/>
                <a:cs typeface="+mn-cs"/>
              </a:rPr>
              <a:t>and possibly damage the organization’s reputation – a ‘strategic risk’.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BB58346A-AACE-40B3-9A9C-CC2214CC38A0}" type="slidenum">
              <a:rPr lang="en-US" smtClean="0"/>
              <a:t>7</a:t>
            </a:fld>
            <a:endParaRPr lang="en-US" dirty="0"/>
          </a:p>
        </p:txBody>
      </p:sp>
    </p:spTree>
    <p:extLst>
      <p:ext uri="{BB962C8B-B14F-4D97-AF65-F5344CB8AC3E}">
        <p14:creationId xmlns:p14="http://schemas.microsoft.com/office/powerpoint/2010/main" val="39147230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Risks are managed within an organization to achieve its objectives.  It is the primary purpose of managing risk. If objectives are not met, the organization is at risk of: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losing market share and value,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failing to compete,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downsizing,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or even going out of business. </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a:p>
            <a:pPr marL="0" indent="0">
              <a:buFont typeface="Arial" panose="020B0604020202020204" pitchFamily="34" charset="0"/>
              <a:buNone/>
            </a:pPr>
            <a:r>
              <a:rPr lang="en-US" sz="1200" kern="1200" dirty="0">
                <a:solidFill>
                  <a:schemeClr val="tx1"/>
                </a:solidFill>
                <a:effectLst/>
                <a:latin typeface="+mn-lt"/>
                <a:ea typeface="+mn-ea"/>
                <a:cs typeface="+mn-cs"/>
              </a:rPr>
              <a:t>As we discussed, uncertainty can be a significant obstacle to the achievement of certain objectives. To succeed and grow, organizations must be able to reduce uncertainly that impedes decision making and be in a position to successfully achieve their business objectives.  This requires sound risk management.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Managing the ‘effects of uncertainty on objectives,’ defined as ‘risk’ requires a structured and coordinated process. This process shown in the slide is taken from the ISO 31000 risk management standard. The risk management process will be covered in more detail in lesson 2. </a:t>
            </a:r>
          </a:p>
          <a:p>
            <a:endParaRPr lang="en-US" dirty="0"/>
          </a:p>
        </p:txBody>
      </p:sp>
      <p:sp>
        <p:nvSpPr>
          <p:cNvPr id="4" name="Slide Number Placeholder 3"/>
          <p:cNvSpPr>
            <a:spLocks noGrp="1"/>
          </p:cNvSpPr>
          <p:nvPr>
            <p:ph type="sldNum" sz="quarter" idx="5"/>
          </p:nvPr>
        </p:nvSpPr>
        <p:spPr/>
        <p:txBody>
          <a:bodyPr/>
          <a:lstStyle/>
          <a:p>
            <a:fld id="{BB58346A-AACE-40B3-9A9C-CC2214CC38A0}" type="slidenum">
              <a:rPr lang="en-US" smtClean="0"/>
              <a:t>8</a:t>
            </a:fld>
            <a:endParaRPr lang="en-US" dirty="0"/>
          </a:p>
        </p:txBody>
      </p:sp>
    </p:spTree>
    <p:extLst>
      <p:ext uri="{BB962C8B-B14F-4D97-AF65-F5344CB8AC3E}">
        <p14:creationId xmlns:p14="http://schemas.microsoft.com/office/powerpoint/2010/main" val="12436759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Let’s talk about how risk occurs.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a:solidFill>
                  <a:schemeClr val="tx1"/>
                </a:solidFill>
                <a:effectLst/>
                <a:latin typeface="+mn-lt"/>
                <a:ea typeface="+mn-ea"/>
                <a:cs typeface="+mn-cs"/>
              </a:rPr>
              <a:t>Risks are derived from ‘risk sources’ that exists or are created in an activity being conducted, associated hazards, energies, or conditions.  A risk source is an ‘element that alone or in combination has the potential to give rise to risk (ISO Guide 73).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a:solidFill>
                  <a:schemeClr val="tx1"/>
                </a:solidFill>
                <a:effectLst/>
                <a:latin typeface="+mn-lt"/>
                <a:ea typeface="+mn-ea"/>
                <a:cs typeface="+mn-cs"/>
              </a:rPr>
              <a:t>Risk sources can be influenced by factors or conditions that elevate its potential called ‘risk drivers’.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a:solidFill>
                  <a:schemeClr val="tx1"/>
                </a:solidFill>
                <a:effectLst/>
                <a:latin typeface="+mn-lt"/>
                <a:ea typeface="+mn-ea"/>
                <a:cs typeface="+mn-cs"/>
              </a:rPr>
              <a:t>For a risk source to have an impact, it must have an exposure – people, property, intellectual property, financial holdings, market share, reputation, or other things of value.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a:solidFill>
                  <a:schemeClr val="tx1"/>
                </a:solidFill>
                <a:effectLst/>
                <a:latin typeface="+mn-lt"/>
                <a:ea typeface="+mn-ea"/>
                <a:cs typeface="+mn-cs"/>
              </a:rPr>
              <a:t>When the risk source and its drivers become exposed to these things of value, a triggering event can lead to an incident or event which results in a consequence or multiple consequences.  </a:t>
            </a: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sz="1200" kern="1200" dirty="0">
                <a:solidFill>
                  <a:schemeClr val="tx1"/>
                </a:solidFill>
                <a:effectLst/>
                <a:latin typeface="+mn-lt"/>
                <a:ea typeface="+mn-ea"/>
                <a:cs typeface="+mn-cs"/>
              </a:rPr>
              <a:t>This is known as a risk pathway and is illustrated in the Figure here.  Let’s review each of the elements closer.</a:t>
            </a:r>
          </a:p>
          <a:p>
            <a:endParaRPr lang="en-US" dirty="0"/>
          </a:p>
        </p:txBody>
      </p:sp>
      <p:sp>
        <p:nvSpPr>
          <p:cNvPr id="4" name="Slide Number Placeholder 3"/>
          <p:cNvSpPr>
            <a:spLocks noGrp="1"/>
          </p:cNvSpPr>
          <p:nvPr>
            <p:ph type="sldNum" sz="quarter" idx="5"/>
          </p:nvPr>
        </p:nvSpPr>
        <p:spPr/>
        <p:txBody>
          <a:bodyPr/>
          <a:lstStyle/>
          <a:p>
            <a:fld id="{BB58346A-AACE-40B3-9A9C-CC2214CC38A0}" type="slidenum">
              <a:rPr lang="en-US" smtClean="0"/>
              <a:t>9</a:t>
            </a:fld>
            <a:endParaRPr lang="en-US" dirty="0"/>
          </a:p>
        </p:txBody>
      </p:sp>
    </p:spTree>
    <p:extLst>
      <p:ext uri="{BB962C8B-B14F-4D97-AF65-F5344CB8AC3E}">
        <p14:creationId xmlns:p14="http://schemas.microsoft.com/office/powerpoint/2010/main" val="31099126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AF8CA4-BFD9-41B6-9B92-FE1B70406FD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F788CB1-9C1A-41C0-ACCD-434ADD6F3C7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DD1646A-FDC0-476F-8A08-88C59F3DAD55}"/>
              </a:ext>
            </a:extLst>
          </p:cNvPr>
          <p:cNvSpPr>
            <a:spLocks noGrp="1"/>
          </p:cNvSpPr>
          <p:nvPr>
            <p:ph type="dt" sz="half" idx="10"/>
          </p:nvPr>
        </p:nvSpPr>
        <p:spPr/>
        <p:txBody>
          <a:bodyPr/>
          <a:lstStyle/>
          <a:p>
            <a:fld id="{B978B56D-794C-4901-996B-3F96E48D64CF}" type="datetime1">
              <a:rPr lang="en-US" smtClean="0"/>
              <a:t>1/23/2021</a:t>
            </a:fld>
            <a:endParaRPr lang="en-US" dirty="0"/>
          </a:p>
        </p:txBody>
      </p:sp>
      <p:sp>
        <p:nvSpPr>
          <p:cNvPr id="5" name="Footer Placeholder 4">
            <a:extLst>
              <a:ext uri="{FF2B5EF4-FFF2-40B4-BE49-F238E27FC236}">
                <a16:creationId xmlns:a16="http://schemas.microsoft.com/office/drawing/2014/main" id="{839B91D8-EA94-4103-9B54-BE4DB85C6881}"/>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150BCBE1-A35E-4F52-9A73-2679B8B20514}"/>
              </a:ext>
            </a:extLst>
          </p:cNvPr>
          <p:cNvSpPr>
            <a:spLocks noGrp="1"/>
          </p:cNvSpPr>
          <p:nvPr>
            <p:ph type="sldNum" sz="quarter" idx="12"/>
          </p:nvPr>
        </p:nvSpPr>
        <p:spPr/>
        <p:txBody>
          <a:bodyPr/>
          <a:lstStyle/>
          <a:p>
            <a:fld id="{35B72D44-14B5-49A2-830A-D01BAFE38A11}" type="slidenum">
              <a:rPr lang="en-US" smtClean="0"/>
              <a:t>‹#›</a:t>
            </a:fld>
            <a:endParaRPr lang="en-US" dirty="0"/>
          </a:p>
        </p:txBody>
      </p:sp>
    </p:spTree>
    <p:extLst>
      <p:ext uri="{BB962C8B-B14F-4D97-AF65-F5344CB8AC3E}">
        <p14:creationId xmlns:p14="http://schemas.microsoft.com/office/powerpoint/2010/main" val="35079079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CAABEE-04B1-4ED3-B740-E7E3F74D40F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D5A12C7-77F7-408A-AC67-B536901CE29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F68C1AC-D0BF-40CF-B83F-046B3F2EED80}"/>
              </a:ext>
            </a:extLst>
          </p:cNvPr>
          <p:cNvSpPr>
            <a:spLocks noGrp="1"/>
          </p:cNvSpPr>
          <p:nvPr>
            <p:ph type="dt" sz="half" idx="10"/>
          </p:nvPr>
        </p:nvSpPr>
        <p:spPr/>
        <p:txBody>
          <a:bodyPr/>
          <a:lstStyle/>
          <a:p>
            <a:fld id="{586D7C53-FC80-4866-AC9B-339AA9B0DF87}" type="datetime1">
              <a:rPr lang="en-US" smtClean="0"/>
              <a:t>1/23/2021</a:t>
            </a:fld>
            <a:endParaRPr lang="en-US" dirty="0"/>
          </a:p>
        </p:txBody>
      </p:sp>
      <p:sp>
        <p:nvSpPr>
          <p:cNvPr id="5" name="Footer Placeholder 4">
            <a:extLst>
              <a:ext uri="{FF2B5EF4-FFF2-40B4-BE49-F238E27FC236}">
                <a16:creationId xmlns:a16="http://schemas.microsoft.com/office/drawing/2014/main" id="{CAA2360C-35A4-4B6A-B6F7-A1149EEFFA63}"/>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521D2A16-C5CE-4177-985A-97DC06145552}"/>
              </a:ext>
            </a:extLst>
          </p:cNvPr>
          <p:cNvSpPr>
            <a:spLocks noGrp="1"/>
          </p:cNvSpPr>
          <p:nvPr>
            <p:ph type="sldNum" sz="quarter" idx="12"/>
          </p:nvPr>
        </p:nvSpPr>
        <p:spPr/>
        <p:txBody>
          <a:bodyPr/>
          <a:lstStyle/>
          <a:p>
            <a:fld id="{35B72D44-14B5-49A2-830A-D01BAFE38A11}" type="slidenum">
              <a:rPr lang="en-US" smtClean="0"/>
              <a:t>‹#›</a:t>
            </a:fld>
            <a:endParaRPr lang="en-US" dirty="0"/>
          </a:p>
        </p:txBody>
      </p:sp>
    </p:spTree>
    <p:extLst>
      <p:ext uri="{BB962C8B-B14F-4D97-AF65-F5344CB8AC3E}">
        <p14:creationId xmlns:p14="http://schemas.microsoft.com/office/powerpoint/2010/main" val="18922235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A4C0F9C-32DE-42F5-A3DE-304B7D5ADB49}"/>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2FA1CCB-F273-4CB1-AB0B-F843FFCBF24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D226367-0C36-4AF0-88C3-AF7B788060AE}"/>
              </a:ext>
            </a:extLst>
          </p:cNvPr>
          <p:cNvSpPr>
            <a:spLocks noGrp="1"/>
          </p:cNvSpPr>
          <p:nvPr>
            <p:ph type="dt" sz="half" idx="10"/>
          </p:nvPr>
        </p:nvSpPr>
        <p:spPr/>
        <p:txBody>
          <a:bodyPr/>
          <a:lstStyle/>
          <a:p>
            <a:fld id="{1AC7C6B0-BE3D-4D53-A16C-7A5618C50DCF}" type="datetime1">
              <a:rPr lang="en-US" smtClean="0"/>
              <a:t>1/23/2021</a:t>
            </a:fld>
            <a:endParaRPr lang="en-US" dirty="0"/>
          </a:p>
        </p:txBody>
      </p:sp>
      <p:sp>
        <p:nvSpPr>
          <p:cNvPr id="5" name="Footer Placeholder 4">
            <a:extLst>
              <a:ext uri="{FF2B5EF4-FFF2-40B4-BE49-F238E27FC236}">
                <a16:creationId xmlns:a16="http://schemas.microsoft.com/office/drawing/2014/main" id="{A858FF53-B95F-45D7-A75E-919C24A3EC02}"/>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E64907AC-202F-40BF-993B-F2886C0139AC}"/>
              </a:ext>
            </a:extLst>
          </p:cNvPr>
          <p:cNvSpPr>
            <a:spLocks noGrp="1"/>
          </p:cNvSpPr>
          <p:nvPr>
            <p:ph type="sldNum" sz="quarter" idx="12"/>
          </p:nvPr>
        </p:nvSpPr>
        <p:spPr/>
        <p:txBody>
          <a:bodyPr/>
          <a:lstStyle/>
          <a:p>
            <a:fld id="{35B72D44-14B5-49A2-830A-D01BAFE38A11}" type="slidenum">
              <a:rPr lang="en-US" smtClean="0"/>
              <a:t>‹#›</a:t>
            </a:fld>
            <a:endParaRPr lang="en-US" dirty="0"/>
          </a:p>
        </p:txBody>
      </p:sp>
    </p:spTree>
    <p:extLst>
      <p:ext uri="{BB962C8B-B14F-4D97-AF65-F5344CB8AC3E}">
        <p14:creationId xmlns:p14="http://schemas.microsoft.com/office/powerpoint/2010/main" val="35579691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3078BC-2ACF-4767-9893-64A96187DAB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9E239C0-B37A-4635-890A-B6FAC5EFD02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A680F10-6158-4B5A-971D-050EF3EA846A}"/>
              </a:ext>
            </a:extLst>
          </p:cNvPr>
          <p:cNvSpPr>
            <a:spLocks noGrp="1"/>
          </p:cNvSpPr>
          <p:nvPr>
            <p:ph type="dt" sz="half" idx="10"/>
          </p:nvPr>
        </p:nvSpPr>
        <p:spPr/>
        <p:txBody>
          <a:bodyPr/>
          <a:lstStyle/>
          <a:p>
            <a:fld id="{ACA5866B-BFE6-4747-89D0-57B8E9E34A00}" type="datetime1">
              <a:rPr lang="en-US" smtClean="0"/>
              <a:t>1/23/2021</a:t>
            </a:fld>
            <a:endParaRPr lang="en-US" dirty="0"/>
          </a:p>
        </p:txBody>
      </p:sp>
      <p:sp>
        <p:nvSpPr>
          <p:cNvPr id="5" name="Footer Placeholder 4">
            <a:extLst>
              <a:ext uri="{FF2B5EF4-FFF2-40B4-BE49-F238E27FC236}">
                <a16:creationId xmlns:a16="http://schemas.microsoft.com/office/drawing/2014/main" id="{F388EBA2-EAF4-4787-9500-DA2082B1F42E}"/>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C7BDAC29-2B9D-4661-868E-DCBFEEF771A5}"/>
              </a:ext>
            </a:extLst>
          </p:cNvPr>
          <p:cNvSpPr>
            <a:spLocks noGrp="1"/>
          </p:cNvSpPr>
          <p:nvPr>
            <p:ph type="sldNum" sz="quarter" idx="12"/>
          </p:nvPr>
        </p:nvSpPr>
        <p:spPr/>
        <p:txBody>
          <a:bodyPr/>
          <a:lstStyle/>
          <a:p>
            <a:fld id="{35B72D44-14B5-49A2-830A-D01BAFE38A11}" type="slidenum">
              <a:rPr lang="en-US" smtClean="0"/>
              <a:t>‹#›</a:t>
            </a:fld>
            <a:endParaRPr lang="en-US" dirty="0"/>
          </a:p>
        </p:txBody>
      </p:sp>
    </p:spTree>
    <p:extLst>
      <p:ext uri="{BB962C8B-B14F-4D97-AF65-F5344CB8AC3E}">
        <p14:creationId xmlns:p14="http://schemas.microsoft.com/office/powerpoint/2010/main" val="26509552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4FF1AC-4D21-417F-B5B8-D1A784582D9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7FD9914-E7E0-4127-9952-8B2B792ABA5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D383697-4106-4747-9A2C-ADCB446D3673}"/>
              </a:ext>
            </a:extLst>
          </p:cNvPr>
          <p:cNvSpPr>
            <a:spLocks noGrp="1"/>
          </p:cNvSpPr>
          <p:nvPr>
            <p:ph type="dt" sz="half" idx="10"/>
          </p:nvPr>
        </p:nvSpPr>
        <p:spPr/>
        <p:txBody>
          <a:bodyPr/>
          <a:lstStyle/>
          <a:p>
            <a:fld id="{16E11664-7804-44C4-B53E-B1C384B30CB2}" type="datetime1">
              <a:rPr lang="en-US" smtClean="0"/>
              <a:t>1/23/2021</a:t>
            </a:fld>
            <a:endParaRPr lang="en-US" dirty="0"/>
          </a:p>
        </p:txBody>
      </p:sp>
      <p:sp>
        <p:nvSpPr>
          <p:cNvPr id="5" name="Footer Placeholder 4">
            <a:extLst>
              <a:ext uri="{FF2B5EF4-FFF2-40B4-BE49-F238E27FC236}">
                <a16:creationId xmlns:a16="http://schemas.microsoft.com/office/drawing/2014/main" id="{1533D437-D162-4DE6-BFBC-EF2535088E0A}"/>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A39CAC09-1B39-476E-B830-319C8B3C9BF1}"/>
              </a:ext>
            </a:extLst>
          </p:cNvPr>
          <p:cNvSpPr>
            <a:spLocks noGrp="1"/>
          </p:cNvSpPr>
          <p:nvPr>
            <p:ph type="sldNum" sz="quarter" idx="12"/>
          </p:nvPr>
        </p:nvSpPr>
        <p:spPr/>
        <p:txBody>
          <a:bodyPr/>
          <a:lstStyle/>
          <a:p>
            <a:fld id="{35B72D44-14B5-49A2-830A-D01BAFE38A11}" type="slidenum">
              <a:rPr lang="en-US" smtClean="0"/>
              <a:t>‹#›</a:t>
            </a:fld>
            <a:endParaRPr lang="en-US" dirty="0"/>
          </a:p>
        </p:txBody>
      </p:sp>
    </p:spTree>
    <p:extLst>
      <p:ext uri="{BB962C8B-B14F-4D97-AF65-F5344CB8AC3E}">
        <p14:creationId xmlns:p14="http://schemas.microsoft.com/office/powerpoint/2010/main" val="38045887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268B7B-FED9-4A06-BF35-D494FBE1539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55A5522-AFCD-473F-ACF7-1B31F2BFED5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311E367-744D-4F2F-8A74-DC4DD6C50D9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02E3F16-F3FF-4664-91AD-9533B2A1F5BA}"/>
              </a:ext>
            </a:extLst>
          </p:cNvPr>
          <p:cNvSpPr>
            <a:spLocks noGrp="1"/>
          </p:cNvSpPr>
          <p:nvPr>
            <p:ph type="dt" sz="half" idx="10"/>
          </p:nvPr>
        </p:nvSpPr>
        <p:spPr/>
        <p:txBody>
          <a:bodyPr/>
          <a:lstStyle/>
          <a:p>
            <a:fld id="{FF82A6B2-D2C3-47AE-888F-40F37D144FD2}" type="datetime1">
              <a:rPr lang="en-US" smtClean="0"/>
              <a:t>1/23/2021</a:t>
            </a:fld>
            <a:endParaRPr lang="en-US" dirty="0"/>
          </a:p>
        </p:txBody>
      </p:sp>
      <p:sp>
        <p:nvSpPr>
          <p:cNvPr id="6" name="Footer Placeholder 5">
            <a:extLst>
              <a:ext uri="{FF2B5EF4-FFF2-40B4-BE49-F238E27FC236}">
                <a16:creationId xmlns:a16="http://schemas.microsoft.com/office/drawing/2014/main" id="{3B516291-E79C-4803-8707-8A18B3882D96}"/>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46A082DD-C91D-499F-9695-79FFDDEF0E4B}"/>
              </a:ext>
            </a:extLst>
          </p:cNvPr>
          <p:cNvSpPr>
            <a:spLocks noGrp="1"/>
          </p:cNvSpPr>
          <p:nvPr>
            <p:ph type="sldNum" sz="quarter" idx="12"/>
          </p:nvPr>
        </p:nvSpPr>
        <p:spPr/>
        <p:txBody>
          <a:bodyPr/>
          <a:lstStyle/>
          <a:p>
            <a:fld id="{35B72D44-14B5-49A2-830A-D01BAFE38A11}" type="slidenum">
              <a:rPr lang="en-US" smtClean="0"/>
              <a:t>‹#›</a:t>
            </a:fld>
            <a:endParaRPr lang="en-US" dirty="0"/>
          </a:p>
        </p:txBody>
      </p:sp>
    </p:spTree>
    <p:extLst>
      <p:ext uri="{BB962C8B-B14F-4D97-AF65-F5344CB8AC3E}">
        <p14:creationId xmlns:p14="http://schemas.microsoft.com/office/powerpoint/2010/main" val="15145453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478D11-0AF7-4A33-B824-3450B04E4DF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87721A5-159F-48E7-9033-29C68410614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67E57DE-688B-482F-A147-16371C7D4A3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D9FABDDA-6B26-4002-9BCE-75C0209F2FC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2EDC7D9-E8A3-423C-A3E6-337A625EE6D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3167AED-9BF2-44A5-AD2E-4C3864E4D95C}"/>
              </a:ext>
            </a:extLst>
          </p:cNvPr>
          <p:cNvSpPr>
            <a:spLocks noGrp="1"/>
          </p:cNvSpPr>
          <p:nvPr>
            <p:ph type="dt" sz="half" idx="10"/>
          </p:nvPr>
        </p:nvSpPr>
        <p:spPr/>
        <p:txBody>
          <a:bodyPr/>
          <a:lstStyle/>
          <a:p>
            <a:fld id="{FA06677A-6246-4C50-B308-636D1E8D8328}" type="datetime1">
              <a:rPr lang="en-US" smtClean="0"/>
              <a:t>1/23/2021</a:t>
            </a:fld>
            <a:endParaRPr lang="en-US" dirty="0"/>
          </a:p>
        </p:txBody>
      </p:sp>
      <p:sp>
        <p:nvSpPr>
          <p:cNvPr id="8" name="Footer Placeholder 7">
            <a:extLst>
              <a:ext uri="{FF2B5EF4-FFF2-40B4-BE49-F238E27FC236}">
                <a16:creationId xmlns:a16="http://schemas.microsoft.com/office/drawing/2014/main" id="{4FF9BC95-F162-4764-8B7A-FAE34E9AA5BB}"/>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57AB2A1A-94DE-4F88-B272-C48516A55D6F}"/>
              </a:ext>
            </a:extLst>
          </p:cNvPr>
          <p:cNvSpPr>
            <a:spLocks noGrp="1"/>
          </p:cNvSpPr>
          <p:nvPr>
            <p:ph type="sldNum" sz="quarter" idx="12"/>
          </p:nvPr>
        </p:nvSpPr>
        <p:spPr/>
        <p:txBody>
          <a:bodyPr/>
          <a:lstStyle/>
          <a:p>
            <a:fld id="{35B72D44-14B5-49A2-830A-D01BAFE38A11}" type="slidenum">
              <a:rPr lang="en-US" smtClean="0"/>
              <a:t>‹#›</a:t>
            </a:fld>
            <a:endParaRPr lang="en-US" dirty="0"/>
          </a:p>
        </p:txBody>
      </p:sp>
    </p:spTree>
    <p:extLst>
      <p:ext uri="{BB962C8B-B14F-4D97-AF65-F5344CB8AC3E}">
        <p14:creationId xmlns:p14="http://schemas.microsoft.com/office/powerpoint/2010/main" val="26679177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E86145-E1B5-4CA2-B893-0D717A24D0A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5206AD5-5713-4AF3-BE4E-9CD41E7C9621}"/>
              </a:ext>
            </a:extLst>
          </p:cNvPr>
          <p:cNvSpPr>
            <a:spLocks noGrp="1"/>
          </p:cNvSpPr>
          <p:nvPr>
            <p:ph type="dt" sz="half" idx="10"/>
          </p:nvPr>
        </p:nvSpPr>
        <p:spPr/>
        <p:txBody>
          <a:bodyPr/>
          <a:lstStyle/>
          <a:p>
            <a:fld id="{9B15E34F-34A5-4A0C-8F87-4706E8FE8196}" type="datetime1">
              <a:rPr lang="en-US" smtClean="0"/>
              <a:t>1/23/2021</a:t>
            </a:fld>
            <a:endParaRPr lang="en-US" dirty="0"/>
          </a:p>
        </p:txBody>
      </p:sp>
      <p:sp>
        <p:nvSpPr>
          <p:cNvPr id="4" name="Footer Placeholder 3">
            <a:extLst>
              <a:ext uri="{FF2B5EF4-FFF2-40B4-BE49-F238E27FC236}">
                <a16:creationId xmlns:a16="http://schemas.microsoft.com/office/drawing/2014/main" id="{348D67DB-341A-4C2D-9BC6-458D0F7F7836}"/>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AD54589A-6526-40D8-B697-28C7B7164C77}"/>
              </a:ext>
            </a:extLst>
          </p:cNvPr>
          <p:cNvSpPr>
            <a:spLocks noGrp="1"/>
          </p:cNvSpPr>
          <p:nvPr>
            <p:ph type="sldNum" sz="quarter" idx="12"/>
          </p:nvPr>
        </p:nvSpPr>
        <p:spPr/>
        <p:txBody>
          <a:bodyPr/>
          <a:lstStyle/>
          <a:p>
            <a:fld id="{35B72D44-14B5-49A2-830A-D01BAFE38A11}" type="slidenum">
              <a:rPr lang="en-US" smtClean="0"/>
              <a:t>‹#›</a:t>
            </a:fld>
            <a:endParaRPr lang="en-US" dirty="0"/>
          </a:p>
        </p:txBody>
      </p:sp>
    </p:spTree>
    <p:extLst>
      <p:ext uri="{BB962C8B-B14F-4D97-AF65-F5344CB8AC3E}">
        <p14:creationId xmlns:p14="http://schemas.microsoft.com/office/powerpoint/2010/main" val="26070980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352FD0F-1CDF-4DC9-8EE5-629910E94C94}"/>
              </a:ext>
            </a:extLst>
          </p:cNvPr>
          <p:cNvSpPr>
            <a:spLocks noGrp="1"/>
          </p:cNvSpPr>
          <p:nvPr>
            <p:ph type="dt" sz="half" idx="10"/>
          </p:nvPr>
        </p:nvSpPr>
        <p:spPr/>
        <p:txBody>
          <a:bodyPr/>
          <a:lstStyle/>
          <a:p>
            <a:fld id="{9FF146DE-0442-4FE2-AF5E-E3C4E71A7417}" type="datetime1">
              <a:rPr lang="en-US" smtClean="0"/>
              <a:t>1/23/2021</a:t>
            </a:fld>
            <a:endParaRPr lang="en-US" dirty="0"/>
          </a:p>
        </p:txBody>
      </p:sp>
      <p:sp>
        <p:nvSpPr>
          <p:cNvPr id="3" name="Footer Placeholder 2">
            <a:extLst>
              <a:ext uri="{FF2B5EF4-FFF2-40B4-BE49-F238E27FC236}">
                <a16:creationId xmlns:a16="http://schemas.microsoft.com/office/drawing/2014/main" id="{7EA245C4-AB3A-4BDE-A8FF-D9CE8EF8E189}"/>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48347E78-9137-4CA8-BB8A-938975092587}"/>
              </a:ext>
            </a:extLst>
          </p:cNvPr>
          <p:cNvSpPr>
            <a:spLocks noGrp="1"/>
          </p:cNvSpPr>
          <p:nvPr>
            <p:ph type="sldNum" sz="quarter" idx="12"/>
          </p:nvPr>
        </p:nvSpPr>
        <p:spPr/>
        <p:txBody>
          <a:bodyPr/>
          <a:lstStyle/>
          <a:p>
            <a:fld id="{35B72D44-14B5-49A2-830A-D01BAFE38A11}" type="slidenum">
              <a:rPr lang="en-US" smtClean="0"/>
              <a:t>‹#›</a:t>
            </a:fld>
            <a:endParaRPr lang="en-US" dirty="0"/>
          </a:p>
        </p:txBody>
      </p:sp>
    </p:spTree>
    <p:extLst>
      <p:ext uri="{BB962C8B-B14F-4D97-AF65-F5344CB8AC3E}">
        <p14:creationId xmlns:p14="http://schemas.microsoft.com/office/powerpoint/2010/main" val="21444740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9DA7BD-9C7F-4857-A2C9-B132DD2CA2E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8BE29EA-8F92-4BB7-BE58-E4118829A06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FAE5E21-81BB-4453-90FA-7E1F80B9857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264DFE5-7365-44F3-A0B1-6979E8DCBD05}"/>
              </a:ext>
            </a:extLst>
          </p:cNvPr>
          <p:cNvSpPr>
            <a:spLocks noGrp="1"/>
          </p:cNvSpPr>
          <p:nvPr>
            <p:ph type="dt" sz="half" idx="10"/>
          </p:nvPr>
        </p:nvSpPr>
        <p:spPr/>
        <p:txBody>
          <a:bodyPr/>
          <a:lstStyle/>
          <a:p>
            <a:fld id="{1D2E17C0-3E56-4FFE-B140-6221F2F47C30}" type="datetime1">
              <a:rPr lang="en-US" smtClean="0"/>
              <a:t>1/23/2021</a:t>
            </a:fld>
            <a:endParaRPr lang="en-US" dirty="0"/>
          </a:p>
        </p:txBody>
      </p:sp>
      <p:sp>
        <p:nvSpPr>
          <p:cNvPr id="6" name="Footer Placeholder 5">
            <a:extLst>
              <a:ext uri="{FF2B5EF4-FFF2-40B4-BE49-F238E27FC236}">
                <a16:creationId xmlns:a16="http://schemas.microsoft.com/office/drawing/2014/main" id="{ABBE0216-A069-4C85-8D61-B6391AA8158D}"/>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6864B8C2-C937-4461-B179-FE806334F35C}"/>
              </a:ext>
            </a:extLst>
          </p:cNvPr>
          <p:cNvSpPr>
            <a:spLocks noGrp="1"/>
          </p:cNvSpPr>
          <p:nvPr>
            <p:ph type="sldNum" sz="quarter" idx="12"/>
          </p:nvPr>
        </p:nvSpPr>
        <p:spPr/>
        <p:txBody>
          <a:bodyPr/>
          <a:lstStyle/>
          <a:p>
            <a:fld id="{35B72D44-14B5-49A2-830A-D01BAFE38A11}" type="slidenum">
              <a:rPr lang="en-US" smtClean="0"/>
              <a:t>‹#›</a:t>
            </a:fld>
            <a:endParaRPr lang="en-US" dirty="0"/>
          </a:p>
        </p:txBody>
      </p:sp>
    </p:spTree>
    <p:extLst>
      <p:ext uri="{BB962C8B-B14F-4D97-AF65-F5344CB8AC3E}">
        <p14:creationId xmlns:p14="http://schemas.microsoft.com/office/powerpoint/2010/main" val="18013706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A34031-F18E-49A6-91C1-5178062D306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06E391F-0314-460D-9558-B90F156E16B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162CF679-3EF2-44B9-82DE-71AF19E05C4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54B1A03-D74B-4005-8D87-677257C87E36}"/>
              </a:ext>
            </a:extLst>
          </p:cNvPr>
          <p:cNvSpPr>
            <a:spLocks noGrp="1"/>
          </p:cNvSpPr>
          <p:nvPr>
            <p:ph type="dt" sz="half" idx="10"/>
          </p:nvPr>
        </p:nvSpPr>
        <p:spPr/>
        <p:txBody>
          <a:bodyPr/>
          <a:lstStyle/>
          <a:p>
            <a:fld id="{8F9CE32B-D824-4866-9630-923CC55E0FEA}" type="datetime1">
              <a:rPr lang="en-US" smtClean="0"/>
              <a:t>1/23/2021</a:t>
            </a:fld>
            <a:endParaRPr lang="en-US" dirty="0"/>
          </a:p>
        </p:txBody>
      </p:sp>
      <p:sp>
        <p:nvSpPr>
          <p:cNvPr id="6" name="Footer Placeholder 5">
            <a:extLst>
              <a:ext uri="{FF2B5EF4-FFF2-40B4-BE49-F238E27FC236}">
                <a16:creationId xmlns:a16="http://schemas.microsoft.com/office/drawing/2014/main" id="{9C3E35BB-2D6B-49EC-BF33-7DF4318D4D6A}"/>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2AA8E0D2-387D-422E-9808-922BDF8FC296}"/>
              </a:ext>
            </a:extLst>
          </p:cNvPr>
          <p:cNvSpPr>
            <a:spLocks noGrp="1"/>
          </p:cNvSpPr>
          <p:nvPr>
            <p:ph type="sldNum" sz="quarter" idx="12"/>
          </p:nvPr>
        </p:nvSpPr>
        <p:spPr/>
        <p:txBody>
          <a:bodyPr/>
          <a:lstStyle/>
          <a:p>
            <a:fld id="{35B72D44-14B5-49A2-830A-D01BAFE38A11}" type="slidenum">
              <a:rPr lang="en-US" smtClean="0"/>
              <a:t>‹#›</a:t>
            </a:fld>
            <a:endParaRPr lang="en-US" dirty="0"/>
          </a:p>
        </p:txBody>
      </p:sp>
    </p:spTree>
    <p:extLst>
      <p:ext uri="{BB962C8B-B14F-4D97-AF65-F5344CB8AC3E}">
        <p14:creationId xmlns:p14="http://schemas.microsoft.com/office/powerpoint/2010/main" val="3001035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FCFCEDA-9712-43E8-96C3-3E6537C8613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774E9300-904D-4245-BAC1-58E8815D0BA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63F7256-FB71-4D5D-BC0A-01CD2EA7509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4BFDF2B-C044-430B-960C-C3BA75A086A9}" type="datetime1">
              <a:rPr lang="en-US" smtClean="0"/>
              <a:t>1/23/2021</a:t>
            </a:fld>
            <a:endParaRPr lang="en-US" dirty="0"/>
          </a:p>
        </p:txBody>
      </p:sp>
      <p:sp>
        <p:nvSpPr>
          <p:cNvPr id="5" name="Footer Placeholder 4">
            <a:extLst>
              <a:ext uri="{FF2B5EF4-FFF2-40B4-BE49-F238E27FC236}">
                <a16:creationId xmlns:a16="http://schemas.microsoft.com/office/drawing/2014/main" id="{3DD11EC5-911F-4D87-BC97-F229FB1B2A5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FBD4CF8D-25F1-433C-8FE9-0C72E21F264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5B72D44-14B5-49A2-830A-D01BAFE38A11}" type="slidenum">
              <a:rPr lang="en-US" smtClean="0"/>
              <a:t>‹#›</a:t>
            </a:fld>
            <a:endParaRPr lang="en-US" dirty="0"/>
          </a:p>
        </p:txBody>
      </p:sp>
    </p:spTree>
    <p:extLst>
      <p:ext uri="{BB962C8B-B14F-4D97-AF65-F5344CB8AC3E}">
        <p14:creationId xmlns:p14="http://schemas.microsoft.com/office/powerpoint/2010/main" val="123530905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hyperlink" Target="https://www.tn.gov/content/dam/tn/finance/accounts/Inherent-vs-RisidualRisk.pdf" TargetMode="External"/><Relationship Id="rId4" Type="http://schemas.openxmlformats.org/officeDocument/2006/relationships/image" Target="../media/image14.png"/></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hyperlink" Target="https://www.tn.gov/content/dam/tn/finance/accounts/Inherent-vs-RisidualRisk.pdf" TargetMode="External"/><Relationship Id="rId4" Type="http://schemas.openxmlformats.org/officeDocument/2006/relationships/image" Target="../media/image14.png"/></Relationships>
</file>

<file path=ppt/slides/_rels/slide2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18.png"/></Relationships>
</file>

<file path=ppt/slides/_rels/slide29.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4.xml"/><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hyperlink" Target="https://medium.com/cantors-paradise/what-are-black-swan-events-c721195bc3e" TargetMode="External"/><Relationship Id="rId4" Type="http://schemas.openxmlformats.org/officeDocument/2006/relationships/image" Target="../media/image26.png"/></Relationships>
</file>

<file path=ppt/slides/_rels/slide3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sv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0671A8AE-40A1-4631-A6B8-581AFF0654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C24B4B8B-D9EE-4785-9B70-6BEEB466A5C1}"/>
              </a:ext>
            </a:extLst>
          </p:cNvPr>
          <p:cNvPicPr>
            <a:picLocks noChangeAspect="1"/>
          </p:cNvPicPr>
          <p:nvPr/>
        </p:nvPicPr>
        <p:blipFill rotWithShape="1">
          <a:blip r:embed="rId3"/>
          <a:srcRect l="2324" t="476" r="28173"/>
          <a:stretch/>
        </p:blipFill>
        <p:spPr>
          <a:xfrm>
            <a:off x="3523488" y="10"/>
            <a:ext cx="8668512" cy="6857990"/>
          </a:xfrm>
          <a:prstGeom prst="rect">
            <a:avLst/>
          </a:prstGeom>
        </p:spPr>
      </p:pic>
      <p:sp>
        <p:nvSpPr>
          <p:cNvPr id="14" name="Rectangle 13">
            <a:extLst>
              <a:ext uri="{FF2B5EF4-FFF2-40B4-BE49-F238E27FC236}">
                <a16:creationId xmlns:a16="http://schemas.microsoft.com/office/drawing/2014/main" id="{AB58EF07-17C2-48CF-ABB0-EEF1F17CB8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 y="0"/>
            <a:ext cx="9339206" cy="6858000"/>
          </a:xfrm>
          <a:prstGeom prst="rect">
            <a:avLst/>
          </a:prstGeom>
          <a:gradFill>
            <a:gsLst>
              <a:gs pos="58000">
                <a:schemeClr val="bg1"/>
              </a:gs>
              <a:gs pos="33000">
                <a:schemeClr val="bg1">
                  <a:alpha val="64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0CC29463-5AD4-41CC-86E8-3BBFC121DC02}"/>
              </a:ext>
            </a:extLst>
          </p:cNvPr>
          <p:cNvSpPr>
            <a:spLocks noGrp="1"/>
          </p:cNvSpPr>
          <p:nvPr>
            <p:ph type="ctrTitle"/>
          </p:nvPr>
        </p:nvSpPr>
        <p:spPr>
          <a:xfrm>
            <a:off x="477981" y="1122363"/>
            <a:ext cx="4023360" cy="3204134"/>
          </a:xfrm>
        </p:spPr>
        <p:txBody>
          <a:bodyPr anchor="b">
            <a:normAutofit/>
          </a:bodyPr>
          <a:lstStyle/>
          <a:p>
            <a:pPr algn="l"/>
            <a:r>
              <a:rPr lang="en-US" sz="4800" i="1"/>
              <a:t>Risk-Based Thinking and Decision-Making</a:t>
            </a:r>
          </a:p>
        </p:txBody>
      </p:sp>
      <p:sp>
        <p:nvSpPr>
          <p:cNvPr id="3" name="Subtitle 2">
            <a:extLst>
              <a:ext uri="{FF2B5EF4-FFF2-40B4-BE49-F238E27FC236}">
                <a16:creationId xmlns:a16="http://schemas.microsoft.com/office/drawing/2014/main" id="{1ADC089D-BE8E-4104-8027-6460709EEF13}"/>
              </a:ext>
            </a:extLst>
          </p:cNvPr>
          <p:cNvSpPr>
            <a:spLocks noGrp="1"/>
          </p:cNvSpPr>
          <p:nvPr>
            <p:ph type="subTitle" idx="1"/>
          </p:nvPr>
        </p:nvSpPr>
        <p:spPr>
          <a:xfrm>
            <a:off x="477980" y="4872922"/>
            <a:ext cx="4023359" cy="1208141"/>
          </a:xfrm>
        </p:spPr>
        <p:txBody>
          <a:bodyPr>
            <a:normAutofit/>
          </a:bodyPr>
          <a:lstStyle/>
          <a:p>
            <a:pPr algn="l"/>
            <a:r>
              <a:rPr lang="en-US" sz="2000"/>
              <a:t>Module 1 – Understanding and Planning</a:t>
            </a:r>
          </a:p>
        </p:txBody>
      </p:sp>
      <p:sp>
        <p:nvSpPr>
          <p:cNvPr id="16" name="Rectangle 15">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8" name="Rectangle 17">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3977640" cy="18288"/>
          </a:xfrm>
          <a:prstGeom prst="rect">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Slide Number Placeholder 4">
            <a:extLst>
              <a:ext uri="{FF2B5EF4-FFF2-40B4-BE49-F238E27FC236}">
                <a16:creationId xmlns:a16="http://schemas.microsoft.com/office/drawing/2014/main" id="{2A00D8E1-134B-4869-802A-5831C28177B1}"/>
              </a:ext>
            </a:extLst>
          </p:cNvPr>
          <p:cNvSpPr>
            <a:spLocks noGrp="1"/>
          </p:cNvSpPr>
          <p:nvPr>
            <p:ph type="sldNum" sz="quarter" idx="12"/>
          </p:nvPr>
        </p:nvSpPr>
        <p:spPr>
          <a:xfrm>
            <a:off x="8970819" y="6356350"/>
            <a:ext cx="2743200" cy="365125"/>
          </a:xfrm>
        </p:spPr>
        <p:txBody>
          <a:bodyPr>
            <a:normAutofit/>
          </a:bodyPr>
          <a:lstStyle/>
          <a:p>
            <a:pPr>
              <a:spcAft>
                <a:spcPts val="600"/>
              </a:spcAft>
            </a:pPr>
            <a:fld id="{35B72D44-14B5-49A2-830A-D01BAFE38A11}" type="slidenum">
              <a:rPr lang="en-US">
                <a:solidFill>
                  <a:schemeClr val="tx1"/>
                </a:solidFill>
              </a:rPr>
              <a:pPr>
                <a:spcAft>
                  <a:spcPts val="600"/>
                </a:spcAft>
              </a:pPr>
              <a:t>1</a:t>
            </a:fld>
            <a:endParaRPr lang="en-US">
              <a:solidFill>
                <a:schemeClr val="tx1"/>
              </a:solidFill>
            </a:endParaRPr>
          </a:p>
        </p:txBody>
      </p:sp>
      <p:sp>
        <p:nvSpPr>
          <p:cNvPr id="4" name="TextBox 3">
            <a:extLst>
              <a:ext uri="{FF2B5EF4-FFF2-40B4-BE49-F238E27FC236}">
                <a16:creationId xmlns:a16="http://schemas.microsoft.com/office/drawing/2014/main" id="{40BAEACF-9E86-4035-9B44-2188492B3901}"/>
              </a:ext>
            </a:extLst>
          </p:cNvPr>
          <p:cNvSpPr txBox="1"/>
          <p:nvPr/>
        </p:nvSpPr>
        <p:spPr>
          <a:xfrm>
            <a:off x="768626" y="5512904"/>
            <a:ext cx="7527235" cy="723275"/>
          </a:xfrm>
          <a:prstGeom prst="rect">
            <a:avLst/>
          </a:prstGeom>
          <a:noFill/>
        </p:spPr>
        <p:txBody>
          <a:bodyPr wrap="square" rtlCol="0">
            <a:spAutoFit/>
          </a:bodyPr>
          <a:lstStyle/>
          <a:p>
            <a:pPr>
              <a:spcAft>
                <a:spcPts val="600"/>
              </a:spcAft>
            </a:pPr>
            <a:r>
              <a:rPr lang="en-US"/>
              <a:t>Developed by Bruce Lyon, CSP, P.E., SMS, ARM, CHMM</a:t>
            </a:r>
          </a:p>
          <a:p>
            <a:pPr>
              <a:spcAft>
                <a:spcPts val="600"/>
              </a:spcAft>
            </a:pPr>
            <a:r>
              <a:rPr lang="en-US"/>
              <a:t>Dr. Georgi Popov, CSP, QEP, ARM, SMS, CMC, FAIHA</a:t>
            </a:r>
          </a:p>
        </p:txBody>
      </p:sp>
    </p:spTree>
    <p:extLst>
      <p:ext uri="{BB962C8B-B14F-4D97-AF65-F5344CB8AC3E}">
        <p14:creationId xmlns:p14="http://schemas.microsoft.com/office/powerpoint/2010/main" val="2039171806"/>
      </p:ext>
    </p:extLst>
  </p:cSld>
  <p:clrMapOvr>
    <a:overrideClrMapping bg1="dk1" tx1="lt1" bg2="dk2" tx2="lt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B67BE7-A3E6-4CFE-A1F8-6BA5AFD9DF5A}"/>
              </a:ext>
            </a:extLst>
          </p:cNvPr>
          <p:cNvSpPr>
            <a:spLocks noGrp="1"/>
          </p:cNvSpPr>
          <p:nvPr>
            <p:ph type="title"/>
          </p:nvPr>
        </p:nvSpPr>
        <p:spPr/>
        <p:txBody>
          <a:bodyPr/>
          <a:lstStyle/>
          <a:p>
            <a:r>
              <a:rPr lang="en-US" b="1" dirty="0"/>
              <a:t>Risk Source</a:t>
            </a:r>
            <a:endParaRPr lang="en-US" dirty="0"/>
          </a:p>
        </p:txBody>
      </p:sp>
      <p:sp>
        <p:nvSpPr>
          <p:cNvPr id="3" name="Content Placeholder 2">
            <a:extLst>
              <a:ext uri="{FF2B5EF4-FFF2-40B4-BE49-F238E27FC236}">
                <a16:creationId xmlns:a16="http://schemas.microsoft.com/office/drawing/2014/main" id="{89395CEA-155D-47F6-98CA-F8917D900170}"/>
              </a:ext>
            </a:extLst>
          </p:cNvPr>
          <p:cNvSpPr>
            <a:spLocks noGrp="1"/>
          </p:cNvSpPr>
          <p:nvPr>
            <p:ph idx="1"/>
          </p:nvPr>
        </p:nvSpPr>
        <p:spPr/>
        <p:txBody>
          <a:bodyPr/>
          <a:lstStyle/>
          <a:p>
            <a:r>
              <a:rPr lang="en-US" dirty="0"/>
              <a:t>an element which alone or in combination can give rise to risk</a:t>
            </a:r>
          </a:p>
        </p:txBody>
      </p:sp>
      <p:sp>
        <p:nvSpPr>
          <p:cNvPr id="4" name="Slide Number Placeholder 3">
            <a:extLst>
              <a:ext uri="{FF2B5EF4-FFF2-40B4-BE49-F238E27FC236}">
                <a16:creationId xmlns:a16="http://schemas.microsoft.com/office/drawing/2014/main" id="{3FBF27A8-B235-45AB-A49F-01FE39B24E8F}"/>
              </a:ext>
            </a:extLst>
          </p:cNvPr>
          <p:cNvSpPr>
            <a:spLocks noGrp="1"/>
          </p:cNvSpPr>
          <p:nvPr>
            <p:ph type="sldNum" sz="quarter" idx="12"/>
          </p:nvPr>
        </p:nvSpPr>
        <p:spPr/>
        <p:txBody>
          <a:bodyPr/>
          <a:lstStyle/>
          <a:p>
            <a:fld id="{35B72D44-14B5-49A2-830A-D01BAFE38A11}" type="slidenum">
              <a:rPr lang="en-US" smtClean="0"/>
              <a:t>10</a:t>
            </a:fld>
            <a:endParaRPr lang="en-US" dirty="0"/>
          </a:p>
        </p:txBody>
      </p:sp>
      <p:pic>
        <p:nvPicPr>
          <p:cNvPr id="5" name="Picture 4">
            <a:extLst>
              <a:ext uri="{FF2B5EF4-FFF2-40B4-BE49-F238E27FC236}">
                <a16:creationId xmlns:a16="http://schemas.microsoft.com/office/drawing/2014/main" id="{EBB45D7E-611E-4294-AD9C-AD9C03F030F1}"/>
              </a:ext>
            </a:extLst>
          </p:cNvPr>
          <p:cNvPicPr/>
          <p:nvPr/>
        </p:nvPicPr>
        <p:blipFill>
          <a:blip r:embed="rId3">
            <a:extLst>
              <a:ext uri="{28A0092B-C50C-407E-A947-70E740481C1C}">
                <a14:useLocalDpi xmlns:a14="http://schemas.microsoft.com/office/drawing/2010/main" val="0"/>
              </a:ext>
            </a:extLst>
          </a:blip>
          <a:stretch>
            <a:fillRect/>
          </a:stretch>
        </p:blipFill>
        <p:spPr bwMode="auto">
          <a:xfrm>
            <a:off x="1451578" y="3636472"/>
            <a:ext cx="9603274" cy="1530956"/>
          </a:xfrm>
          <a:prstGeom prst="rect">
            <a:avLst/>
          </a:prstGeom>
          <a:noFill/>
        </p:spPr>
      </p:pic>
      <p:sp>
        <p:nvSpPr>
          <p:cNvPr id="6" name="Oval 5">
            <a:extLst>
              <a:ext uri="{FF2B5EF4-FFF2-40B4-BE49-F238E27FC236}">
                <a16:creationId xmlns:a16="http://schemas.microsoft.com/office/drawing/2014/main" id="{E0E7A3CC-D04E-4970-A8AF-7F8C9DC6BB45}"/>
              </a:ext>
            </a:extLst>
          </p:cNvPr>
          <p:cNvSpPr/>
          <p:nvPr/>
        </p:nvSpPr>
        <p:spPr>
          <a:xfrm>
            <a:off x="1451578" y="2962617"/>
            <a:ext cx="2145845" cy="2878666"/>
          </a:xfrm>
          <a:prstGeom prst="ellipse">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6418095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B67BE7-A3E6-4CFE-A1F8-6BA5AFD9DF5A}"/>
              </a:ext>
            </a:extLst>
          </p:cNvPr>
          <p:cNvSpPr>
            <a:spLocks noGrp="1"/>
          </p:cNvSpPr>
          <p:nvPr>
            <p:ph type="title"/>
          </p:nvPr>
        </p:nvSpPr>
        <p:spPr/>
        <p:txBody>
          <a:bodyPr/>
          <a:lstStyle/>
          <a:p>
            <a:r>
              <a:rPr lang="en-US" b="1" dirty="0"/>
              <a:t>Risk Driver</a:t>
            </a:r>
            <a:endParaRPr lang="en-US" dirty="0"/>
          </a:p>
        </p:txBody>
      </p:sp>
      <p:sp>
        <p:nvSpPr>
          <p:cNvPr id="3" name="Content Placeholder 2">
            <a:extLst>
              <a:ext uri="{FF2B5EF4-FFF2-40B4-BE49-F238E27FC236}">
                <a16:creationId xmlns:a16="http://schemas.microsoft.com/office/drawing/2014/main" id="{89395CEA-155D-47F6-98CA-F8917D900170}"/>
              </a:ext>
            </a:extLst>
          </p:cNvPr>
          <p:cNvSpPr>
            <a:spLocks noGrp="1"/>
          </p:cNvSpPr>
          <p:nvPr>
            <p:ph idx="1"/>
          </p:nvPr>
        </p:nvSpPr>
        <p:spPr/>
        <p:txBody>
          <a:bodyPr/>
          <a:lstStyle/>
          <a:p>
            <a:r>
              <a:rPr lang="en-US" dirty="0"/>
              <a:t>factor that has a major influence on risk </a:t>
            </a:r>
          </a:p>
        </p:txBody>
      </p:sp>
      <p:sp>
        <p:nvSpPr>
          <p:cNvPr id="4" name="Slide Number Placeholder 3">
            <a:extLst>
              <a:ext uri="{FF2B5EF4-FFF2-40B4-BE49-F238E27FC236}">
                <a16:creationId xmlns:a16="http://schemas.microsoft.com/office/drawing/2014/main" id="{3FBF27A8-B235-45AB-A49F-01FE39B24E8F}"/>
              </a:ext>
            </a:extLst>
          </p:cNvPr>
          <p:cNvSpPr>
            <a:spLocks noGrp="1"/>
          </p:cNvSpPr>
          <p:nvPr>
            <p:ph type="sldNum" sz="quarter" idx="12"/>
          </p:nvPr>
        </p:nvSpPr>
        <p:spPr/>
        <p:txBody>
          <a:bodyPr/>
          <a:lstStyle/>
          <a:p>
            <a:fld id="{35B72D44-14B5-49A2-830A-D01BAFE38A11}" type="slidenum">
              <a:rPr lang="en-US" smtClean="0"/>
              <a:t>11</a:t>
            </a:fld>
            <a:endParaRPr lang="en-US" dirty="0"/>
          </a:p>
        </p:txBody>
      </p:sp>
      <p:pic>
        <p:nvPicPr>
          <p:cNvPr id="5" name="Picture 4">
            <a:extLst>
              <a:ext uri="{FF2B5EF4-FFF2-40B4-BE49-F238E27FC236}">
                <a16:creationId xmlns:a16="http://schemas.microsoft.com/office/drawing/2014/main" id="{EBB45D7E-611E-4294-AD9C-AD9C03F030F1}"/>
              </a:ext>
            </a:extLst>
          </p:cNvPr>
          <p:cNvPicPr/>
          <p:nvPr/>
        </p:nvPicPr>
        <p:blipFill>
          <a:blip r:embed="rId3">
            <a:extLst>
              <a:ext uri="{28A0092B-C50C-407E-A947-70E740481C1C}">
                <a14:useLocalDpi xmlns:a14="http://schemas.microsoft.com/office/drawing/2010/main" val="0"/>
              </a:ext>
            </a:extLst>
          </a:blip>
          <a:stretch>
            <a:fillRect/>
          </a:stretch>
        </p:blipFill>
        <p:spPr bwMode="auto">
          <a:xfrm>
            <a:off x="1451578" y="3636472"/>
            <a:ext cx="9603274" cy="1530956"/>
          </a:xfrm>
          <a:prstGeom prst="rect">
            <a:avLst/>
          </a:prstGeom>
          <a:noFill/>
        </p:spPr>
      </p:pic>
      <p:sp>
        <p:nvSpPr>
          <p:cNvPr id="6" name="Oval 5">
            <a:extLst>
              <a:ext uri="{FF2B5EF4-FFF2-40B4-BE49-F238E27FC236}">
                <a16:creationId xmlns:a16="http://schemas.microsoft.com/office/drawing/2014/main" id="{70A9C72A-E5DB-43C3-AB2C-5AC25C3937DD}"/>
              </a:ext>
            </a:extLst>
          </p:cNvPr>
          <p:cNvSpPr/>
          <p:nvPr/>
        </p:nvSpPr>
        <p:spPr>
          <a:xfrm>
            <a:off x="2630587" y="2962617"/>
            <a:ext cx="2145845" cy="2878666"/>
          </a:xfrm>
          <a:prstGeom prst="ellipse">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7774328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B67BE7-A3E6-4CFE-A1F8-6BA5AFD9DF5A}"/>
              </a:ext>
            </a:extLst>
          </p:cNvPr>
          <p:cNvSpPr>
            <a:spLocks noGrp="1"/>
          </p:cNvSpPr>
          <p:nvPr>
            <p:ph type="title"/>
          </p:nvPr>
        </p:nvSpPr>
        <p:spPr/>
        <p:txBody>
          <a:bodyPr/>
          <a:lstStyle/>
          <a:p>
            <a:r>
              <a:rPr lang="en-US" b="1" dirty="0"/>
              <a:t>Risk Exposure</a:t>
            </a:r>
            <a:endParaRPr lang="en-US" dirty="0"/>
          </a:p>
        </p:txBody>
      </p:sp>
      <p:sp>
        <p:nvSpPr>
          <p:cNvPr id="3" name="Content Placeholder 2">
            <a:extLst>
              <a:ext uri="{FF2B5EF4-FFF2-40B4-BE49-F238E27FC236}">
                <a16:creationId xmlns:a16="http://schemas.microsoft.com/office/drawing/2014/main" id="{89395CEA-155D-47F6-98CA-F8917D900170}"/>
              </a:ext>
            </a:extLst>
          </p:cNvPr>
          <p:cNvSpPr>
            <a:spLocks noGrp="1"/>
          </p:cNvSpPr>
          <p:nvPr>
            <p:ph idx="1"/>
          </p:nvPr>
        </p:nvSpPr>
        <p:spPr/>
        <p:txBody>
          <a:bodyPr/>
          <a:lstStyle/>
          <a:p>
            <a:r>
              <a:rPr lang="en-US" dirty="0"/>
              <a:t>something of value that comes in direct contact, proximity or path of a risk</a:t>
            </a:r>
          </a:p>
        </p:txBody>
      </p:sp>
      <p:sp>
        <p:nvSpPr>
          <p:cNvPr id="4" name="Slide Number Placeholder 3">
            <a:extLst>
              <a:ext uri="{FF2B5EF4-FFF2-40B4-BE49-F238E27FC236}">
                <a16:creationId xmlns:a16="http://schemas.microsoft.com/office/drawing/2014/main" id="{3FBF27A8-B235-45AB-A49F-01FE39B24E8F}"/>
              </a:ext>
            </a:extLst>
          </p:cNvPr>
          <p:cNvSpPr>
            <a:spLocks noGrp="1"/>
          </p:cNvSpPr>
          <p:nvPr>
            <p:ph type="sldNum" sz="quarter" idx="12"/>
          </p:nvPr>
        </p:nvSpPr>
        <p:spPr/>
        <p:txBody>
          <a:bodyPr/>
          <a:lstStyle/>
          <a:p>
            <a:fld id="{35B72D44-14B5-49A2-830A-D01BAFE38A11}" type="slidenum">
              <a:rPr lang="en-US" smtClean="0"/>
              <a:t>12</a:t>
            </a:fld>
            <a:endParaRPr lang="en-US" dirty="0"/>
          </a:p>
        </p:txBody>
      </p:sp>
      <p:pic>
        <p:nvPicPr>
          <p:cNvPr id="5" name="Picture 4">
            <a:extLst>
              <a:ext uri="{FF2B5EF4-FFF2-40B4-BE49-F238E27FC236}">
                <a16:creationId xmlns:a16="http://schemas.microsoft.com/office/drawing/2014/main" id="{EBB45D7E-611E-4294-AD9C-AD9C03F030F1}"/>
              </a:ext>
            </a:extLst>
          </p:cNvPr>
          <p:cNvPicPr/>
          <p:nvPr/>
        </p:nvPicPr>
        <p:blipFill>
          <a:blip r:embed="rId3">
            <a:extLst>
              <a:ext uri="{28A0092B-C50C-407E-A947-70E740481C1C}">
                <a14:useLocalDpi xmlns:a14="http://schemas.microsoft.com/office/drawing/2010/main" val="0"/>
              </a:ext>
            </a:extLst>
          </a:blip>
          <a:stretch>
            <a:fillRect/>
          </a:stretch>
        </p:blipFill>
        <p:spPr bwMode="auto">
          <a:xfrm>
            <a:off x="1451578" y="3636472"/>
            <a:ext cx="9603274" cy="1530956"/>
          </a:xfrm>
          <a:prstGeom prst="rect">
            <a:avLst/>
          </a:prstGeom>
          <a:noFill/>
        </p:spPr>
      </p:pic>
      <p:sp>
        <p:nvSpPr>
          <p:cNvPr id="6" name="Oval 5">
            <a:extLst>
              <a:ext uri="{FF2B5EF4-FFF2-40B4-BE49-F238E27FC236}">
                <a16:creationId xmlns:a16="http://schemas.microsoft.com/office/drawing/2014/main" id="{566BABAD-6744-4143-AC34-2C0FA7ADCE67}"/>
              </a:ext>
            </a:extLst>
          </p:cNvPr>
          <p:cNvSpPr/>
          <p:nvPr/>
        </p:nvSpPr>
        <p:spPr>
          <a:xfrm>
            <a:off x="4214050" y="2962617"/>
            <a:ext cx="2145845" cy="2878666"/>
          </a:xfrm>
          <a:prstGeom prst="ellipse">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63923032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B67BE7-A3E6-4CFE-A1F8-6BA5AFD9DF5A}"/>
              </a:ext>
            </a:extLst>
          </p:cNvPr>
          <p:cNvSpPr>
            <a:spLocks noGrp="1"/>
          </p:cNvSpPr>
          <p:nvPr>
            <p:ph type="title"/>
          </p:nvPr>
        </p:nvSpPr>
        <p:spPr/>
        <p:txBody>
          <a:bodyPr/>
          <a:lstStyle/>
          <a:p>
            <a:r>
              <a:rPr lang="en-US" b="1" dirty="0"/>
              <a:t>Risk Trigger</a:t>
            </a:r>
            <a:endParaRPr lang="en-US" dirty="0"/>
          </a:p>
        </p:txBody>
      </p:sp>
      <p:sp>
        <p:nvSpPr>
          <p:cNvPr id="3" name="Content Placeholder 2">
            <a:extLst>
              <a:ext uri="{FF2B5EF4-FFF2-40B4-BE49-F238E27FC236}">
                <a16:creationId xmlns:a16="http://schemas.microsoft.com/office/drawing/2014/main" id="{89395CEA-155D-47F6-98CA-F8917D900170}"/>
              </a:ext>
            </a:extLst>
          </p:cNvPr>
          <p:cNvSpPr>
            <a:spLocks noGrp="1"/>
          </p:cNvSpPr>
          <p:nvPr>
            <p:ph idx="1"/>
          </p:nvPr>
        </p:nvSpPr>
        <p:spPr/>
        <p:txBody>
          <a:bodyPr/>
          <a:lstStyle/>
          <a:p>
            <a:r>
              <a:rPr lang="en-US" dirty="0"/>
              <a:t>a direct cause, condition or action that causes the risk exposure to result in an event or incident.   </a:t>
            </a:r>
          </a:p>
        </p:txBody>
      </p:sp>
      <p:sp>
        <p:nvSpPr>
          <p:cNvPr id="4" name="Slide Number Placeholder 3">
            <a:extLst>
              <a:ext uri="{FF2B5EF4-FFF2-40B4-BE49-F238E27FC236}">
                <a16:creationId xmlns:a16="http://schemas.microsoft.com/office/drawing/2014/main" id="{3FBF27A8-B235-45AB-A49F-01FE39B24E8F}"/>
              </a:ext>
            </a:extLst>
          </p:cNvPr>
          <p:cNvSpPr>
            <a:spLocks noGrp="1"/>
          </p:cNvSpPr>
          <p:nvPr>
            <p:ph type="sldNum" sz="quarter" idx="12"/>
          </p:nvPr>
        </p:nvSpPr>
        <p:spPr/>
        <p:txBody>
          <a:bodyPr/>
          <a:lstStyle/>
          <a:p>
            <a:fld id="{35B72D44-14B5-49A2-830A-D01BAFE38A11}" type="slidenum">
              <a:rPr lang="en-US" smtClean="0"/>
              <a:t>13</a:t>
            </a:fld>
            <a:endParaRPr lang="en-US" dirty="0"/>
          </a:p>
        </p:txBody>
      </p:sp>
      <p:pic>
        <p:nvPicPr>
          <p:cNvPr id="5" name="Picture 4">
            <a:extLst>
              <a:ext uri="{FF2B5EF4-FFF2-40B4-BE49-F238E27FC236}">
                <a16:creationId xmlns:a16="http://schemas.microsoft.com/office/drawing/2014/main" id="{EBB45D7E-611E-4294-AD9C-AD9C03F030F1}"/>
              </a:ext>
            </a:extLst>
          </p:cNvPr>
          <p:cNvPicPr/>
          <p:nvPr/>
        </p:nvPicPr>
        <p:blipFill>
          <a:blip r:embed="rId3">
            <a:extLst>
              <a:ext uri="{28A0092B-C50C-407E-A947-70E740481C1C}">
                <a14:useLocalDpi xmlns:a14="http://schemas.microsoft.com/office/drawing/2010/main" val="0"/>
              </a:ext>
            </a:extLst>
          </a:blip>
          <a:stretch>
            <a:fillRect/>
          </a:stretch>
        </p:blipFill>
        <p:spPr bwMode="auto">
          <a:xfrm>
            <a:off x="1451578" y="3636472"/>
            <a:ext cx="9603274" cy="1530956"/>
          </a:xfrm>
          <a:prstGeom prst="rect">
            <a:avLst/>
          </a:prstGeom>
          <a:noFill/>
        </p:spPr>
      </p:pic>
      <p:sp>
        <p:nvSpPr>
          <p:cNvPr id="6" name="Oval 5">
            <a:extLst>
              <a:ext uri="{FF2B5EF4-FFF2-40B4-BE49-F238E27FC236}">
                <a16:creationId xmlns:a16="http://schemas.microsoft.com/office/drawing/2014/main" id="{3916360E-A853-4DAD-82C1-D6CEDFEB2D2B}"/>
              </a:ext>
            </a:extLst>
          </p:cNvPr>
          <p:cNvSpPr/>
          <p:nvPr/>
        </p:nvSpPr>
        <p:spPr>
          <a:xfrm>
            <a:off x="5868241" y="2962617"/>
            <a:ext cx="2145845" cy="2878666"/>
          </a:xfrm>
          <a:prstGeom prst="ellipse">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6903992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B67BE7-A3E6-4CFE-A1F8-6BA5AFD9DF5A}"/>
              </a:ext>
            </a:extLst>
          </p:cNvPr>
          <p:cNvSpPr>
            <a:spLocks noGrp="1"/>
          </p:cNvSpPr>
          <p:nvPr>
            <p:ph type="title"/>
          </p:nvPr>
        </p:nvSpPr>
        <p:spPr/>
        <p:txBody>
          <a:bodyPr/>
          <a:lstStyle/>
          <a:p>
            <a:r>
              <a:rPr lang="en-US" b="1" dirty="0"/>
              <a:t>Event</a:t>
            </a:r>
            <a:endParaRPr lang="en-US" dirty="0"/>
          </a:p>
        </p:txBody>
      </p:sp>
      <p:sp>
        <p:nvSpPr>
          <p:cNvPr id="3" name="Content Placeholder 2">
            <a:extLst>
              <a:ext uri="{FF2B5EF4-FFF2-40B4-BE49-F238E27FC236}">
                <a16:creationId xmlns:a16="http://schemas.microsoft.com/office/drawing/2014/main" id="{89395CEA-155D-47F6-98CA-F8917D900170}"/>
              </a:ext>
            </a:extLst>
          </p:cNvPr>
          <p:cNvSpPr>
            <a:spLocks noGrp="1"/>
          </p:cNvSpPr>
          <p:nvPr>
            <p:ph idx="1"/>
          </p:nvPr>
        </p:nvSpPr>
        <p:spPr/>
        <p:txBody>
          <a:bodyPr/>
          <a:lstStyle/>
          <a:p>
            <a:r>
              <a:rPr lang="en-US" dirty="0"/>
              <a:t>occurrence or change of a particular set of circumstances</a:t>
            </a:r>
          </a:p>
          <a:p>
            <a:r>
              <a:rPr lang="en-US" dirty="0"/>
              <a:t>an incident that results from a risk exposure to impact the asset </a:t>
            </a:r>
          </a:p>
        </p:txBody>
      </p:sp>
      <p:sp>
        <p:nvSpPr>
          <p:cNvPr id="4" name="Slide Number Placeholder 3">
            <a:extLst>
              <a:ext uri="{FF2B5EF4-FFF2-40B4-BE49-F238E27FC236}">
                <a16:creationId xmlns:a16="http://schemas.microsoft.com/office/drawing/2014/main" id="{3FBF27A8-B235-45AB-A49F-01FE39B24E8F}"/>
              </a:ext>
            </a:extLst>
          </p:cNvPr>
          <p:cNvSpPr>
            <a:spLocks noGrp="1"/>
          </p:cNvSpPr>
          <p:nvPr>
            <p:ph type="sldNum" sz="quarter" idx="12"/>
          </p:nvPr>
        </p:nvSpPr>
        <p:spPr/>
        <p:txBody>
          <a:bodyPr/>
          <a:lstStyle/>
          <a:p>
            <a:fld id="{35B72D44-14B5-49A2-830A-D01BAFE38A11}" type="slidenum">
              <a:rPr lang="en-US" smtClean="0"/>
              <a:t>14</a:t>
            </a:fld>
            <a:endParaRPr lang="en-US" dirty="0"/>
          </a:p>
        </p:txBody>
      </p:sp>
      <p:pic>
        <p:nvPicPr>
          <p:cNvPr id="5" name="Picture 4">
            <a:extLst>
              <a:ext uri="{FF2B5EF4-FFF2-40B4-BE49-F238E27FC236}">
                <a16:creationId xmlns:a16="http://schemas.microsoft.com/office/drawing/2014/main" id="{EBB45D7E-611E-4294-AD9C-AD9C03F030F1}"/>
              </a:ext>
            </a:extLst>
          </p:cNvPr>
          <p:cNvPicPr/>
          <p:nvPr/>
        </p:nvPicPr>
        <p:blipFill>
          <a:blip r:embed="rId3">
            <a:extLst>
              <a:ext uri="{28A0092B-C50C-407E-A947-70E740481C1C}">
                <a14:useLocalDpi xmlns:a14="http://schemas.microsoft.com/office/drawing/2010/main" val="0"/>
              </a:ext>
            </a:extLst>
          </a:blip>
          <a:stretch>
            <a:fillRect/>
          </a:stretch>
        </p:blipFill>
        <p:spPr bwMode="auto">
          <a:xfrm>
            <a:off x="1451578" y="3636472"/>
            <a:ext cx="9603274" cy="1530956"/>
          </a:xfrm>
          <a:prstGeom prst="rect">
            <a:avLst/>
          </a:prstGeom>
          <a:noFill/>
        </p:spPr>
      </p:pic>
      <p:sp>
        <p:nvSpPr>
          <p:cNvPr id="6" name="Oval 5">
            <a:extLst>
              <a:ext uri="{FF2B5EF4-FFF2-40B4-BE49-F238E27FC236}">
                <a16:creationId xmlns:a16="http://schemas.microsoft.com/office/drawing/2014/main" id="{D7F9BC23-41D0-40DF-B48B-88184A89F21F}"/>
              </a:ext>
            </a:extLst>
          </p:cNvPr>
          <p:cNvSpPr/>
          <p:nvPr/>
        </p:nvSpPr>
        <p:spPr>
          <a:xfrm>
            <a:off x="7412561" y="2962617"/>
            <a:ext cx="2145845" cy="2878666"/>
          </a:xfrm>
          <a:prstGeom prst="ellipse">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0881646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a:extLst>
              <a:ext uri="{FF2B5EF4-FFF2-40B4-BE49-F238E27FC236}">
                <a16:creationId xmlns:a16="http://schemas.microsoft.com/office/drawing/2014/main" id="{B265C8CC-700D-4885-B3A1-3B6E4D41592F}"/>
              </a:ext>
            </a:extLst>
          </p:cNvPr>
          <p:cNvSpPr/>
          <p:nvPr/>
        </p:nvSpPr>
        <p:spPr>
          <a:xfrm>
            <a:off x="9043241" y="3081867"/>
            <a:ext cx="2145845" cy="2878666"/>
          </a:xfrm>
          <a:prstGeom prst="ellipse">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6B67BE7-A3E6-4CFE-A1F8-6BA5AFD9DF5A}"/>
              </a:ext>
            </a:extLst>
          </p:cNvPr>
          <p:cNvSpPr>
            <a:spLocks noGrp="1"/>
          </p:cNvSpPr>
          <p:nvPr>
            <p:ph type="title"/>
          </p:nvPr>
        </p:nvSpPr>
        <p:spPr/>
        <p:txBody>
          <a:bodyPr/>
          <a:lstStyle/>
          <a:p>
            <a:r>
              <a:rPr lang="en-US" dirty="0"/>
              <a:t>Consequence</a:t>
            </a:r>
          </a:p>
        </p:txBody>
      </p:sp>
      <p:sp>
        <p:nvSpPr>
          <p:cNvPr id="3" name="Content Placeholder 2">
            <a:extLst>
              <a:ext uri="{FF2B5EF4-FFF2-40B4-BE49-F238E27FC236}">
                <a16:creationId xmlns:a16="http://schemas.microsoft.com/office/drawing/2014/main" id="{89395CEA-155D-47F6-98CA-F8917D900170}"/>
              </a:ext>
            </a:extLst>
          </p:cNvPr>
          <p:cNvSpPr>
            <a:spLocks noGrp="1"/>
          </p:cNvSpPr>
          <p:nvPr>
            <p:ph idx="1"/>
          </p:nvPr>
        </p:nvSpPr>
        <p:spPr/>
        <p:txBody>
          <a:bodyPr/>
          <a:lstStyle/>
          <a:p>
            <a:r>
              <a:rPr lang="en-US" dirty="0"/>
              <a:t>The resulting outcome(s) and effects from the event </a:t>
            </a:r>
          </a:p>
        </p:txBody>
      </p:sp>
      <p:sp>
        <p:nvSpPr>
          <p:cNvPr id="4" name="Slide Number Placeholder 3">
            <a:extLst>
              <a:ext uri="{FF2B5EF4-FFF2-40B4-BE49-F238E27FC236}">
                <a16:creationId xmlns:a16="http://schemas.microsoft.com/office/drawing/2014/main" id="{3FBF27A8-B235-45AB-A49F-01FE39B24E8F}"/>
              </a:ext>
            </a:extLst>
          </p:cNvPr>
          <p:cNvSpPr>
            <a:spLocks noGrp="1"/>
          </p:cNvSpPr>
          <p:nvPr>
            <p:ph type="sldNum" sz="quarter" idx="12"/>
          </p:nvPr>
        </p:nvSpPr>
        <p:spPr/>
        <p:txBody>
          <a:bodyPr/>
          <a:lstStyle/>
          <a:p>
            <a:fld id="{35B72D44-14B5-49A2-830A-D01BAFE38A11}" type="slidenum">
              <a:rPr lang="en-US" smtClean="0"/>
              <a:t>15</a:t>
            </a:fld>
            <a:endParaRPr lang="en-US" dirty="0"/>
          </a:p>
        </p:txBody>
      </p:sp>
      <p:pic>
        <p:nvPicPr>
          <p:cNvPr id="5" name="Picture 4">
            <a:extLst>
              <a:ext uri="{FF2B5EF4-FFF2-40B4-BE49-F238E27FC236}">
                <a16:creationId xmlns:a16="http://schemas.microsoft.com/office/drawing/2014/main" id="{EBB45D7E-611E-4294-AD9C-AD9C03F030F1}"/>
              </a:ext>
            </a:extLst>
          </p:cNvPr>
          <p:cNvPicPr/>
          <p:nvPr/>
        </p:nvPicPr>
        <p:blipFill>
          <a:blip r:embed="rId3">
            <a:extLst>
              <a:ext uri="{28A0092B-C50C-407E-A947-70E740481C1C}">
                <a14:useLocalDpi xmlns:a14="http://schemas.microsoft.com/office/drawing/2010/main" val="0"/>
              </a:ext>
            </a:extLst>
          </a:blip>
          <a:stretch>
            <a:fillRect/>
          </a:stretch>
        </p:blipFill>
        <p:spPr bwMode="auto">
          <a:xfrm>
            <a:off x="1451578" y="3636472"/>
            <a:ext cx="9603274" cy="1530956"/>
          </a:xfrm>
          <a:prstGeom prst="rect">
            <a:avLst/>
          </a:prstGeom>
          <a:noFill/>
        </p:spPr>
      </p:pic>
    </p:spTree>
    <p:extLst>
      <p:ext uri="{BB962C8B-B14F-4D97-AF65-F5344CB8AC3E}">
        <p14:creationId xmlns:p14="http://schemas.microsoft.com/office/powerpoint/2010/main" val="288606852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Rectangle 17">
            <a:extLst>
              <a:ext uri="{FF2B5EF4-FFF2-40B4-BE49-F238E27FC236}">
                <a16:creationId xmlns:a16="http://schemas.microsoft.com/office/drawing/2014/main" id="{A4AC5506-6312-4701-8D3C-40187889A9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D076873-EF28-4E05-8935-D2E587B0C7D6}"/>
              </a:ext>
            </a:extLst>
          </p:cNvPr>
          <p:cNvSpPr>
            <a:spLocks noGrp="1"/>
          </p:cNvSpPr>
          <p:nvPr>
            <p:ph type="title"/>
          </p:nvPr>
        </p:nvSpPr>
        <p:spPr>
          <a:xfrm>
            <a:off x="556532" y="643467"/>
            <a:ext cx="11210925" cy="744836"/>
          </a:xfrm>
        </p:spPr>
        <p:txBody>
          <a:bodyPr vert="horz" lIns="91440" tIns="45720" rIns="91440" bIns="45720" rtlCol="0" anchor="ctr">
            <a:normAutofit/>
          </a:bodyPr>
          <a:lstStyle/>
          <a:p>
            <a:pPr algn="ctr"/>
            <a:r>
              <a:rPr lang="en-US" sz="3200" b="1" kern="1200">
                <a:solidFill>
                  <a:schemeClr val="bg1"/>
                </a:solidFill>
                <a:latin typeface="+mj-lt"/>
                <a:ea typeface="+mj-ea"/>
                <a:cs typeface="+mj-cs"/>
              </a:rPr>
              <a:t>The Dynamic Nature of Risk </a:t>
            </a:r>
            <a:endParaRPr lang="en-US" sz="3200" kern="1200">
              <a:solidFill>
                <a:schemeClr val="bg1"/>
              </a:solidFill>
              <a:latin typeface="+mj-lt"/>
              <a:ea typeface="+mj-ea"/>
              <a:cs typeface="+mj-cs"/>
            </a:endParaRPr>
          </a:p>
        </p:txBody>
      </p:sp>
      <p:pic>
        <p:nvPicPr>
          <p:cNvPr id="13" name="Picture 12">
            <a:extLst>
              <a:ext uri="{FF2B5EF4-FFF2-40B4-BE49-F238E27FC236}">
                <a16:creationId xmlns:a16="http://schemas.microsoft.com/office/drawing/2014/main" id="{360164E7-46DD-43AB-90BC-1986FD99BCD0}"/>
              </a:ext>
            </a:extLst>
          </p:cNvPr>
          <p:cNvPicPr>
            <a:picLocks noChangeAspect="1"/>
          </p:cNvPicPr>
          <p:nvPr/>
        </p:nvPicPr>
        <p:blipFill>
          <a:blip r:embed="rId3"/>
          <a:stretch>
            <a:fillRect/>
          </a:stretch>
        </p:blipFill>
        <p:spPr>
          <a:xfrm>
            <a:off x="643467" y="1818876"/>
            <a:ext cx="10905066" cy="4106900"/>
          </a:xfrm>
          <a:prstGeom prst="rect">
            <a:avLst/>
          </a:prstGeom>
        </p:spPr>
      </p:pic>
      <p:sp>
        <p:nvSpPr>
          <p:cNvPr id="4" name="Slide Number Placeholder 3">
            <a:extLst>
              <a:ext uri="{FF2B5EF4-FFF2-40B4-BE49-F238E27FC236}">
                <a16:creationId xmlns:a16="http://schemas.microsoft.com/office/drawing/2014/main" id="{2FDDC523-34E6-4A76-A4C9-A8A02C5E167F}"/>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a:spcAft>
                <a:spcPts val="600"/>
              </a:spcAft>
            </a:pPr>
            <a:fld id="{35B72D44-14B5-49A2-830A-D01BAFE38A11}" type="slidenum">
              <a:rPr lang="en-US" smtClean="0"/>
              <a:pPr>
                <a:spcAft>
                  <a:spcPts val="600"/>
                </a:spcAft>
              </a:pPr>
              <a:t>16</a:t>
            </a:fld>
            <a:endParaRPr lang="en-US"/>
          </a:p>
        </p:txBody>
      </p:sp>
    </p:spTree>
    <p:extLst>
      <p:ext uri="{BB962C8B-B14F-4D97-AF65-F5344CB8AC3E}">
        <p14:creationId xmlns:p14="http://schemas.microsoft.com/office/powerpoint/2010/main" val="305401012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FDDC523-34E6-4A76-A4C9-A8A02C5E167F}"/>
              </a:ext>
            </a:extLst>
          </p:cNvPr>
          <p:cNvSpPr>
            <a:spLocks noGrp="1"/>
          </p:cNvSpPr>
          <p:nvPr>
            <p:ph type="sldNum" sz="quarter" idx="12"/>
          </p:nvPr>
        </p:nvSpPr>
        <p:spPr/>
        <p:txBody>
          <a:bodyPr/>
          <a:lstStyle/>
          <a:p>
            <a:fld id="{35B72D44-14B5-49A2-830A-D01BAFE38A11}" type="slidenum">
              <a:rPr lang="en-US" smtClean="0"/>
              <a:t>17</a:t>
            </a:fld>
            <a:endParaRPr lang="en-US" dirty="0"/>
          </a:p>
        </p:txBody>
      </p:sp>
      <p:pic>
        <p:nvPicPr>
          <p:cNvPr id="11" name="Picture 10">
            <a:extLst>
              <a:ext uri="{FF2B5EF4-FFF2-40B4-BE49-F238E27FC236}">
                <a16:creationId xmlns:a16="http://schemas.microsoft.com/office/drawing/2014/main" id="{58278E06-548F-4613-915C-39C11D898EED}"/>
              </a:ext>
            </a:extLst>
          </p:cNvPr>
          <p:cNvPicPr>
            <a:picLocks noChangeAspect="1"/>
          </p:cNvPicPr>
          <p:nvPr/>
        </p:nvPicPr>
        <p:blipFill>
          <a:blip r:embed="rId3"/>
          <a:stretch>
            <a:fillRect/>
          </a:stretch>
        </p:blipFill>
        <p:spPr>
          <a:xfrm>
            <a:off x="2290762" y="238125"/>
            <a:ext cx="7610475" cy="6381750"/>
          </a:xfrm>
          <a:prstGeom prst="rect">
            <a:avLst/>
          </a:prstGeom>
        </p:spPr>
      </p:pic>
    </p:spTree>
    <p:extLst>
      <p:ext uri="{BB962C8B-B14F-4D97-AF65-F5344CB8AC3E}">
        <p14:creationId xmlns:p14="http://schemas.microsoft.com/office/powerpoint/2010/main" val="144629411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076873-EF28-4E05-8935-D2E587B0C7D6}"/>
              </a:ext>
            </a:extLst>
          </p:cNvPr>
          <p:cNvSpPr>
            <a:spLocks noGrp="1"/>
          </p:cNvSpPr>
          <p:nvPr>
            <p:ph type="title"/>
          </p:nvPr>
        </p:nvSpPr>
        <p:spPr>
          <a:xfrm>
            <a:off x="838200" y="365125"/>
            <a:ext cx="10515600" cy="1325563"/>
          </a:xfrm>
        </p:spPr>
        <p:txBody>
          <a:bodyPr vert="horz" lIns="91440" tIns="45720" rIns="91440" bIns="45720" rtlCol="0" anchor="ctr">
            <a:normAutofit/>
          </a:bodyPr>
          <a:lstStyle/>
          <a:p>
            <a:r>
              <a:rPr lang="en-US" b="1" kern="1200">
                <a:solidFill>
                  <a:schemeClr val="tx1"/>
                </a:solidFill>
                <a:latin typeface="+mj-lt"/>
                <a:ea typeface="+mj-ea"/>
                <a:cs typeface="+mj-cs"/>
              </a:rPr>
              <a:t>The Risk Continuum from the Observer’s view </a:t>
            </a:r>
            <a:endParaRPr lang="en-US" kern="1200">
              <a:solidFill>
                <a:schemeClr val="tx1"/>
              </a:solidFill>
              <a:latin typeface="+mj-lt"/>
              <a:ea typeface="+mj-ea"/>
              <a:cs typeface="+mj-cs"/>
            </a:endParaRPr>
          </a:p>
        </p:txBody>
      </p:sp>
      <p:pic>
        <p:nvPicPr>
          <p:cNvPr id="6" name="Picture 5">
            <a:extLst>
              <a:ext uri="{FF2B5EF4-FFF2-40B4-BE49-F238E27FC236}">
                <a16:creationId xmlns:a16="http://schemas.microsoft.com/office/drawing/2014/main" id="{75DE1AA4-C86A-4A35-B0BC-414EA76418B0}"/>
              </a:ext>
            </a:extLst>
          </p:cNvPr>
          <p:cNvPicPr/>
          <p:nvPr/>
        </p:nvPicPr>
        <p:blipFill>
          <a:blip r:embed="rId3">
            <a:extLst>
              <a:ext uri="{28A0092B-C50C-407E-A947-70E740481C1C}">
                <a14:useLocalDpi xmlns:a14="http://schemas.microsoft.com/office/drawing/2010/main" val="0"/>
              </a:ext>
            </a:extLst>
          </a:blip>
          <a:stretch>
            <a:fillRect/>
          </a:stretch>
        </p:blipFill>
        <p:spPr bwMode="auto">
          <a:xfrm>
            <a:off x="2171113" y="1825626"/>
            <a:ext cx="7840249" cy="4351338"/>
          </a:xfrm>
          <a:prstGeom prst="rect">
            <a:avLst/>
          </a:prstGeom>
          <a:noFill/>
        </p:spPr>
      </p:pic>
      <p:sp>
        <p:nvSpPr>
          <p:cNvPr id="4" name="Slide Number Placeholder 3">
            <a:extLst>
              <a:ext uri="{FF2B5EF4-FFF2-40B4-BE49-F238E27FC236}">
                <a16:creationId xmlns:a16="http://schemas.microsoft.com/office/drawing/2014/main" id="{2FDDC523-34E6-4A76-A4C9-A8A02C5E167F}"/>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a:spcAft>
                <a:spcPts val="600"/>
              </a:spcAft>
            </a:pPr>
            <a:fld id="{35B72D44-14B5-49A2-830A-D01BAFE38A11}" type="slidenum">
              <a:rPr lang="en-US" smtClean="0"/>
              <a:pPr>
                <a:spcAft>
                  <a:spcPts val="600"/>
                </a:spcAft>
              </a:pPr>
              <a:t>18</a:t>
            </a:fld>
            <a:endParaRPr lang="en-US"/>
          </a:p>
        </p:txBody>
      </p:sp>
    </p:spTree>
    <p:extLst>
      <p:ext uri="{BB962C8B-B14F-4D97-AF65-F5344CB8AC3E}">
        <p14:creationId xmlns:p14="http://schemas.microsoft.com/office/powerpoint/2010/main" val="198050840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076873-EF28-4E05-8935-D2E587B0C7D6}"/>
              </a:ext>
            </a:extLst>
          </p:cNvPr>
          <p:cNvSpPr>
            <a:spLocks noGrp="1"/>
          </p:cNvSpPr>
          <p:nvPr>
            <p:ph type="title"/>
          </p:nvPr>
        </p:nvSpPr>
        <p:spPr>
          <a:xfrm>
            <a:off x="838200" y="365125"/>
            <a:ext cx="10515600" cy="1325563"/>
          </a:xfrm>
        </p:spPr>
        <p:txBody>
          <a:bodyPr vert="horz" lIns="91440" tIns="45720" rIns="91440" bIns="45720" rtlCol="0" anchor="ctr">
            <a:normAutofit/>
          </a:bodyPr>
          <a:lstStyle/>
          <a:p>
            <a:r>
              <a:rPr lang="en-US" b="1" kern="1200">
                <a:solidFill>
                  <a:schemeClr val="tx1"/>
                </a:solidFill>
                <a:latin typeface="+mj-lt"/>
                <a:ea typeface="+mj-ea"/>
                <a:cs typeface="+mj-cs"/>
              </a:rPr>
              <a:t>Emerging Risk</a:t>
            </a:r>
            <a:endParaRPr lang="en-US" kern="1200">
              <a:solidFill>
                <a:schemeClr val="tx1"/>
              </a:solidFill>
              <a:latin typeface="+mj-lt"/>
              <a:ea typeface="+mj-ea"/>
              <a:cs typeface="+mj-cs"/>
            </a:endParaRPr>
          </a:p>
        </p:txBody>
      </p:sp>
      <p:pic>
        <p:nvPicPr>
          <p:cNvPr id="6" name="Picture 5">
            <a:extLst>
              <a:ext uri="{FF2B5EF4-FFF2-40B4-BE49-F238E27FC236}">
                <a16:creationId xmlns:a16="http://schemas.microsoft.com/office/drawing/2014/main" id="{75DE1AA4-C86A-4A35-B0BC-414EA76418B0}"/>
              </a:ext>
            </a:extLst>
          </p:cNvPr>
          <p:cNvPicPr/>
          <p:nvPr/>
        </p:nvPicPr>
        <p:blipFill>
          <a:blip r:embed="rId3">
            <a:extLst>
              <a:ext uri="{28A0092B-C50C-407E-A947-70E740481C1C}">
                <a14:useLocalDpi xmlns:a14="http://schemas.microsoft.com/office/drawing/2010/main" val="0"/>
              </a:ext>
            </a:extLst>
          </a:blip>
          <a:stretch>
            <a:fillRect/>
          </a:stretch>
        </p:blipFill>
        <p:spPr bwMode="auto">
          <a:xfrm>
            <a:off x="2171113" y="1825626"/>
            <a:ext cx="7840249" cy="4351338"/>
          </a:xfrm>
          <a:prstGeom prst="rect">
            <a:avLst/>
          </a:prstGeom>
          <a:noFill/>
        </p:spPr>
      </p:pic>
      <p:sp>
        <p:nvSpPr>
          <p:cNvPr id="4" name="Slide Number Placeholder 3">
            <a:extLst>
              <a:ext uri="{FF2B5EF4-FFF2-40B4-BE49-F238E27FC236}">
                <a16:creationId xmlns:a16="http://schemas.microsoft.com/office/drawing/2014/main" id="{2FDDC523-34E6-4A76-A4C9-A8A02C5E167F}"/>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a:spcAft>
                <a:spcPts val="600"/>
              </a:spcAft>
            </a:pPr>
            <a:fld id="{35B72D44-14B5-49A2-830A-D01BAFE38A11}" type="slidenum">
              <a:rPr lang="en-US" smtClean="0"/>
              <a:pPr>
                <a:spcAft>
                  <a:spcPts val="600"/>
                </a:spcAft>
              </a:pPr>
              <a:t>19</a:t>
            </a:fld>
            <a:endParaRPr lang="en-US"/>
          </a:p>
        </p:txBody>
      </p:sp>
      <p:sp>
        <p:nvSpPr>
          <p:cNvPr id="5" name="Arrow: Notched Right 4">
            <a:extLst>
              <a:ext uri="{FF2B5EF4-FFF2-40B4-BE49-F238E27FC236}">
                <a16:creationId xmlns:a16="http://schemas.microsoft.com/office/drawing/2014/main" id="{0EC3908B-0437-447D-9B99-0DB9E4A3FD41}"/>
              </a:ext>
            </a:extLst>
          </p:cNvPr>
          <p:cNvSpPr/>
          <p:nvPr/>
        </p:nvSpPr>
        <p:spPr>
          <a:xfrm rot="3096696">
            <a:off x="1911976" y="2245527"/>
            <a:ext cx="1896533" cy="1388533"/>
          </a:xfrm>
          <a:prstGeom prst="notchedRightArrow">
            <a:avLst/>
          </a:prstGeom>
          <a:solidFill>
            <a:srgbClr val="FFC000"/>
          </a:solidFill>
          <a:effectLst>
            <a:outerShdw blurRad="63500" sx="102000" sy="102000" algn="ctr"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7768650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AC63F43-5BB1-471E-95A7-63406BFE2EF6}"/>
              </a:ext>
            </a:extLst>
          </p:cNvPr>
          <p:cNvPicPr>
            <a:picLocks noChangeAspect="1"/>
          </p:cNvPicPr>
          <p:nvPr/>
        </p:nvPicPr>
        <p:blipFill rotWithShape="1">
          <a:blip r:embed="rId3"/>
          <a:srcRect l="35316" r="1466" b="1"/>
          <a:stretch/>
        </p:blipFill>
        <p:spPr>
          <a:xfrm>
            <a:off x="20" y="1302606"/>
            <a:ext cx="4413566" cy="4252313"/>
          </a:xfrm>
          <a:custGeom>
            <a:avLst/>
            <a:gdLst/>
            <a:ahLst/>
            <a:cxnLst/>
            <a:rect l="l" t="t" r="r" b="b"/>
            <a:pathLst>
              <a:path w="4413586" h="4252313">
                <a:moveTo>
                  <a:pt x="0" y="0"/>
                </a:moveTo>
                <a:lnTo>
                  <a:pt x="2062856" y="0"/>
                </a:lnTo>
                <a:lnTo>
                  <a:pt x="2063084" y="493"/>
                </a:lnTo>
                <a:lnTo>
                  <a:pt x="2450944" y="493"/>
                </a:lnTo>
                <a:lnTo>
                  <a:pt x="4413586" y="4252313"/>
                </a:lnTo>
                <a:lnTo>
                  <a:pt x="388087" y="4252313"/>
                </a:lnTo>
                <a:lnTo>
                  <a:pt x="388087" y="4251820"/>
                </a:lnTo>
                <a:lnTo>
                  <a:pt x="0" y="4251820"/>
                </a:lnTo>
                <a:close/>
              </a:path>
            </a:pathLst>
          </a:custGeom>
        </p:spPr>
      </p:pic>
      <p:sp>
        <p:nvSpPr>
          <p:cNvPr id="59" name="Freeform: Shape 58">
            <a:extLst>
              <a:ext uri="{FF2B5EF4-FFF2-40B4-BE49-F238E27FC236}">
                <a16:creationId xmlns:a16="http://schemas.microsoft.com/office/drawing/2014/main" id="{0CBF71E6-C54A-4E15-90AD-354C3943551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2965697" y="1303083"/>
            <a:ext cx="9226303" cy="4251821"/>
          </a:xfrm>
          <a:custGeom>
            <a:avLst/>
            <a:gdLst>
              <a:gd name="connsiteX0" fmla="*/ 0 w 9226303"/>
              <a:gd name="connsiteY0" fmla="*/ 0 h 4251821"/>
              <a:gd name="connsiteX1" fmla="*/ 9226303 w 9226303"/>
              <a:gd name="connsiteY1" fmla="*/ 0 h 4251821"/>
              <a:gd name="connsiteX2" fmla="*/ 7263661 w 9226303"/>
              <a:gd name="connsiteY2" fmla="*/ 4251821 h 4251821"/>
              <a:gd name="connsiteX3" fmla="*/ 0 w 9226303"/>
              <a:gd name="connsiteY3" fmla="*/ 4251821 h 4251821"/>
            </a:gdLst>
            <a:ahLst/>
            <a:cxnLst>
              <a:cxn ang="0">
                <a:pos x="connsiteX0" y="connsiteY0"/>
              </a:cxn>
              <a:cxn ang="0">
                <a:pos x="connsiteX1" y="connsiteY1"/>
              </a:cxn>
              <a:cxn ang="0">
                <a:pos x="connsiteX2" y="connsiteY2"/>
              </a:cxn>
              <a:cxn ang="0">
                <a:pos x="connsiteX3" y="connsiteY3"/>
              </a:cxn>
            </a:cxnLst>
            <a:rect l="l" t="t" r="r" b="b"/>
            <a:pathLst>
              <a:path w="9226303" h="4251821">
                <a:moveTo>
                  <a:pt x="0" y="0"/>
                </a:moveTo>
                <a:lnTo>
                  <a:pt x="9226303" y="0"/>
                </a:lnTo>
                <a:lnTo>
                  <a:pt x="7263661" y="4251821"/>
                </a:lnTo>
                <a:lnTo>
                  <a:pt x="0" y="4251821"/>
                </a:lnTo>
                <a:close/>
              </a:path>
            </a:pathLst>
          </a:cu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bg1">
                  <a:lumMod val="95000"/>
                </a:schemeClr>
              </a:solidFill>
            </a:endParaRPr>
          </a:p>
        </p:txBody>
      </p:sp>
      <p:sp>
        <p:nvSpPr>
          <p:cNvPr id="2" name="Title 1">
            <a:extLst>
              <a:ext uri="{FF2B5EF4-FFF2-40B4-BE49-F238E27FC236}">
                <a16:creationId xmlns:a16="http://schemas.microsoft.com/office/drawing/2014/main" id="{4AD2A96D-2581-49CA-8888-B3B80CB37F77}"/>
              </a:ext>
            </a:extLst>
          </p:cNvPr>
          <p:cNvSpPr>
            <a:spLocks noGrp="1"/>
          </p:cNvSpPr>
          <p:nvPr>
            <p:ph type="title"/>
          </p:nvPr>
        </p:nvSpPr>
        <p:spPr>
          <a:xfrm>
            <a:off x="4978589" y="1828800"/>
            <a:ext cx="6378259" cy="2027941"/>
          </a:xfrm>
        </p:spPr>
        <p:txBody>
          <a:bodyPr vert="horz" lIns="91440" tIns="45720" rIns="91440" bIns="45720" rtlCol="0" anchor="b">
            <a:normAutofit/>
          </a:bodyPr>
          <a:lstStyle/>
          <a:p>
            <a:r>
              <a:rPr lang="en-US" sz="6000" dirty="0">
                <a:solidFill>
                  <a:srgbClr val="FFFFFF"/>
                </a:solidFill>
              </a:rPr>
              <a:t>Risk Concepts</a:t>
            </a:r>
          </a:p>
        </p:txBody>
      </p:sp>
      <p:sp>
        <p:nvSpPr>
          <p:cNvPr id="5" name="Slide Number Placeholder 4">
            <a:extLst>
              <a:ext uri="{FF2B5EF4-FFF2-40B4-BE49-F238E27FC236}">
                <a16:creationId xmlns:a16="http://schemas.microsoft.com/office/drawing/2014/main" id="{C3E6A6D7-496F-4608-91AD-68D2C34E0DBC}"/>
              </a:ext>
            </a:extLst>
          </p:cNvPr>
          <p:cNvSpPr>
            <a:spLocks noGrp="1"/>
          </p:cNvSpPr>
          <p:nvPr>
            <p:ph type="sldNum" sz="quarter" idx="12"/>
          </p:nvPr>
        </p:nvSpPr>
        <p:spPr>
          <a:xfrm>
            <a:off x="8613648" y="6355080"/>
            <a:ext cx="2743200" cy="365125"/>
          </a:xfrm>
        </p:spPr>
        <p:txBody>
          <a:bodyPr vert="horz" lIns="91440" tIns="45720" rIns="91440" bIns="45720" rtlCol="0" anchor="ctr">
            <a:normAutofit/>
          </a:bodyPr>
          <a:lstStyle/>
          <a:p>
            <a:pPr>
              <a:spcAft>
                <a:spcPts val="600"/>
              </a:spcAft>
              <a:defRPr/>
            </a:pPr>
            <a:fld id="{35B72D44-14B5-49A2-830A-D01BAFE38A11}" type="slidenum">
              <a:rPr lang="en-US">
                <a:solidFill>
                  <a:srgbClr val="898989"/>
                </a:solidFill>
                <a:latin typeface="Calibri" panose="020F0502020204030204"/>
              </a:rPr>
              <a:pPr>
                <a:spcAft>
                  <a:spcPts val="600"/>
                </a:spcAft>
                <a:defRPr/>
              </a:pPr>
              <a:t>2</a:t>
            </a:fld>
            <a:endParaRPr lang="en-US">
              <a:solidFill>
                <a:srgbClr val="898989"/>
              </a:solidFill>
              <a:latin typeface="Calibri" panose="020F0502020204030204"/>
            </a:endParaRPr>
          </a:p>
        </p:txBody>
      </p:sp>
    </p:spTree>
    <p:extLst>
      <p:ext uri="{BB962C8B-B14F-4D97-AF65-F5344CB8AC3E}">
        <p14:creationId xmlns:p14="http://schemas.microsoft.com/office/powerpoint/2010/main" val="94757906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076873-EF28-4E05-8935-D2E587B0C7D6}"/>
              </a:ext>
            </a:extLst>
          </p:cNvPr>
          <p:cNvSpPr>
            <a:spLocks noGrp="1"/>
          </p:cNvSpPr>
          <p:nvPr>
            <p:ph type="title"/>
          </p:nvPr>
        </p:nvSpPr>
        <p:spPr>
          <a:xfrm>
            <a:off x="838200" y="365125"/>
            <a:ext cx="10515600" cy="1325563"/>
          </a:xfrm>
        </p:spPr>
        <p:txBody>
          <a:bodyPr vert="horz" lIns="91440" tIns="45720" rIns="91440" bIns="45720" rtlCol="0" anchor="ctr">
            <a:normAutofit/>
          </a:bodyPr>
          <a:lstStyle/>
          <a:p>
            <a:r>
              <a:rPr lang="en-US" b="1" kern="1200">
                <a:solidFill>
                  <a:schemeClr val="tx1"/>
                </a:solidFill>
                <a:latin typeface="+mj-lt"/>
                <a:ea typeface="+mj-ea"/>
                <a:cs typeface="+mj-cs"/>
              </a:rPr>
              <a:t>Inherent Risk </a:t>
            </a:r>
            <a:endParaRPr lang="en-US" kern="1200">
              <a:solidFill>
                <a:schemeClr val="tx1"/>
              </a:solidFill>
              <a:latin typeface="+mj-lt"/>
              <a:ea typeface="+mj-ea"/>
              <a:cs typeface="+mj-cs"/>
            </a:endParaRPr>
          </a:p>
        </p:txBody>
      </p:sp>
      <p:pic>
        <p:nvPicPr>
          <p:cNvPr id="6" name="Picture 5">
            <a:extLst>
              <a:ext uri="{FF2B5EF4-FFF2-40B4-BE49-F238E27FC236}">
                <a16:creationId xmlns:a16="http://schemas.microsoft.com/office/drawing/2014/main" id="{75DE1AA4-C86A-4A35-B0BC-414EA76418B0}"/>
              </a:ext>
            </a:extLst>
          </p:cNvPr>
          <p:cNvPicPr/>
          <p:nvPr/>
        </p:nvPicPr>
        <p:blipFill>
          <a:blip r:embed="rId3">
            <a:extLst>
              <a:ext uri="{28A0092B-C50C-407E-A947-70E740481C1C}">
                <a14:useLocalDpi xmlns:a14="http://schemas.microsoft.com/office/drawing/2010/main" val="0"/>
              </a:ext>
            </a:extLst>
          </a:blip>
          <a:stretch>
            <a:fillRect/>
          </a:stretch>
        </p:blipFill>
        <p:spPr bwMode="auto">
          <a:xfrm>
            <a:off x="2171113" y="1825626"/>
            <a:ext cx="7840249" cy="4351338"/>
          </a:xfrm>
          <a:prstGeom prst="rect">
            <a:avLst/>
          </a:prstGeom>
          <a:noFill/>
        </p:spPr>
      </p:pic>
      <p:sp>
        <p:nvSpPr>
          <p:cNvPr id="4" name="Slide Number Placeholder 3">
            <a:extLst>
              <a:ext uri="{FF2B5EF4-FFF2-40B4-BE49-F238E27FC236}">
                <a16:creationId xmlns:a16="http://schemas.microsoft.com/office/drawing/2014/main" id="{2FDDC523-34E6-4A76-A4C9-A8A02C5E167F}"/>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a:spcAft>
                <a:spcPts val="600"/>
              </a:spcAft>
            </a:pPr>
            <a:fld id="{35B72D44-14B5-49A2-830A-D01BAFE38A11}" type="slidenum">
              <a:rPr lang="en-US" smtClean="0"/>
              <a:pPr>
                <a:spcAft>
                  <a:spcPts val="600"/>
                </a:spcAft>
              </a:pPr>
              <a:t>20</a:t>
            </a:fld>
            <a:endParaRPr lang="en-US"/>
          </a:p>
        </p:txBody>
      </p:sp>
      <p:pic>
        <p:nvPicPr>
          <p:cNvPr id="13" name="Picture 12">
            <a:extLst>
              <a:ext uri="{FF2B5EF4-FFF2-40B4-BE49-F238E27FC236}">
                <a16:creationId xmlns:a16="http://schemas.microsoft.com/office/drawing/2014/main" id="{1E54A979-D385-4226-9FB5-064B2D816974}"/>
              </a:ext>
            </a:extLst>
          </p:cNvPr>
          <p:cNvPicPr>
            <a:picLocks noChangeAspect="1"/>
          </p:cNvPicPr>
          <p:nvPr/>
        </p:nvPicPr>
        <p:blipFill>
          <a:blip r:embed="rId4"/>
          <a:stretch>
            <a:fillRect/>
          </a:stretch>
        </p:blipFill>
        <p:spPr>
          <a:xfrm>
            <a:off x="838200" y="1690688"/>
            <a:ext cx="2438454" cy="1847313"/>
          </a:xfrm>
          <a:prstGeom prst="rect">
            <a:avLst/>
          </a:prstGeom>
        </p:spPr>
      </p:pic>
      <p:sp>
        <p:nvSpPr>
          <p:cNvPr id="15" name="TextBox 14">
            <a:extLst>
              <a:ext uri="{FF2B5EF4-FFF2-40B4-BE49-F238E27FC236}">
                <a16:creationId xmlns:a16="http://schemas.microsoft.com/office/drawing/2014/main" id="{7102FECB-087D-42F8-8DE1-858D1E1EF5BC}"/>
              </a:ext>
            </a:extLst>
          </p:cNvPr>
          <p:cNvSpPr txBox="1"/>
          <p:nvPr/>
        </p:nvSpPr>
        <p:spPr>
          <a:xfrm>
            <a:off x="152400" y="6261913"/>
            <a:ext cx="7941733" cy="276999"/>
          </a:xfrm>
          <a:prstGeom prst="rect">
            <a:avLst/>
          </a:prstGeom>
          <a:noFill/>
        </p:spPr>
        <p:txBody>
          <a:bodyPr wrap="square" rtlCol="0">
            <a:spAutoFit/>
          </a:bodyPr>
          <a:lstStyle/>
          <a:p>
            <a:r>
              <a:rPr lang="en-US" sz="1200" dirty="0"/>
              <a:t>Funnel Source: </a:t>
            </a:r>
            <a:r>
              <a:rPr lang="en-US" sz="1200" dirty="0">
                <a:hlinkClick r:id="rId5"/>
              </a:rPr>
              <a:t>https://www.tn.gov/content/dam/tn/finance/accounts/Inherent-vs-RisidualRisk.pdf</a:t>
            </a:r>
            <a:endParaRPr lang="en-US" sz="1200" dirty="0"/>
          </a:p>
        </p:txBody>
      </p:sp>
      <p:sp>
        <p:nvSpPr>
          <p:cNvPr id="19" name="Arrow: Notched Right 18">
            <a:extLst>
              <a:ext uri="{FF2B5EF4-FFF2-40B4-BE49-F238E27FC236}">
                <a16:creationId xmlns:a16="http://schemas.microsoft.com/office/drawing/2014/main" id="{7F001D71-6392-4CCD-8521-E06CC96BF4BB}"/>
              </a:ext>
            </a:extLst>
          </p:cNvPr>
          <p:cNvSpPr/>
          <p:nvPr/>
        </p:nvSpPr>
        <p:spPr>
          <a:xfrm rot="3096696">
            <a:off x="3573136" y="2245527"/>
            <a:ext cx="1896533" cy="1388533"/>
          </a:xfrm>
          <a:prstGeom prst="notchedRightArrow">
            <a:avLst/>
          </a:prstGeom>
          <a:solidFill>
            <a:srgbClr val="FFC000"/>
          </a:solidFill>
          <a:effectLst>
            <a:outerShdw blurRad="63500" sx="102000" sy="102000" algn="ctr"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Oval 20">
            <a:extLst>
              <a:ext uri="{FF2B5EF4-FFF2-40B4-BE49-F238E27FC236}">
                <a16:creationId xmlns:a16="http://schemas.microsoft.com/office/drawing/2014/main" id="{56E61A59-6517-433C-BC8F-1A18B923469F}"/>
              </a:ext>
            </a:extLst>
          </p:cNvPr>
          <p:cNvSpPr/>
          <p:nvPr/>
        </p:nvSpPr>
        <p:spPr>
          <a:xfrm>
            <a:off x="652221" y="1574166"/>
            <a:ext cx="1463040" cy="50292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2130240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076873-EF28-4E05-8935-D2E587B0C7D6}"/>
              </a:ext>
            </a:extLst>
          </p:cNvPr>
          <p:cNvSpPr>
            <a:spLocks noGrp="1"/>
          </p:cNvSpPr>
          <p:nvPr>
            <p:ph type="title"/>
          </p:nvPr>
        </p:nvSpPr>
        <p:spPr>
          <a:xfrm>
            <a:off x="838200" y="365125"/>
            <a:ext cx="10515600" cy="1325563"/>
          </a:xfrm>
        </p:spPr>
        <p:txBody>
          <a:bodyPr vert="horz" lIns="91440" tIns="45720" rIns="91440" bIns="45720" rtlCol="0" anchor="ctr">
            <a:normAutofit/>
          </a:bodyPr>
          <a:lstStyle/>
          <a:p>
            <a:r>
              <a:rPr lang="en-US" b="1" kern="1200">
                <a:solidFill>
                  <a:schemeClr val="tx1"/>
                </a:solidFill>
                <a:latin typeface="+mj-lt"/>
                <a:ea typeface="+mj-ea"/>
                <a:cs typeface="+mj-cs"/>
              </a:rPr>
              <a:t>Initial Risk </a:t>
            </a:r>
            <a:endParaRPr lang="en-US" kern="1200">
              <a:solidFill>
                <a:schemeClr val="tx1"/>
              </a:solidFill>
              <a:latin typeface="+mj-lt"/>
              <a:ea typeface="+mj-ea"/>
              <a:cs typeface="+mj-cs"/>
            </a:endParaRPr>
          </a:p>
        </p:txBody>
      </p:sp>
      <p:pic>
        <p:nvPicPr>
          <p:cNvPr id="6" name="Picture 5">
            <a:extLst>
              <a:ext uri="{FF2B5EF4-FFF2-40B4-BE49-F238E27FC236}">
                <a16:creationId xmlns:a16="http://schemas.microsoft.com/office/drawing/2014/main" id="{75DE1AA4-C86A-4A35-B0BC-414EA76418B0}"/>
              </a:ext>
            </a:extLst>
          </p:cNvPr>
          <p:cNvPicPr/>
          <p:nvPr/>
        </p:nvPicPr>
        <p:blipFill>
          <a:blip r:embed="rId3">
            <a:extLst>
              <a:ext uri="{28A0092B-C50C-407E-A947-70E740481C1C}">
                <a14:useLocalDpi xmlns:a14="http://schemas.microsoft.com/office/drawing/2010/main" val="0"/>
              </a:ext>
            </a:extLst>
          </a:blip>
          <a:stretch>
            <a:fillRect/>
          </a:stretch>
        </p:blipFill>
        <p:spPr bwMode="auto">
          <a:xfrm>
            <a:off x="2171113" y="1825626"/>
            <a:ext cx="7840249" cy="4351338"/>
          </a:xfrm>
          <a:prstGeom prst="rect">
            <a:avLst/>
          </a:prstGeom>
          <a:noFill/>
        </p:spPr>
      </p:pic>
      <p:sp>
        <p:nvSpPr>
          <p:cNvPr id="4" name="Slide Number Placeholder 3">
            <a:extLst>
              <a:ext uri="{FF2B5EF4-FFF2-40B4-BE49-F238E27FC236}">
                <a16:creationId xmlns:a16="http://schemas.microsoft.com/office/drawing/2014/main" id="{2FDDC523-34E6-4A76-A4C9-A8A02C5E167F}"/>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a:spcAft>
                <a:spcPts val="600"/>
              </a:spcAft>
            </a:pPr>
            <a:fld id="{35B72D44-14B5-49A2-830A-D01BAFE38A11}" type="slidenum">
              <a:rPr lang="en-US" smtClean="0"/>
              <a:pPr>
                <a:spcAft>
                  <a:spcPts val="600"/>
                </a:spcAft>
              </a:pPr>
              <a:t>21</a:t>
            </a:fld>
            <a:endParaRPr lang="en-US"/>
          </a:p>
        </p:txBody>
      </p:sp>
      <p:sp>
        <p:nvSpPr>
          <p:cNvPr id="5" name="Arrow: Notched Right 4">
            <a:extLst>
              <a:ext uri="{FF2B5EF4-FFF2-40B4-BE49-F238E27FC236}">
                <a16:creationId xmlns:a16="http://schemas.microsoft.com/office/drawing/2014/main" id="{0EC3908B-0437-447D-9B99-0DB9E4A3FD41}"/>
              </a:ext>
            </a:extLst>
          </p:cNvPr>
          <p:cNvSpPr/>
          <p:nvPr/>
        </p:nvSpPr>
        <p:spPr>
          <a:xfrm rot="3171333">
            <a:off x="4985700" y="2210881"/>
            <a:ext cx="1896533" cy="1388533"/>
          </a:xfrm>
          <a:prstGeom prst="notchedRightArrow">
            <a:avLst/>
          </a:prstGeom>
          <a:solidFill>
            <a:srgbClr val="FFC000"/>
          </a:solidFill>
          <a:effectLst>
            <a:outerShdw blurRad="63500" sx="102000" sy="102000" algn="ctr"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62822577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076873-EF28-4E05-8935-D2E587B0C7D6}"/>
              </a:ext>
            </a:extLst>
          </p:cNvPr>
          <p:cNvSpPr>
            <a:spLocks noGrp="1"/>
          </p:cNvSpPr>
          <p:nvPr>
            <p:ph type="title"/>
          </p:nvPr>
        </p:nvSpPr>
        <p:spPr>
          <a:xfrm>
            <a:off x="838200" y="365125"/>
            <a:ext cx="10515600" cy="1325563"/>
          </a:xfrm>
        </p:spPr>
        <p:txBody>
          <a:bodyPr vert="horz" lIns="91440" tIns="45720" rIns="91440" bIns="45720" rtlCol="0" anchor="ctr">
            <a:normAutofit/>
          </a:bodyPr>
          <a:lstStyle/>
          <a:p>
            <a:r>
              <a:rPr lang="en-US" b="1" kern="1200">
                <a:solidFill>
                  <a:schemeClr val="tx1"/>
                </a:solidFill>
                <a:latin typeface="+mj-lt"/>
                <a:ea typeface="+mj-ea"/>
                <a:cs typeface="+mj-cs"/>
              </a:rPr>
              <a:t>Secondary Risk </a:t>
            </a:r>
          </a:p>
        </p:txBody>
      </p:sp>
      <p:pic>
        <p:nvPicPr>
          <p:cNvPr id="6" name="Picture 5">
            <a:extLst>
              <a:ext uri="{FF2B5EF4-FFF2-40B4-BE49-F238E27FC236}">
                <a16:creationId xmlns:a16="http://schemas.microsoft.com/office/drawing/2014/main" id="{75DE1AA4-C86A-4A35-B0BC-414EA76418B0}"/>
              </a:ext>
            </a:extLst>
          </p:cNvPr>
          <p:cNvPicPr/>
          <p:nvPr/>
        </p:nvPicPr>
        <p:blipFill>
          <a:blip r:embed="rId3">
            <a:extLst>
              <a:ext uri="{28A0092B-C50C-407E-A947-70E740481C1C}">
                <a14:useLocalDpi xmlns:a14="http://schemas.microsoft.com/office/drawing/2010/main" val="0"/>
              </a:ext>
            </a:extLst>
          </a:blip>
          <a:stretch>
            <a:fillRect/>
          </a:stretch>
        </p:blipFill>
        <p:spPr bwMode="auto">
          <a:xfrm>
            <a:off x="2171113" y="1825626"/>
            <a:ext cx="7840249" cy="4351338"/>
          </a:xfrm>
          <a:prstGeom prst="rect">
            <a:avLst/>
          </a:prstGeom>
          <a:noFill/>
        </p:spPr>
      </p:pic>
      <p:sp>
        <p:nvSpPr>
          <p:cNvPr id="4" name="Slide Number Placeholder 3">
            <a:extLst>
              <a:ext uri="{FF2B5EF4-FFF2-40B4-BE49-F238E27FC236}">
                <a16:creationId xmlns:a16="http://schemas.microsoft.com/office/drawing/2014/main" id="{2FDDC523-34E6-4A76-A4C9-A8A02C5E167F}"/>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a:spcAft>
                <a:spcPts val="600"/>
              </a:spcAft>
            </a:pPr>
            <a:fld id="{35B72D44-14B5-49A2-830A-D01BAFE38A11}" type="slidenum">
              <a:rPr lang="en-US" smtClean="0"/>
              <a:pPr>
                <a:spcAft>
                  <a:spcPts val="600"/>
                </a:spcAft>
              </a:pPr>
              <a:t>22</a:t>
            </a:fld>
            <a:endParaRPr lang="en-US"/>
          </a:p>
        </p:txBody>
      </p:sp>
      <p:sp>
        <p:nvSpPr>
          <p:cNvPr id="5" name="Arrow: Notched Right 4">
            <a:extLst>
              <a:ext uri="{FF2B5EF4-FFF2-40B4-BE49-F238E27FC236}">
                <a16:creationId xmlns:a16="http://schemas.microsoft.com/office/drawing/2014/main" id="{0EC3908B-0437-447D-9B99-0DB9E4A3FD41}"/>
              </a:ext>
            </a:extLst>
          </p:cNvPr>
          <p:cNvSpPr/>
          <p:nvPr/>
        </p:nvSpPr>
        <p:spPr>
          <a:xfrm rot="3171333">
            <a:off x="6155335" y="3534987"/>
            <a:ext cx="1896533" cy="1388533"/>
          </a:xfrm>
          <a:prstGeom prst="notchedRightArrow">
            <a:avLst/>
          </a:prstGeom>
          <a:solidFill>
            <a:srgbClr val="FFC000"/>
          </a:solidFill>
          <a:effectLst>
            <a:outerShdw blurRad="63500" sx="102000" sy="102000" algn="ctr"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84305828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076873-EF28-4E05-8935-D2E587B0C7D6}"/>
              </a:ext>
            </a:extLst>
          </p:cNvPr>
          <p:cNvSpPr>
            <a:spLocks noGrp="1"/>
          </p:cNvSpPr>
          <p:nvPr>
            <p:ph type="title"/>
          </p:nvPr>
        </p:nvSpPr>
        <p:spPr>
          <a:xfrm>
            <a:off x="838200" y="365125"/>
            <a:ext cx="10515600" cy="1325563"/>
          </a:xfrm>
        </p:spPr>
        <p:txBody>
          <a:bodyPr vert="horz" lIns="91440" tIns="45720" rIns="91440" bIns="45720" rtlCol="0" anchor="ctr">
            <a:normAutofit/>
          </a:bodyPr>
          <a:lstStyle/>
          <a:p>
            <a:r>
              <a:rPr lang="en-US" b="1" kern="1200">
                <a:solidFill>
                  <a:schemeClr val="tx1"/>
                </a:solidFill>
                <a:latin typeface="+mj-lt"/>
                <a:ea typeface="+mj-ea"/>
                <a:cs typeface="+mj-cs"/>
              </a:rPr>
              <a:t>Residual Risk </a:t>
            </a:r>
          </a:p>
        </p:txBody>
      </p:sp>
      <p:pic>
        <p:nvPicPr>
          <p:cNvPr id="6" name="Picture 5">
            <a:extLst>
              <a:ext uri="{FF2B5EF4-FFF2-40B4-BE49-F238E27FC236}">
                <a16:creationId xmlns:a16="http://schemas.microsoft.com/office/drawing/2014/main" id="{75DE1AA4-C86A-4A35-B0BC-414EA76418B0}"/>
              </a:ext>
            </a:extLst>
          </p:cNvPr>
          <p:cNvPicPr/>
          <p:nvPr/>
        </p:nvPicPr>
        <p:blipFill>
          <a:blip r:embed="rId3">
            <a:extLst>
              <a:ext uri="{28A0092B-C50C-407E-A947-70E740481C1C}">
                <a14:useLocalDpi xmlns:a14="http://schemas.microsoft.com/office/drawing/2010/main" val="0"/>
              </a:ext>
            </a:extLst>
          </a:blip>
          <a:stretch>
            <a:fillRect/>
          </a:stretch>
        </p:blipFill>
        <p:spPr bwMode="auto">
          <a:xfrm>
            <a:off x="2171113" y="1825626"/>
            <a:ext cx="7840249" cy="4351338"/>
          </a:xfrm>
          <a:prstGeom prst="rect">
            <a:avLst/>
          </a:prstGeom>
          <a:noFill/>
        </p:spPr>
      </p:pic>
      <p:sp>
        <p:nvSpPr>
          <p:cNvPr id="4" name="Slide Number Placeholder 3">
            <a:extLst>
              <a:ext uri="{FF2B5EF4-FFF2-40B4-BE49-F238E27FC236}">
                <a16:creationId xmlns:a16="http://schemas.microsoft.com/office/drawing/2014/main" id="{2FDDC523-34E6-4A76-A4C9-A8A02C5E167F}"/>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a:spcAft>
                <a:spcPts val="600"/>
              </a:spcAft>
            </a:pPr>
            <a:fld id="{35B72D44-14B5-49A2-830A-D01BAFE38A11}" type="slidenum">
              <a:rPr lang="en-US" smtClean="0"/>
              <a:pPr>
                <a:spcAft>
                  <a:spcPts val="600"/>
                </a:spcAft>
              </a:pPr>
              <a:t>23</a:t>
            </a:fld>
            <a:endParaRPr lang="en-US"/>
          </a:p>
        </p:txBody>
      </p:sp>
      <p:sp>
        <p:nvSpPr>
          <p:cNvPr id="5" name="Arrow: Notched Right 4">
            <a:extLst>
              <a:ext uri="{FF2B5EF4-FFF2-40B4-BE49-F238E27FC236}">
                <a16:creationId xmlns:a16="http://schemas.microsoft.com/office/drawing/2014/main" id="{0EC3908B-0437-447D-9B99-0DB9E4A3FD41}"/>
              </a:ext>
            </a:extLst>
          </p:cNvPr>
          <p:cNvSpPr/>
          <p:nvPr/>
        </p:nvSpPr>
        <p:spPr>
          <a:xfrm rot="3171333">
            <a:off x="6246774" y="2114764"/>
            <a:ext cx="1896533" cy="1388533"/>
          </a:xfrm>
          <a:prstGeom prst="notchedRightArrow">
            <a:avLst/>
          </a:prstGeom>
          <a:solidFill>
            <a:srgbClr val="FFC000"/>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13">
            <a:extLst>
              <a:ext uri="{FF2B5EF4-FFF2-40B4-BE49-F238E27FC236}">
                <a16:creationId xmlns:a16="http://schemas.microsoft.com/office/drawing/2014/main" id="{7514E30E-70B8-421F-9695-E8EF9D869A8E}"/>
              </a:ext>
            </a:extLst>
          </p:cNvPr>
          <p:cNvPicPr>
            <a:picLocks noChangeAspect="1"/>
          </p:cNvPicPr>
          <p:nvPr/>
        </p:nvPicPr>
        <p:blipFill>
          <a:blip r:embed="rId4"/>
          <a:stretch>
            <a:fillRect/>
          </a:stretch>
        </p:blipFill>
        <p:spPr>
          <a:xfrm>
            <a:off x="838200" y="1690688"/>
            <a:ext cx="2438454" cy="1847313"/>
          </a:xfrm>
          <a:prstGeom prst="rect">
            <a:avLst/>
          </a:prstGeom>
        </p:spPr>
      </p:pic>
      <p:sp>
        <p:nvSpPr>
          <p:cNvPr id="15" name="Oval 14">
            <a:extLst>
              <a:ext uri="{FF2B5EF4-FFF2-40B4-BE49-F238E27FC236}">
                <a16:creationId xmlns:a16="http://schemas.microsoft.com/office/drawing/2014/main" id="{68F705DF-CF4E-4C2C-9B41-C85172FCFC93}"/>
              </a:ext>
            </a:extLst>
          </p:cNvPr>
          <p:cNvSpPr/>
          <p:nvPr/>
        </p:nvSpPr>
        <p:spPr>
          <a:xfrm>
            <a:off x="1925517" y="3035081"/>
            <a:ext cx="1463040" cy="50292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5711CCCC-E141-4BB8-9D66-A25BADFD6DA6}"/>
              </a:ext>
            </a:extLst>
          </p:cNvPr>
          <p:cNvSpPr txBox="1"/>
          <p:nvPr/>
        </p:nvSpPr>
        <p:spPr>
          <a:xfrm>
            <a:off x="152400" y="6261913"/>
            <a:ext cx="7941733" cy="276999"/>
          </a:xfrm>
          <a:prstGeom prst="rect">
            <a:avLst/>
          </a:prstGeom>
          <a:noFill/>
        </p:spPr>
        <p:txBody>
          <a:bodyPr wrap="square" rtlCol="0">
            <a:spAutoFit/>
          </a:bodyPr>
          <a:lstStyle/>
          <a:p>
            <a:r>
              <a:rPr lang="en-US" sz="1200" dirty="0"/>
              <a:t>Funnel Source: </a:t>
            </a:r>
            <a:r>
              <a:rPr lang="en-US" sz="1200" dirty="0">
                <a:hlinkClick r:id="rId5"/>
              </a:rPr>
              <a:t>https://www.tn.gov/content/dam/tn/finance/accounts/Inherent-vs-RisidualRisk.pdf</a:t>
            </a:r>
            <a:endParaRPr lang="en-US" sz="1200" dirty="0"/>
          </a:p>
        </p:txBody>
      </p:sp>
    </p:spTree>
    <p:extLst>
      <p:ext uri="{BB962C8B-B14F-4D97-AF65-F5344CB8AC3E}">
        <p14:creationId xmlns:p14="http://schemas.microsoft.com/office/powerpoint/2010/main" val="395432418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076873-EF28-4E05-8935-D2E587B0C7D6}"/>
              </a:ext>
            </a:extLst>
          </p:cNvPr>
          <p:cNvSpPr>
            <a:spLocks noGrp="1"/>
          </p:cNvSpPr>
          <p:nvPr>
            <p:ph type="title"/>
          </p:nvPr>
        </p:nvSpPr>
        <p:spPr>
          <a:xfrm>
            <a:off x="838200" y="365125"/>
            <a:ext cx="10515600" cy="1325563"/>
          </a:xfrm>
        </p:spPr>
        <p:txBody>
          <a:bodyPr vert="horz" lIns="91440" tIns="45720" rIns="91440" bIns="45720" rtlCol="0" anchor="ctr">
            <a:normAutofit/>
          </a:bodyPr>
          <a:lstStyle/>
          <a:p>
            <a:r>
              <a:rPr lang="en-US" b="1" kern="1200">
                <a:solidFill>
                  <a:schemeClr val="tx1"/>
                </a:solidFill>
                <a:latin typeface="+mj-lt"/>
                <a:ea typeface="+mj-ea"/>
                <a:cs typeface="+mj-cs"/>
              </a:rPr>
              <a:t>Future State Risk </a:t>
            </a:r>
          </a:p>
        </p:txBody>
      </p:sp>
      <p:pic>
        <p:nvPicPr>
          <p:cNvPr id="6" name="Picture 5">
            <a:extLst>
              <a:ext uri="{FF2B5EF4-FFF2-40B4-BE49-F238E27FC236}">
                <a16:creationId xmlns:a16="http://schemas.microsoft.com/office/drawing/2014/main" id="{75DE1AA4-C86A-4A35-B0BC-414EA76418B0}"/>
              </a:ext>
            </a:extLst>
          </p:cNvPr>
          <p:cNvPicPr/>
          <p:nvPr/>
        </p:nvPicPr>
        <p:blipFill>
          <a:blip r:embed="rId3">
            <a:extLst>
              <a:ext uri="{28A0092B-C50C-407E-A947-70E740481C1C}">
                <a14:useLocalDpi xmlns:a14="http://schemas.microsoft.com/office/drawing/2010/main" val="0"/>
              </a:ext>
            </a:extLst>
          </a:blip>
          <a:stretch>
            <a:fillRect/>
          </a:stretch>
        </p:blipFill>
        <p:spPr bwMode="auto">
          <a:xfrm>
            <a:off x="2171113" y="1825626"/>
            <a:ext cx="7840249" cy="4351338"/>
          </a:xfrm>
          <a:prstGeom prst="rect">
            <a:avLst/>
          </a:prstGeom>
          <a:noFill/>
        </p:spPr>
      </p:pic>
      <p:sp>
        <p:nvSpPr>
          <p:cNvPr id="4" name="Slide Number Placeholder 3">
            <a:extLst>
              <a:ext uri="{FF2B5EF4-FFF2-40B4-BE49-F238E27FC236}">
                <a16:creationId xmlns:a16="http://schemas.microsoft.com/office/drawing/2014/main" id="{2FDDC523-34E6-4A76-A4C9-A8A02C5E167F}"/>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a:spcAft>
                <a:spcPts val="600"/>
              </a:spcAft>
            </a:pPr>
            <a:fld id="{35B72D44-14B5-49A2-830A-D01BAFE38A11}" type="slidenum">
              <a:rPr lang="en-US" smtClean="0"/>
              <a:pPr>
                <a:spcAft>
                  <a:spcPts val="600"/>
                </a:spcAft>
              </a:pPr>
              <a:t>24</a:t>
            </a:fld>
            <a:endParaRPr lang="en-US"/>
          </a:p>
        </p:txBody>
      </p:sp>
      <mc:AlternateContent xmlns:mc="http://schemas.openxmlformats.org/markup-compatibility/2006" xmlns:a14="http://schemas.microsoft.com/office/drawing/2010/main">
        <mc:Choice Requires="a14">
          <p:sp>
            <p:nvSpPr>
              <p:cNvPr id="7" name="Rectangle 6">
                <a:extLst>
                  <a:ext uri="{FF2B5EF4-FFF2-40B4-BE49-F238E27FC236}">
                    <a16:creationId xmlns:a16="http://schemas.microsoft.com/office/drawing/2014/main" id="{15231E78-56AD-4E6F-B3D7-41F9B7A13221}"/>
                  </a:ext>
                </a:extLst>
              </p:cNvPr>
              <p:cNvSpPr/>
              <p:nvPr/>
            </p:nvSpPr>
            <p:spPr>
              <a:xfrm>
                <a:off x="403544" y="1611441"/>
                <a:ext cx="5692456" cy="706925"/>
              </a:xfrm>
              <a:prstGeom prst="rect">
                <a:avLst/>
              </a:prstGeom>
            </p:spPr>
            <p:txBody>
              <a:bodyPr wrap="none">
                <a:spAutoFit/>
              </a:bodyPr>
              <a:lstStyle/>
              <a:p>
                <a:pPr>
                  <a:spcAft>
                    <a:spcPts val="600"/>
                  </a:spcAft>
                </a:pPr>
                <a14:m>
                  <m:oMathPara xmlns:m="http://schemas.openxmlformats.org/officeDocument/2006/math">
                    <m:oMathParaPr>
                      <m:jc m:val="centerGroup"/>
                    </m:oMathParaPr>
                    <m:oMath xmlns:m="http://schemas.openxmlformats.org/officeDocument/2006/math">
                      <m:r>
                        <a:rPr lang="en-US" i="1" smtClean="0">
                          <a:latin typeface="Cambria Math" panose="02040503050406030204" pitchFamily="18" charset="0"/>
                        </a:rPr>
                        <m:t>𝑅𝑅</m:t>
                      </m:r>
                      <m:r>
                        <a:rPr lang="en-US" i="0">
                          <a:latin typeface="Cambria Math" panose="02040503050406030204" pitchFamily="18" charset="0"/>
                        </a:rPr>
                        <m:t>%=</m:t>
                      </m:r>
                      <m:f>
                        <m:fPr>
                          <m:ctrlPr>
                            <a:rPr lang="en-US" i="1">
                              <a:latin typeface="Cambria Math" panose="02040503050406030204" pitchFamily="18" charset="0"/>
                            </a:rPr>
                          </m:ctrlPr>
                        </m:fPr>
                        <m:num>
                          <m:d>
                            <m:dPr>
                              <m:ctrlPr>
                                <a:rPr lang="en-US" i="1">
                                  <a:latin typeface="Cambria Math" panose="02040503050406030204" pitchFamily="18" charset="0"/>
                                </a:rPr>
                              </m:ctrlPr>
                            </m:dPr>
                            <m:e>
                              <m:r>
                                <a:rPr lang="en-US" i="1">
                                  <a:latin typeface="Cambria Math" panose="02040503050406030204" pitchFamily="18" charset="0"/>
                                </a:rPr>
                                <m:t>𝐼𝑛𝑖𝑡𝑖𝑎𝑙</m:t>
                              </m:r>
                              <m:r>
                                <a:rPr lang="en-US" i="0">
                                  <a:latin typeface="Cambria Math" panose="02040503050406030204" pitchFamily="18" charset="0"/>
                                </a:rPr>
                                <m:t> </m:t>
                              </m:r>
                              <m:r>
                                <a:rPr lang="en-US" i="1">
                                  <a:latin typeface="Cambria Math" panose="02040503050406030204" pitchFamily="18" charset="0"/>
                                </a:rPr>
                                <m:t>𝑅𝑖𝑠𝑘</m:t>
                              </m:r>
                              <m:r>
                                <a:rPr lang="en-US" i="0">
                                  <a:latin typeface="Cambria Math" panose="02040503050406030204" pitchFamily="18" charset="0"/>
                                </a:rPr>
                                <m:t> </m:t>
                              </m:r>
                              <m:r>
                                <a:rPr lang="en-US" i="1">
                                  <a:latin typeface="Cambria Math" panose="02040503050406030204" pitchFamily="18" charset="0"/>
                                </a:rPr>
                                <m:t>𝐿𝑒𝑣𝑒𝑙</m:t>
                              </m:r>
                              <m:r>
                                <a:rPr lang="en-US" i="0">
                                  <a:latin typeface="Cambria Math" panose="02040503050406030204" pitchFamily="18" charset="0"/>
                                </a:rPr>
                                <m:t>−</m:t>
                              </m:r>
                              <m:r>
                                <a:rPr lang="en-US" i="1">
                                  <a:latin typeface="Cambria Math" panose="02040503050406030204" pitchFamily="18" charset="0"/>
                                </a:rPr>
                                <m:t>𝐹𝑢𝑡𝑢𝑟𝑒</m:t>
                              </m:r>
                              <m:r>
                                <a:rPr lang="en-US" i="0">
                                  <a:latin typeface="Cambria Math" panose="02040503050406030204" pitchFamily="18" charset="0"/>
                                </a:rPr>
                                <m:t> </m:t>
                              </m:r>
                              <m:r>
                                <a:rPr lang="en-US" i="1">
                                  <a:latin typeface="Cambria Math" panose="02040503050406030204" pitchFamily="18" charset="0"/>
                                </a:rPr>
                                <m:t>𝑆𝑡𝑎𝑡𝑒</m:t>
                              </m:r>
                              <m:r>
                                <a:rPr lang="en-US" i="0">
                                  <a:latin typeface="Cambria Math" panose="02040503050406030204" pitchFamily="18" charset="0"/>
                                </a:rPr>
                                <m:t> </m:t>
                              </m:r>
                              <m:r>
                                <a:rPr lang="en-US" i="1">
                                  <a:latin typeface="Cambria Math" panose="02040503050406030204" pitchFamily="18" charset="0"/>
                                </a:rPr>
                                <m:t>𝑅𝑖𝑠𝑘</m:t>
                              </m:r>
                              <m:r>
                                <a:rPr lang="en-US" i="0">
                                  <a:latin typeface="Cambria Math" panose="02040503050406030204" pitchFamily="18" charset="0"/>
                                </a:rPr>
                                <m:t> </m:t>
                              </m:r>
                              <m:r>
                                <a:rPr lang="en-US" i="1">
                                  <a:latin typeface="Cambria Math" panose="02040503050406030204" pitchFamily="18" charset="0"/>
                                </a:rPr>
                                <m:t>𝑙𝑒𝑣𝑒𝑙</m:t>
                              </m:r>
                            </m:e>
                          </m:d>
                        </m:num>
                        <m:den>
                          <m:r>
                            <a:rPr lang="en-US" i="1">
                              <a:latin typeface="Cambria Math" panose="02040503050406030204" pitchFamily="18" charset="0"/>
                            </a:rPr>
                            <m:t>𝐼𝑛𝑖𝑡𝑖𝑎𝑙</m:t>
                          </m:r>
                          <m:r>
                            <a:rPr lang="en-US" i="0">
                              <a:latin typeface="Cambria Math" panose="02040503050406030204" pitchFamily="18" charset="0"/>
                            </a:rPr>
                            <m:t> </m:t>
                          </m:r>
                          <m:r>
                            <a:rPr lang="en-US" i="1">
                              <a:latin typeface="Cambria Math" panose="02040503050406030204" pitchFamily="18" charset="0"/>
                            </a:rPr>
                            <m:t>𝑅𝑖𝑠𝑘</m:t>
                          </m:r>
                          <m:r>
                            <a:rPr lang="en-US" i="0">
                              <a:latin typeface="Cambria Math" panose="02040503050406030204" pitchFamily="18" charset="0"/>
                            </a:rPr>
                            <m:t> </m:t>
                          </m:r>
                          <m:r>
                            <a:rPr lang="en-US" i="1">
                              <a:latin typeface="Cambria Math" panose="02040503050406030204" pitchFamily="18" charset="0"/>
                            </a:rPr>
                            <m:t>𝐿𝑒𝑣𝑒𝑙</m:t>
                          </m:r>
                          <m:r>
                            <a:rPr lang="en-US" i="0">
                              <a:latin typeface="Cambria Math" panose="02040503050406030204" pitchFamily="18" charset="0"/>
                            </a:rPr>
                            <m:t> </m:t>
                          </m:r>
                        </m:den>
                      </m:f>
                    </m:oMath>
                  </m:oMathPara>
                </a14:m>
                <a:endParaRPr lang="en-US" dirty="0"/>
              </a:p>
            </p:txBody>
          </p:sp>
        </mc:Choice>
        <mc:Fallback xmlns="">
          <p:sp>
            <p:nvSpPr>
              <p:cNvPr id="7" name="Rectangle 6">
                <a:extLst>
                  <a:ext uri="{FF2B5EF4-FFF2-40B4-BE49-F238E27FC236}">
                    <a16:creationId xmlns:a16="http://schemas.microsoft.com/office/drawing/2014/main" id="{15231E78-56AD-4E6F-B3D7-41F9B7A13221}"/>
                  </a:ext>
                </a:extLst>
              </p:cNvPr>
              <p:cNvSpPr>
                <a:spLocks noRot="1" noChangeAspect="1" noMove="1" noResize="1" noEditPoints="1" noAdjustHandles="1" noChangeArrowheads="1" noChangeShapeType="1" noTextEdit="1"/>
              </p:cNvSpPr>
              <p:nvPr/>
            </p:nvSpPr>
            <p:spPr>
              <a:xfrm>
                <a:off x="403544" y="1611441"/>
                <a:ext cx="5692456" cy="706925"/>
              </a:xfrm>
              <a:prstGeom prst="rect">
                <a:avLst/>
              </a:prstGeom>
              <a:blipFill>
                <a:blip r:embed="rId4"/>
                <a:stretch>
                  <a:fillRect/>
                </a:stretch>
              </a:blipFill>
            </p:spPr>
            <p:txBody>
              <a:bodyPr/>
              <a:lstStyle/>
              <a:p>
                <a:r>
                  <a:rPr lang="en-US">
                    <a:noFill/>
                  </a:rPr>
                  <a:t> </a:t>
                </a:r>
              </a:p>
            </p:txBody>
          </p:sp>
        </mc:Fallback>
      </mc:AlternateContent>
      <p:sp>
        <p:nvSpPr>
          <p:cNvPr id="9" name="Arrow: Notched Right 8">
            <a:extLst>
              <a:ext uri="{FF2B5EF4-FFF2-40B4-BE49-F238E27FC236}">
                <a16:creationId xmlns:a16="http://schemas.microsoft.com/office/drawing/2014/main" id="{0334F2C0-CB3E-4858-A532-32226FFCEDFE}"/>
              </a:ext>
            </a:extLst>
          </p:cNvPr>
          <p:cNvSpPr/>
          <p:nvPr/>
        </p:nvSpPr>
        <p:spPr>
          <a:xfrm rot="3096696">
            <a:off x="7444096" y="2245527"/>
            <a:ext cx="1896533" cy="1388533"/>
          </a:xfrm>
          <a:prstGeom prst="notchedRightArrow">
            <a:avLst/>
          </a:prstGeom>
          <a:solidFill>
            <a:srgbClr val="FFC000"/>
          </a:solidFill>
          <a:effectLst>
            <a:outerShdw blurRad="63500" sx="102000" sy="102000" algn="ctr"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20507425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D24643-F0DB-4962-B582-57087C5AAFC8}"/>
              </a:ext>
            </a:extLst>
          </p:cNvPr>
          <p:cNvSpPr>
            <a:spLocks noGrp="1"/>
          </p:cNvSpPr>
          <p:nvPr>
            <p:ph type="title"/>
          </p:nvPr>
        </p:nvSpPr>
        <p:spPr>
          <a:xfrm>
            <a:off x="838200" y="111126"/>
            <a:ext cx="10515600" cy="1023408"/>
          </a:xfrm>
        </p:spPr>
        <p:txBody>
          <a:bodyPr/>
          <a:lstStyle/>
          <a:p>
            <a:r>
              <a:rPr lang="en-US" b="1" dirty="0"/>
              <a:t>ERM Interdependencies and Synergistic Effects</a:t>
            </a:r>
          </a:p>
        </p:txBody>
      </p:sp>
      <p:pic>
        <p:nvPicPr>
          <p:cNvPr id="4" name="Picture 3">
            <a:extLst>
              <a:ext uri="{FF2B5EF4-FFF2-40B4-BE49-F238E27FC236}">
                <a16:creationId xmlns:a16="http://schemas.microsoft.com/office/drawing/2014/main" id="{9BFE6FF8-4811-4D81-B13E-4B37E0502E31}"/>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1794933" y="1500189"/>
            <a:ext cx="8136467" cy="4778375"/>
          </a:xfrm>
          <a:prstGeom prst="rect">
            <a:avLst/>
          </a:prstGeom>
          <a:noFill/>
        </p:spPr>
      </p:pic>
      <p:sp>
        <p:nvSpPr>
          <p:cNvPr id="5" name="Slide Number Placeholder 4">
            <a:extLst>
              <a:ext uri="{FF2B5EF4-FFF2-40B4-BE49-F238E27FC236}">
                <a16:creationId xmlns:a16="http://schemas.microsoft.com/office/drawing/2014/main" id="{7E782F69-89CE-4BE6-AD36-678C3E17092B}"/>
              </a:ext>
            </a:extLst>
          </p:cNvPr>
          <p:cNvSpPr>
            <a:spLocks noGrp="1"/>
          </p:cNvSpPr>
          <p:nvPr>
            <p:ph type="sldNum" sz="quarter" idx="12"/>
          </p:nvPr>
        </p:nvSpPr>
        <p:spPr/>
        <p:txBody>
          <a:bodyPr/>
          <a:lstStyle/>
          <a:p>
            <a:fld id="{35B72D44-14B5-49A2-830A-D01BAFE38A11}" type="slidenum">
              <a:rPr lang="en-US" smtClean="0"/>
              <a:t>25</a:t>
            </a:fld>
            <a:endParaRPr lang="en-US" dirty="0"/>
          </a:p>
        </p:txBody>
      </p:sp>
    </p:spTree>
    <p:extLst>
      <p:ext uri="{BB962C8B-B14F-4D97-AF65-F5344CB8AC3E}">
        <p14:creationId xmlns:p14="http://schemas.microsoft.com/office/powerpoint/2010/main" val="212215746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D24643-F0DB-4962-B582-57087C5AAFC8}"/>
              </a:ext>
            </a:extLst>
          </p:cNvPr>
          <p:cNvSpPr>
            <a:spLocks noGrp="1"/>
          </p:cNvSpPr>
          <p:nvPr>
            <p:ph type="title"/>
          </p:nvPr>
        </p:nvSpPr>
        <p:spPr>
          <a:xfrm>
            <a:off x="838200" y="111126"/>
            <a:ext cx="10515600" cy="1023408"/>
          </a:xfrm>
        </p:spPr>
        <p:txBody>
          <a:bodyPr/>
          <a:lstStyle/>
          <a:p>
            <a:r>
              <a:rPr lang="en-US" b="1" dirty="0"/>
              <a:t>ERM Integration </a:t>
            </a:r>
          </a:p>
        </p:txBody>
      </p:sp>
      <p:pic>
        <p:nvPicPr>
          <p:cNvPr id="4" name="Picture 3">
            <a:extLst>
              <a:ext uri="{FF2B5EF4-FFF2-40B4-BE49-F238E27FC236}">
                <a16:creationId xmlns:a16="http://schemas.microsoft.com/office/drawing/2014/main" id="{9BFE6FF8-4811-4D81-B13E-4B37E0502E31}"/>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1794933" y="1500189"/>
            <a:ext cx="8136467" cy="4778375"/>
          </a:xfrm>
          <a:prstGeom prst="rect">
            <a:avLst/>
          </a:prstGeom>
          <a:noFill/>
        </p:spPr>
      </p:pic>
      <p:sp>
        <p:nvSpPr>
          <p:cNvPr id="5" name="Slide Number Placeholder 4">
            <a:extLst>
              <a:ext uri="{FF2B5EF4-FFF2-40B4-BE49-F238E27FC236}">
                <a16:creationId xmlns:a16="http://schemas.microsoft.com/office/drawing/2014/main" id="{7E782F69-89CE-4BE6-AD36-678C3E17092B}"/>
              </a:ext>
            </a:extLst>
          </p:cNvPr>
          <p:cNvSpPr>
            <a:spLocks noGrp="1"/>
          </p:cNvSpPr>
          <p:nvPr>
            <p:ph type="sldNum" sz="quarter" idx="12"/>
          </p:nvPr>
        </p:nvSpPr>
        <p:spPr/>
        <p:txBody>
          <a:bodyPr/>
          <a:lstStyle/>
          <a:p>
            <a:fld id="{35B72D44-14B5-49A2-830A-D01BAFE38A11}" type="slidenum">
              <a:rPr lang="en-US" smtClean="0"/>
              <a:t>26</a:t>
            </a:fld>
            <a:endParaRPr lang="en-US" dirty="0"/>
          </a:p>
        </p:txBody>
      </p:sp>
    </p:spTree>
    <p:extLst>
      <p:ext uri="{BB962C8B-B14F-4D97-AF65-F5344CB8AC3E}">
        <p14:creationId xmlns:p14="http://schemas.microsoft.com/office/powerpoint/2010/main" val="163023125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0806402-6BA8-4701-B981-91D3EADD8670}"/>
              </a:ext>
            </a:extLst>
          </p:cNvPr>
          <p:cNvPicPr>
            <a:picLocks noChangeAspect="1"/>
          </p:cNvPicPr>
          <p:nvPr/>
        </p:nvPicPr>
        <p:blipFill>
          <a:blip r:embed="rId3"/>
          <a:stretch>
            <a:fillRect/>
          </a:stretch>
        </p:blipFill>
        <p:spPr>
          <a:xfrm>
            <a:off x="3026834" y="862628"/>
            <a:ext cx="6138332" cy="5852828"/>
          </a:xfrm>
          <a:prstGeom prst="rect">
            <a:avLst/>
          </a:prstGeom>
        </p:spPr>
      </p:pic>
      <p:sp>
        <p:nvSpPr>
          <p:cNvPr id="2" name="Title 1">
            <a:extLst>
              <a:ext uri="{FF2B5EF4-FFF2-40B4-BE49-F238E27FC236}">
                <a16:creationId xmlns:a16="http://schemas.microsoft.com/office/drawing/2014/main" id="{E01AA7DB-72CB-498F-8752-6DD09B14C881}"/>
              </a:ext>
            </a:extLst>
          </p:cNvPr>
          <p:cNvSpPr>
            <a:spLocks noGrp="1"/>
          </p:cNvSpPr>
          <p:nvPr>
            <p:ph type="title"/>
          </p:nvPr>
        </p:nvSpPr>
        <p:spPr>
          <a:xfrm>
            <a:off x="838200" y="229662"/>
            <a:ext cx="10515600" cy="992072"/>
          </a:xfrm>
        </p:spPr>
        <p:txBody>
          <a:bodyPr/>
          <a:lstStyle/>
          <a:p>
            <a:r>
              <a:rPr lang="en-US" dirty="0"/>
              <a:t>The management system model </a:t>
            </a:r>
          </a:p>
        </p:txBody>
      </p:sp>
      <p:sp>
        <p:nvSpPr>
          <p:cNvPr id="4" name="Slide Number Placeholder 3">
            <a:extLst>
              <a:ext uri="{FF2B5EF4-FFF2-40B4-BE49-F238E27FC236}">
                <a16:creationId xmlns:a16="http://schemas.microsoft.com/office/drawing/2014/main" id="{8DCE5DA4-2189-4C11-98CD-1F9FA471C5B5}"/>
              </a:ext>
            </a:extLst>
          </p:cNvPr>
          <p:cNvSpPr>
            <a:spLocks noGrp="1"/>
          </p:cNvSpPr>
          <p:nvPr>
            <p:ph type="sldNum" sz="quarter" idx="12"/>
          </p:nvPr>
        </p:nvSpPr>
        <p:spPr/>
        <p:txBody>
          <a:bodyPr/>
          <a:lstStyle/>
          <a:p>
            <a:fld id="{35B72D44-14B5-49A2-830A-D01BAFE38A11}" type="slidenum">
              <a:rPr lang="en-US" smtClean="0"/>
              <a:t>27</a:t>
            </a:fld>
            <a:endParaRPr lang="en-US" dirty="0"/>
          </a:p>
        </p:txBody>
      </p:sp>
    </p:spTree>
    <p:extLst>
      <p:ext uri="{BB962C8B-B14F-4D97-AF65-F5344CB8AC3E}">
        <p14:creationId xmlns:p14="http://schemas.microsoft.com/office/powerpoint/2010/main" val="93653969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ABFCD1-B76B-41D5-84AB-2AF80BEAD75C}"/>
              </a:ext>
            </a:extLst>
          </p:cNvPr>
          <p:cNvSpPr>
            <a:spLocks noGrp="1"/>
          </p:cNvSpPr>
          <p:nvPr>
            <p:ph type="title"/>
          </p:nvPr>
        </p:nvSpPr>
        <p:spPr/>
        <p:txBody>
          <a:bodyPr>
            <a:normAutofit/>
          </a:bodyPr>
          <a:lstStyle/>
          <a:p>
            <a:r>
              <a:rPr lang="en-US" b="1" dirty="0"/>
              <a:t>Occupational Health and Safety Management Systems</a:t>
            </a:r>
            <a:endParaRPr lang="en-US" dirty="0"/>
          </a:p>
        </p:txBody>
      </p:sp>
      <p:sp>
        <p:nvSpPr>
          <p:cNvPr id="3" name="Content Placeholder 2">
            <a:extLst>
              <a:ext uri="{FF2B5EF4-FFF2-40B4-BE49-F238E27FC236}">
                <a16:creationId xmlns:a16="http://schemas.microsoft.com/office/drawing/2014/main" id="{699BE29E-86AC-4561-B1B7-4BE556FC5F41}"/>
              </a:ext>
            </a:extLst>
          </p:cNvPr>
          <p:cNvSpPr>
            <a:spLocks noGrp="1"/>
          </p:cNvSpPr>
          <p:nvPr>
            <p:ph idx="1"/>
          </p:nvPr>
        </p:nvSpPr>
        <p:spPr>
          <a:xfrm>
            <a:off x="838200" y="1825625"/>
            <a:ext cx="10515600" cy="511175"/>
          </a:xfrm>
        </p:spPr>
        <p:txBody>
          <a:bodyPr>
            <a:normAutofit/>
          </a:bodyPr>
          <a:lstStyle/>
          <a:p>
            <a:pPr marL="0" indent="0">
              <a:buNone/>
            </a:pPr>
            <a:r>
              <a:rPr lang="en-US" dirty="0"/>
              <a:t>ANSI/ASSP Z10.0 (Z10)                                                 ANSI/ASSP/ISO 45001</a:t>
            </a:r>
          </a:p>
        </p:txBody>
      </p:sp>
      <p:sp>
        <p:nvSpPr>
          <p:cNvPr id="4" name="Slide Number Placeholder 3">
            <a:extLst>
              <a:ext uri="{FF2B5EF4-FFF2-40B4-BE49-F238E27FC236}">
                <a16:creationId xmlns:a16="http://schemas.microsoft.com/office/drawing/2014/main" id="{A14FCF13-7012-4D6D-987B-C38D7186390D}"/>
              </a:ext>
            </a:extLst>
          </p:cNvPr>
          <p:cNvSpPr>
            <a:spLocks noGrp="1"/>
          </p:cNvSpPr>
          <p:nvPr>
            <p:ph type="sldNum" sz="quarter" idx="12"/>
          </p:nvPr>
        </p:nvSpPr>
        <p:spPr/>
        <p:txBody>
          <a:bodyPr/>
          <a:lstStyle/>
          <a:p>
            <a:fld id="{35B72D44-14B5-49A2-830A-D01BAFE38A11}" type="slidenum">
              <a:rPr lang="en-US" smtClean="0"/>
              <a:t>28</a:t>
            </a:fld>
            <a:endParaRPr lang="en-US" dirty="0"/>
          </a:p>
        </p:txBody>
      </p:sp>
      <p:pic>
        <p:nvPicPr>
          <p:cNvPr id="5" name="Picture 4">
            <a:extLst>
              <a:ext uri="{FF2B5EF4-FFF2-40B4-BE49-F238E27FC236}">
                <a16:creationId xmlns:a16="http://schemas.microsoft.com/office/drawing/2014/main" id="{DB13291E-F006-4A94-867F-9C693CD4F695}"/>
              </a:ext>
            </a:extLst>
          </p:cNvPr>
          <p:cNvPicPr>
            <a:picLocks noChangeAspect="1"/>
          </p:cNvPicPr>
          <p:nvPr/>
        </p:nvPicPr>
        <p:blipFill>
          <a:blip r:embed="rId3"/>
          <a:stretch>
            <a:fillRect/>
          </a:stretch>
        </p:blipFill>
        <p:spPr>
          <a:xfrm>
            <a:off x="4483018" y="2546349"/>
            <a:ext cx="3343439" cy="2872318"/>
          </a:xfrm>
          <a:prstGeom prst="rect">
            <a:avLst/>
          </a:prstGeom>
        </p:spPr>
      </p:pic>
      <p:pic>
        <p:nvPicPr>
          <p:cNvPr id="6" name="Picture 5">
            <a:extLst>
              <a:ext uri="{FF2B5EF4-FFF2-40B4-BE49-F238E27FC236}">
                <a16:creationId xmlns:a16="http://schemas.microsoft.com/office/drawing/2014/main" id="{03F745EF-CBFE-476F-9D69-05059E43F09E}"/>
              </a:ext>
            </a:extLst>
          </p:cNvPr>
          <p:cNvPicPr>
            <a:picLocks noChangeAspect="1"/>
          </p:cNvPicPr>
          <p:nvPr/>
        </p:nvPicPr>
        <p:blipFill>
          <a:blip r:embed="rId4"/>
          <a:stretch>
            <a:fillRect/>
          </a:stretch>
        </p:blipFill>
        <p:spPr>
          <a:xfrm>
            <a:off x="8905874" y="2664289"/>
            <a:ext cx="2802467" cy="2786634"/>
          </a:xfrm>
          <a:prstGeom prst="rect">
            <a:avLst/>
          </a:prstGeom>
        </p:spPr>
      </p:pic>
      <p:pic>
        <p:nvPicPr>
          <p:cNvPr id="7" name="Picture 6">
            <a:extLst>
              <a:ext uri="{FF2B5EF4-FFF2-40B4-BE49-F238E27FC236}">
                <a16:creationId xmlns:a16="http://schemas.microsoft.com/office/drawing/2014/main" id="{81551645-B6AB-4DEA-A7AF-B5346A89D75B}"/>
              </a:ext>
            </a:extLst>
          </p:cNvPr>
          <p:cNvPicPr>
            <a:picLocks noChangeAspect="1"/>
          </p:cNvPicPr>
          <p:nvPr/>
        </p:nvPicPr>
        <p:blipFill>
          <a:blip r:embed="rId5"/>
          <a:stretch>
            <a:fillRect/>
          </a:stretch>
        </p:blipFill>
        <p:spPr>
          <a:xfrm>
            <a:off x="483659" y="2546349"/>
            <a:ext cx="2919942" cy="2904574"/>
          </a:xfrm>
          <a:prstGeom prst="rect">
            <a:avLst/>
          </a:prstGeom>
        </p:spPr>
      </p:pic>
    </p:spTree>
    <p:extLst>
      <p:ext uri="{BB962C8B-B14F-4D97-AF65-F5344CB8AC3E}">
        <p14:creationId xmlns:p14="http://schemas.microsoft.com/office/powerpoint/2010/main" val="388479996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A4AC5506-6312-4701-8D3C-40187889A9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631B2FC-6025-49BA-B2B7-AED89AB9B872}"/>
              </a:ext>
            </a:extLst>
          </p:cNvPr>
          <p:cNvSpPr>
            <a:spLocks noGrp="1"/>
          </p:cNvSpPr>
          <p:nvPr>
            <p:ph type="title"/>
          </p:nvPr>
        </p:nvSpPr>
        <p:spPr>
          <a:xfrm>
            <a:off x="556532" y="643467"/>
            <a:ext cx="11210925" cy="744836"/>
          </a:xfrm>
          <a:prstGeom prst="ellipse">
            <a:avLst/>
          </a:prstGeom>
        </p:spPr>
        <p:txBody>
          <a:bodyPr vert="horz" lIns="91440" tIns="45720" rIns="91440" bIns="45720" rtlCol="0" anchor="ctr">
            <a:normAutofit/>
          </a:bodyPr>
          <a:lstStyle/>
          <a:p>
            <a:pPr algn="ctr"/>
            <a:r>
              <a:rPr lang="en-US" sz="3000" b="1" kern="1200">
                <a:solidFill>
                  <a:schemeClr val="bg1"/>
                </a:solidFill>
                <a:latin typeface="+mj-lt"/>
                <a:ea typeface="+mj-ea"/>
                <a:cs typeface="+mj-cs"/>
              </a:rPr>
              <a:t>Risk-based Decision Making</a:t>
            </a:r>
            <a:endParaRPr lang="en-US" sz="3000" kern="1200">
              <a:solidFill>
                <a:schemeClr val="bg1"/>
              </a:solidFill>
              <a:latin typeface="+mj-lt"/>
              <a:ea typeface="+mj-ea"/>
              <a:cs typeface="+mj-cs"/>
            </a:endParaRPr>
          </a:p>
        </p:txBody>
      </p:sp>
      <p:pic>
        <p:nvPicPr>
          <p:cNvPr id="7" name="Picture 6">
            <a:extLst>
              <a:ext uri="{FF2B5EF4-FFF2-40B4-BE49-F238E27FC236}">
                <a16:creationId xmlns:a16="http://schemas.microsoft.com/office/drawing/2014/main" id="{71556BE1-9959-423F-834C-A5F4A06F670E}"/>
              </a:ext>
            </a:extLst>
          </p:cNvPr>
          <p:cNvPicPr>
            <a:picLocks noChangeAspect="1"/>
          </p:cNvPicPr>
          <p:nvPr/>
        </p:nvPicPr>
        <p:blipFill>
          <a:blip r:embed="rId3"/>
          <a:stretch>
            <a:fillRect/>
          </a:stretch>
        </p:blipFill>
        <p:spPr>
          <a:xfrm>
            <a:off x="643467" y="2066618"/>
            <a:ext cx="10905066" cy="3611417"/>
          </a:xfrm>
          <a:prstGeom prst="rect">
            <a:avLst/>
          </a:prstGeom>
        </p:spPr>
      </p:pic>
      <p:sp>
        <p:nvSpPr>
          <p:cNvPr id="4" name="Slide Number Placeholder 3">
            <a:extLst>
              <a:ext uri="{FF2B5EF4-FFF2-40B4-BE49-F238E27FC236}">
                <a16:creationId xmlns:a16="http://schemas.microsoft.com/office/drawing/2014/main" id="{5B7B624E-4627-40C5-A87D-7B2CD05D89B6}"/>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a:spcAft>
                <a:spcPts val="600"/>
              </a:spcAft>
            </a:pPr>
            <a:fld id="{35B72D44-14B5-49A2-830A-D01BAFE38A11}" type="slidenum">
              <a:rPr lang="en-US"/>
              <a:pPr>
                <a:spcAft>
                  <a:spcPts val="600"/>
                </a:spcAft>
              </a:pPr>
              <a:t>29</a:t>
            </a:fld>
            <a:endParaRPr lang="en-US"/>
          </a:p>
        </p:txBody>
      </p:sp>
    </p:spTree>
    <p:extLst>
      <p:ext uri="{BB962C8B-B14F-4D97-AF65-F5344CB8AC3E}">
        <p14:creationId xmlns:p14="http://schemas.microsoft.com/office/powerpoint/2010/main" val="5955555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7" name="Rectangle 36">
            <a:extLst>
              <a:ext uri="{FF2B5EF4-FFF2-40B4-BE49-F238E27FC236}">
                <a16:creationId xmlns:a16="http://schemas.microsoft.com/office/drawing/2014/main" id="{5C55F0BA-7D8B-4753-AB68-D54E59A24A9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AD2A96D-2581-49CA-8888-B3B80CB37F77}"/>
              </a:ext>
            </a:extLst>
          </p:cNvPr>
          <p:cNvSpPr>
            <a:spLocks noGrp="1"/>
          </p:cNvSpPr>
          <p:nvPr>
            <p:ph type="title"/>
          </p:nvPr>
        </p:nvSpPr>
        <p:spPr>
          <a:xfrm>
            <a:off x="860524" y="4081486"/>
            <a:ext cx="10464734" cy="1314159"/>
          </a:xfrm>
          <a:noFill/>
        </p:spPr>
        <p:txBody>
          <a:bodyPr vert="horz" lIns="91440" tIns="45720" rIns="91440" bIns="45720" rtlCol="0" anchor="b">
            <a:normAutofit fontScale="90000"/>
          </a:bodyPr>
          <a:lstStyle/>
          <a:p>
            <a:pPr algn="ctr"/>
            <a:r>
              <a:rPr lang="en-US" sz="5200" dirty="0"/>
              <a:t>The effect of uncertainty on objectives.</a:t>
            </a:r>
          </a:p>
        </p:txBody>
      </p:sp>
      <p:pic>
        <p:nvPicPr>
          <p:cNvPr id="4" name="Picture 3">
            <a:extLst>
              <a:ext uri="{FF2B5EF4-FFF2-40B4-BE49-F238E27FC236}">
                <a16:creationId xmlns:a16="http://schemas.microsoft.com/office/drawing/2014/main" id="{AAC63F43-5BB1-471E-95A7-63406BFE2EF6}"/>
              </a:ext>
            </a:extLst>
          </p:cNvPr>
          <p:cNvPicPr>
            <a:picLocks noChangeAspect="1"/>
          </p:cNvPicPr>
          <p:nvPr/>
        </p:nvPicPr>
        <p:blipFill rotWithShape="1">
          <a:blip r:embed="rId3"/>
          <a:srcRect b="9558"/>
          <a:stretch/>
        </p:blipFill>
        <p:spPr>
          <a:xfrm>
            <a:off x="2733778" y="166651"/>
            <a:ext cx="6777732" cy="3733675"/>
          </a:xfrm>
          <a:prstGeom prst="rect">
            <a:avLst/>
          </a:prstGeom>
          <a:effectLst/>
        </p:spPr>
      </p:pic>
      <p:sp>
        <p:nvSpPr>
          <p:cNvPr id="5" name="Slide Number Placeholder 4">
            <a:extLst>
              <a:ext uri="{FF2B5EF4-FFF2-40B4-BE49-F238E27FC236}">
                <a16:creationId xmlns:a16="http://schemas.microsoft.com/office/drawing/2014/main" id="{C3E6A6D7-496F-4608-91AD-68D2C34E0DBC}"/>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a:spcAft>
                <a:spcPts val="600"/>
              </a:spcAft>
              <a:defRPr/>
            </a:pPr>
            <a:fld id="{35B72D44-14B5-49A2-830A-D01BAFE38A11}" type="slidenum">
              <a:rPr lang="en-US" smtClean="0">
                <a:solidFill>
                  <a:prstClr val="black">
                    <a:tint val="75000"/>
                  </a:prstClr>
                </a:solidFill>
                <a:latin typeface="Calibri" panose="020F0502020204030204"/>
              </a:rPr>
              <a:pPr>
                <a:spcAft>
                  <a:spcPts val="600"/>
                </a:spcAft>
                <a:defRPr/>
              </a:pPr>
              <a:t>3</a:t>
            </a:fld>
            <a:endParaRPr lang="en-US" dirty="0">
              <a:solidFill>
                <a:prstClr val="black">
                  <a:tint val="75000"/>
                </a:prstClr>
              </a:solidFill>
              <a:latin typeface="Calibri" panose="020F0502020204030204"/>
            </a:endParaRPr>
          </a:p>
        </p:txBody>
      </p:sp>
    </p:spTree>
    <p:extLst>
      <p:ext uri="{BB962C8B-B14F-4D97-AF65-F5344CB8AC3E}">
        <p14:creationId xmlns:p14="http://schemas.microsoft.com/office/powerpoint/2010/main" val="58488242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id="{A4AC5506-6312-4701-8D3C-40187889A9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631B2FC-6025-49BA-B2B7-AED89AB9B872}"/>
              </a:ext>
            </a:extLst>
          </p:cNvPr>
          <p:cNvSpPr>
            <a:spLocks noGrp="1"/>
          </p:cNvSpPr>
          <p:nvPr>
            <p:ph type="title"/>
          </p:nvPr>
        </p:nvSpPr>
        <p:spPr>
          <a:xfrm>
            <a:off x="556532" y="643467"/>
            <a:ext cx="11210925" cy="744836"/>
          </a:xfrm>
          <a:prstGeom prst="ellipse">
            <a:avLst/>
          </a:prstGeom>
        </p:spPr>
        <p:txBody>
          <a:bodyPr vert="horz" lIns="91440" tIns="45720" rIns="91440" bIns="45720" rtlCol="0" anchor="ctr">
            <a:normAutofit/>
          </a:bodyPr>
          <a:lstStyle/>
          <a:p>
            <a:pPr algn="ctr"/>
            <a:r>
              <a:rPr lang="en-US" sz="3000" b="1" kern="1200">
                <a:solidFill>
                  <a:schemeClr val="bg1"/>
                </a:solidFill>
                <a:latin typeface="+mj-lt"/>
                <a:ea typeface="+mj-ea"/>
                <a:cs typeface="+mj-cs"/>
              </a:rPr>
              <a:t>Risk-based Decision Making</a:t>
            </a:r>
            <a:endParaRPr lang="en-US" sz="3000" kern="1200">
              <a:solidFill>
                <a:schemeClr val="bg1"/>
              </a:solidFill>
              <a:latin typeface="+mj-lt"/>
              <a:ea typeface="+mj-ea"/>
              <a:cs typeface="+mj-cs"/>
            </a:endParaRPr>
          </a:p>
        </p:txBody>
      </p:sp>
      <p:pic>
        <p:nvPicPr>
          <p:cNvPr id="12" name="Picture 11">
            <a:extLst>
              <a:ext uri="{FF2B5EF4-FFF2-40B4-BE49-F238E27FC236}">
                <a16:creationId xmlns:a16="http://schemas.microsoft.com/office/drawing/2014/main" id="{BEBC25DF-B2E6-4657-A3A7-CAE5B24F747E}"/>
              </a:ext>
            </a:extLst>
          </p:cNvPr>
          <p:cNvPicPr>
            <a:picLocks noChangeAspect="1"/>
          </p:cNvPicPr>
          <p:nvPr/>
        </p:nvPicPr>
        <p:blipFill>
          <a:blip r:embed="rId3"/>
          <a:stretch>
            <a:fillRect/>
          </a:stretch>
        </p:blipFill>
        <p:spPr>
          <a:xfrm>
            <a:off x="643467" y="2066618"/>
            <a:ext cx="10905066" cy="3611417"/>
          </a:xfrm>
          <a:prstGeom prst="rect">
            <a:avLst/>
          </a:prstGeom>
        </p:spPr>
      </p:pic>
      <p:sp>
        <p:nvSpPr>
          <p:cNvPr id="4" name="Slide Number Placeholder 3">
            <a:extLst>
              <a:ext uri="{FF2B5EF4-FFF2-40B4-BE49-F238E27FC236}">
                <a16:creationId xmlns:a16="http://schemas.microsoft.com/office/drawing/2014/main" id="{5B7B624E-4627-40C5-A87D-7B2CD05D89B6}"/>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a:spcAft>
                <a:spcPts val="600"/>
              </a:spcAft>
            </a:pPr>
            <a:fld id="{35B72D44-14B5-49A2-830A-D01BAFE38A11}" type="slidenum">
              <a:rPr lang="en-US"/>
              <a:pPr>
                <a:spcAft>
                  <a:spcPts val="600"/>
                </a:spcAft>
              </a:pPr>
              <a:t>30</a:t>
            </a:fld>
            <a:endParaRPr lang="en-US"/>
          </a:p>
        </p:txBody>
      </p:sp>
    </p:spTree>
    <p:extLst>
      <p:ext uri="{BB962C8B-B14F-4D97-AF65-F5344CB8AC3E}">
        <p14:creationId xmlns:p14="http://schemas.microsoft.com/office/powerpoint/2010/main" val="78224486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A4AC5506-6312-4701-8D3C-40187889A9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631B2FC-6025-49BA-B2B7-AED89AB9B872}"/>
              </a:ext>
            </a:extLst>
          </p:cNvPr>
          <p:cNvSpPr>
            <a:spLocks noGrp="1"/>
          </p:cNvSpPr>
          <p:nvPr>
            <p:ph type="title"/>
          </p:nvPr>
        </p:nvSpPr>
        <p:spPr>
          <a:xfrm>
            <a:off x="556532" y="643467"/>
            <a:ext cx="11210925" cy="744836"/>
          </a:xfrm>
          <a:prstGeom prst="ellipse">
            <a:avLst/>
          </a:prstGeom>
        </p:spPr>
        <p:txBody>
          <a:bodyPr vert="horz" lIns="91440" tIns="45720" rIns="91440" bIns="45720" rtlCol="0" anchor="ctr">
            <a:normAutofit/>
          </a:bodyPr>
          <a:lstStyle/>
          <a:p>
            <a:pPr algn="ctr"/>
            <a:r>
              <a:rPr lang="en-US" sz="3000" b="1" kern="1200">
                <a:solidFill>
                  <a:schemeClr val="bg1"/>
                </a:solidFill>
                <a:latin typeface="+mj-lt"/>
                <a:ea typeface="+mj-ea"/>
                <a:cs typeface="+mj-cs"/>
              </a:rPr>
              <a:t>Risk-based Decision Making</a:t>
            </a:r>
            <a:endParaRPr lang="en-US" sz="3000" kern="1200">
              <a:solidFill>
                <a:schemeClr val="bg1"/>
              </a:solidFill>
              <a:latin typeface="+mj-lt"/>
              <a:ea typeface="+mj-ea"/>
              <a:cs typeface="+mj-cs"/>
            </a:endParaRPr>
          </a:p>
        </p:txBody>
      </p:sp>
      <p:pic>
        <p:nvPicPr>
          <p:cNvPr id="7" name="Picture 6">
            <a:extLst>
              <a:ext uri="{FF2B5EF4-FFF2-40B4-BE49-F238E27FC236}">
                <a16:creationId xmlns:a16="http://schemas.microsoft.com/office/drawing/2014/main" id="{5855E12B-396F-45BC-813D-82B6B6C41E72}"/>
              </a:ext>
            </a:extLst>
          </p:cNvPr>
          <p:cNvPicPr>
            <a:picLocks noChangeAspect="1"/>
          </p:cNvPicPr>
          <p:nvPr/>
        </p:nvPicPr>
        <p:blipFill>
          <a:blip r:embed="rId3"/>
          <a:stretch>
            <a:fillRect/>
          </a:stretch>
        </p:blipFill>
        <p:spPr>
          <a:xfrm>
            <a:off x="643467" y="2066618"/>
            <a:ext cx="10905066" cy="3611417"/>
          </a:xfrm>
          <a:prstGeom prst="rect">
            <a:avLst/>
          </a:prstGeom>
        </p:spPr>
      </p:pic>
      <p:sp>
        <p:nvSpPr>
          <p:cNvPr id="4" name="Slide Number Placeholder 3">
            <a:extLst>
              <a:ext uri="{FF2B5EF4-FFF2-40B4-BE49-F238E27FC236}">
                <a16:creationId xmlns:a16="http://schemas.microsoft.com/office/drawing/2014/main" id="{5B7B624E-4627-40C5-A87D-7B2CD05D89B6}"/>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a:spcAft>
                <a:spcPts val="600"/>
              </a:spcAft>
            </a:pPr>
            <a:fld id="{35B72D44-14B5-49A2-830A-D01BAFE38A11}" type="slidenum">
              <a:rPr lang="en-US"/>
              <a:pPr>
                <a:spcAft>
                  <a:spcPts val="600"/>
                </a:spcAft>
              </a:pPr>
              <a:t>31</a:t>
            </a:fld>
            <a:endParaRPr lang="en-US"/>
          </a:p>
        </p:txBody>
      </p:sp>
    </p:spTree>
    <p:extLst>
      <p:ext uri="{BB962C8B-B14F-4D97-AF65-F5344CB8AC3E}">
        <p14:creationId xmlns:p14="http://schemas.microsoft.com/office/powerpoint/2010/main" val="305625100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A4AC5506-6312-4701-8D3C-40187889A9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631B2FC-6025-49BA-B2B7-AED89AB9B872}"/>
              </a:ext>
            </a:extLst>
          </p:cNvPr>
          <p:cNvSpPr>
            <a:spLocks noGrp="1"/>
          </p:cNvSpPr>
          <p:nvPr>
            <p:ph type="title"/>
          </p:nvPr>
        </p:nvSpPr>
        <p:spPr>
          <a:xfrm>
            <a:off x="556532" y="643467"/>
            <a:ext cx="11210925" cy="744836"/>
          </a:xfrm>
          <a:prstGeom prst="ellipse">
            <a:avLst/>
          </a:prstGeom>
        </p:spPr>
        <p:txBody>
          <a:bodyPr vert="horz" lIns="91440" tIns="45720" rIns="91440" bIns="45720" rtlCol="0" anchor="ctr">
            <a:normAutofit/>
          </a:bodyPr>
          <a:lstStyle/>
          <a:p>
            <a:pPr algn="ctr"/>
            <a:r>
              <a:rPr lang="en-US" sz="3000" b="1" kern="1200">
                <a:solidFill>
                  <a:schemeClr val="bg1"/>
                </a:solidFill>
                <a:latin typeface="+mj-lt"/>
                <a:ea typeface="+mj-ea"/>
                <a:cs typeface="+mj-cs"/>
              </a:rPr>
              <a:t>Risk-based Decision Making</a:t>
            </a:r>
            <a:endParaRPr lang="en-US" sz="3000" kern="1200">
              <a:solidFill>
                <a:schemeClr val="bg1"/>
              </a:solidFill>
              <a:latin typeface="+mj-lt"/>
              <a:ea typeface="+mj-ea"/>
              <a:cs typeface="+mj-cs"/>
            </a:endParaRPr>
          </a:p>
        </p:txBody>
      </p:sp>
      <p:pic>
        <p:nvPicPr>
          <p:cNvPr id="8" name="Picture 7">
            <a:extLst>
              <a:ext uri="{FF2B5EF4-FFF2-40B4-BE49-F238E27FC236}">
                <a16:creationId xmlns:a16="http://schemas.microsoft.com/office/drawing/2014/main" id="{CC1694C9-B2EF-4B1C-8CDF-BA1278B23938}"/>
              </a:ext>
            </a:extLst>
          </p:cNvPr>
          <p:cNvPicPr>
            <a:picLocks noChangeAspect="1"/>
          </p:cNvPicPr>
          <p:nvPr/>
        </p:nvPicPr>
        <p:blipFill>
          <a:blip r:embed="rId3"/>
          <a:stretch>
            <a:fillRect/>
          </a:stretch>
        </p:blipFill>
        <p:spPr>
          <a:xfrm>
            <a:off x="643467" y="2066618"/>
            <a:ext cx="10905066" cy="3611417"/>
          </a:xfrm>
          <a:prstGeom prst="rect">
            <a:avLst/>
          </a:prstGeom>
        </p:spPr>
      </p:pic>
      <p:sp>
        <p:nvSpPr>
          <p:cNvPr id="4" name="Slide Number Placeholder 3">
            <a:extLst>
              <a:ext uri="{FF2B5EF4-FFF2-40B4-BE49-F238E27FC236}">
                <a16:creationId xmlns:a16="http://schemas.microsoft.com/office/drawing/2014/main" id="{5B7B624E-4627-40C5-A87D-7B2CD05D89B6}"/>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a:spcAft>
                <a:spcPts val="600"/>
              </a:spcAft>
            </a:pPr>
            <a:fld id="{35B72D44-14B5-49A2-830A-D01BAFE38A11}" type="slidenum">
              <a:rPr lang="en-US"/>
              <a:pPr>
                <a:spcAft>
                  <a:spcPts val="600"/>
                </a:spcAft>
              </a:pPr>
              <a:t>32</a:t>
            </a:fld>
            <a:endParaRPr lang="en-US"/>
          </a:p>
        </p:txBody>
      </p:sp>
    </p:spTree>
    <p:extLst>
      <p:ext uri="{BB962C8B-B14F-4D97-AF65-F5344CB8AC3E}">
        <p14:creationId xmlns:p14="http://schemas.microsoft.com/office/powerpoint/2010/main" val="80938198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A4AC5506-6312-4701-8D3C-40187889A9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631B2FC-6025-49BA-B2B7-AED89AB9B872}"/>
              </a:ext>
            </a:extLst>
          </p:cNvPr>
          <p:cNvSpPr>
            <a:spLocks noGrp="1"/>
          </p:cNvSpPr>
          <p:nvPr>
            <p:ph type="title"/>
          </p:nvPr>
        </p:nvSpPr>
        <p:spPr>
          <a:xfrm>
            <a:off x="556532" y="643467"/>
            <a:ext cx="11210925" cy="744836"/>
          </a:xfrm>
          <a:prstGeom prst="ellipse">
            <a:avLst/>
          </a:prstGeom>
        </p:spPr>
        <p:txBody>
          <a:bodyPr vert="horz" lIns="91440" tIns="45720" rIns="91440" bIns="45720" rtlCol="0" anchor="ctr">
            <a:normAutofit/>
          </a:bodyPr>
          <a:lstStyle/>
          <a:p>
            <a:pPr algn="ctr"/>
            <a:r>
              <a:rPr lang="en-US" sz="3000" b="1" kern="1200">
                <a:solidFill>
                  <a:schemeClr val="bg1"/>
                </a:solidFill>
                <a:latin typeface="+mj-lt"/>
                <a:ea typeface="+mj-ea"/>
                <a:cs typeface="+mj-cs"/>
              </a:rPr>
              <a:t>Risk-based Decision Making</a:t>
            </a:r>
            <a:endParaRPr lang="en-US" sz="3000" kern="1200">
              <a:solidFill>
                <a:schemeClr val="bg1"/>
              </a:solidFill>
              <a:latin typeface="+mj-lt"/>
              <a:ea typeface="+mj-ea"/>
              <a:cs typeface="+mj-cs"/>
            </a:endParaRPr>
          </a:p>
        </p:txBody>
      </p:sp>
      <p:pic>
        <p:nvPicPr>
          <p:cNvPr id="8" name="Picture 7">
            <a:extLst>
              <a:ext uri="{FF2B5EF4-FFF2-40B4-BE49-F238E27FC236}">
                <a16:creationId xmlns:a16="http://schemas.microsoft.com/office/drawing/2014/main" id="{FD11BC55-ACBF-4288-B1EE-1690016C1B88}"/>
              </a:ext>
            </a:extLst>
          </p:cNvPr>
          <p:cNvPicPr>
            <a:picLocks noChangeAspect="1"/>
          </p:cNvPicPr>
          <p:nvPr/>
        </p:nvPicPr>
        <p:blipFill>
          <a:blip r:embed="rId3"/>
          <a:stretch>
            <a:fillRect/>
          </a:stretch>
        </p:blipFill>
        <p:spPr>
          <a:xfrm>
            <a:off x="643467" y="2066618"/>
            <a:ext cx="10905066" cy="3611417"/>
          </a:xfrm>
          <a:prstGeom prst="rect">
            <a:avLst/>
          </a:prstGeom>
        </p:spPr>
      </p:pic>
      <p:sp>
        <p:nvSpPr>
          <p:cNvPr id="4" name="Slide Number Placeholder 3">
            <a:extLst>
              <a:ext uri="{FF2B5EF4-FFF2-40B4-BE49-F238E27FC236}">
                <a16:creationId xmlns:a16="http://schemas.microsoft.com/office/drawing/2014/main" id="{5B7B624E-4627-40C5-A87D-7B2CD05D89B6}"/>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a:spcAft>
                <a:spcPts val="600"/>
              </a:spcAft>
            </a:pPr>
            <a:fld id="{35B72D44-14B5-49A2-830A-D01BAFE38A11}" type="slidenum">
              <a:rPr lang="en-US"/>
              <a:pPr>
                <a:spcAft>
                  <a:spcPts val="600"/>
                </a:spcAft>
              </a:pPr>
              <a:t>33</a:t>
            </a:fld>
            <a:endParaRPr lang="en-US"/>
          </a:p>
        </p:txBody>
      </p:sp>
    </p:spTree>
    <p:extLst>
      <p:ext uri="{BB962C8B-B14F-4D97-AF65-F5344CB8AC3E}">
        <p14:creationId xmlns:p14="http://schemas.microsoft.com/office/powerpoint/2010/main" val="165842130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41A7FC-BD62-4A9C-AA6D-35990521A422}"/>
              </a:ext>
            </a:extLst>
          </p:cNvPr>
          <p:cNvSpPr>
            <a:spLocks noGrp="1"/>
          </p:cNvSpPr>
          <p:nvPr>
            <p:ph type="title"/>
          </p:nvPr>
        </p:nvSpPr>
        <p:spPr>
          <a:xfrm>
            <a:off x="838200" y="246594"/>
            <a:ext cx="10515600" cy="876609"/>
          </a:xfrm>
        </p:spPr>
        <p:txBody>
          <a:bodyPr/>
          <a:lstStyle/>
          <a:p>
            <a:r>
              <a:rPr lang="en-US" dirty="0"/>
              <a:t>Black Swans and Complex Risks</a:t>
            </a:r>
          </a:p>
        </p:txBody>
      </p:sp>
      <p:sp>
        <p:nvSpPr>
          <p:cNvPr id="4" name="Slide Number Placeholder 3">
            <a:extLst>
              <a:ext uri="{FF2B5EF4-FFF2-40B4-BE49-F238E27FC236}">
                <a16:creationId xmlns:a16="http://schemas.microsoft.com/office/drawing/2014/main" id="{A97DE3FB-A8A3-4489-8E03-4E5A618A8F48}"/>
              </a:ext>
            </a:extLst>
          </p:cNvPr>
          <p:cNvSpPr>
            <a:spLocks noGrp="1"/>
          </p:cNvSpPr>
          <p:nvPr>
            <p:ph type="sldNum" sz="quarter" idx="12"/>
          </p:nvPr>
        </p:nvSpPr>
        <p:spPr/>
        <p:txBody>
          <a:bodyPr/>
          <a:lstStyle/>
          <a:p>
            <a:fld id="{35B72D44-14B5-49A2-830A-D01BAFE38A11}" type="slidenum">
              <a:rPr lang="en-US" smtClean="0"/>
              <a:t>34</a:t>
            </a:fld>
            <a:endParaRPr lang="en-US" dirty="0"/>
          </a:p>
        </p:txBody>
      </p:sp>
      <p:pic>
        <p:nvPicPr>
          <p:cNvPr id="5" name="Picture 4">
            <a:extLst>
              <a:ext uri="{FF2B5EF4-FFF2-40B4-BE49-F238E27FC236}">
                <a16:creationId xmlns:a16="http://schemas.microsoft.com/office/drawing/2014/main" id="{4D37413B-8E01-4CF8-AFFD-153CF31771AB}"/>
              </a:ext>
            </a:extLst>
          </p:cNvPr>
          <p:cNvPicPr>
            <a:picLocks noChangeAspect="1"/>
          </p:cNvPicPr>
          <p:nvPr/>
        </p:nvPicPr>
        <p:blipFill>
          <a:blip r:embed="rId3"/>
          <a:stretch>
            <a:fillRect/>
          </a:stretch>
        </p:blipFill>
        <p:spPr>
          <a:xfrm>
            <a:off x="838200" y="2364018"/>
            <a:ext cx="4733395" cy="4034828"/>
          </a:xfrm>
          <a:prstGeom prst="rect">
            <a:avLst/>
          </a:prstGeom>
        </p:spPr>
      </p:pic>
      <p:pic>
        <p:nvPicPr>
          <p:cNvPr id="6" name="Picture 5">
            <a:extLst>
              <a:ext uri="{FF2B5EF4-FFF2-40B4-BE49-F238E27FC236}">
                <a16:creationId xmlns:a16="http://schemas.microsoft.com/office/drawing/2014/main" id="{95C0BD7D-4F4F-4559-AC28-B461FF1415ED}"/>
              </a:ext>
            </a:extLst>
          </p:cNvPr>
          <p:cNvPicPr>
            <a:picLocks noChangeAspect="1"/>
          </p:cNvPicPr>
          <p:nvPr/>
        </p:nvPicPr>
        <p:blipFill>
          <a:blip r:embed="rId4"/>
          <a:stretch>
            <a:fillRect/>
          </a:stretch>
        </p:blipFill>
        <p:spPr>
          <a:xfrm>
            <a:off x="5605460" y="2425391"/>
            <a:ext cx="6429905" cy="3910321"/>
          </a:xfrm>
          <a:prstGeom prst="rect">
            <a:avLst/>
          </a:prstGeom>
        </p:spPr>
      </p:pic>
      <p:sp>
        <p:nvSpPr>
          <p:cNvPr id="7" name="TextBox 6">
            <a:extLst>
              <a:ext uri="{FF2B5EF4-FFF2-40B4-BE49-F238E27FC236}">
                <a16:creationId xmlns:a16="http://schemas.microsoft.com/office/drawing/2014/main" id="{9E154491-326D-4E03-B50C-CDA9CD63D956}"/>
              </a:ext>
            </a:extLst>
          </p:cNvPr>
          <p:cNvSpPr txBox="1"/>
          <p:nvPr/>
        </p:nvSpPr>
        <p:spPr>
          <a:xfrm>
            <a:off x="287867" y="6434668"/>
            <a:ext cx="10515600" cy="276999"/>
          </a:xfrm>
          <a:prstGeom prst="rect">
            <a:avLst/>
          </a:prstGeom>
          <a:noFill/>
        </p:spPr>
        <p:txBody>
          <a:bodyPr wrap="square" rtlCol="0">
            <a:spAutoFit/>
          </a:bodyPr>
          <a:lstStyle/>
          <a:p>
            <a:r>
              <a:rPr lang="en-US" sz="1200" dirty="0"/>
              <a:t>Source: </a:t>
            </a:r>
            <a:r>
              <a:rPr lang="en-US" sz="1200" dirty="0">
                <a:hlinkClick r:id="rId5"/>
              </a:rPr>
              <a:t>https://medium.com/cantors-paradise/what-are-black-swan-events-c721195bc3e</a:t>
            </a:r>
            <a:endParaRPr lang="en-US" sz="1200" dirty="0"/>
          </a:p>
        </p:txBody>
      </p:sp>
      <p:pic>
        <p:nvPicPr>
          <p:cNvPr id="8" name="Picture 7">
            <a:extLst>
              <a:ext uri="{FF2B5EF4-FFF2-40B4-BE49-F238E27FC236}">
                <a16:creationId xmlns:a16="http://schemas.microsoft.com/office/drawing/2014/main" id="{D34985E1-C108-4807-8D5F-EA5D4C906A81}"/>
              </a:ext>
            </a:extLst>
          </p:cNvPr>
          <p:cNvPicPr>
            <a:picLocks noChangeAspect="1"/>
          </p:cNvPicPr>
          <p:nvPr/>
        </p:nvPicPr>
        <p:blipFill>
          <a:blip r:embed="rId6"/>
          <a:stretch>
            <a:fillRect/>
          </a:stretch>
        </p:blipFill>
        <p:spPr>
          <a:xfrm>
            <a:off x="10205771" y="84665"/>
            <a:ext cx="1857375" cy="2905125"/>
          </a:xfrm>
          <a:prstGeom prst="rect">
            <a:avLst/>
          </a:prstGeom>
        </p:spPr>
      </p:pic>
    </p:spTree>
    <p:extLst>
      <p:ext uri="{BB962C8B-B14F-4D97-AF65-F5344CB8AC3E}">
        <p14:creationId xmlns:p14="http://schemas.microsoft.com/office/powerpoint/2010/main" val="144159311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0671A8AE-40A1-4631-A6B8-581AFF0654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5E725EFF-30EA-49DC-BD56-04BD09DE5B64}"/>
              </a:ext>
            </a:extLst>
          </p:cNvPr>
          <p:cNvPicPr>
            <a:picLocks noChangeAspect="1"/>
          </p:cNvPicPr>
          <p:nvPr/>
        </p:nvPicPr>
        <p:blipFill rotWithShape="1">
          <a:blip r:embed="rId3"/>
          <a:srcRect l="8287" r="26934" b="1"/>
          <a:stretch/>
        </p:blipFill>
        <p:spPr>
          <a:xfrm>
            <a:off x="3523488" y="10"/>
            <a:ext cx="8668512" cy="6857990"/>
          </a:xfrm>
          <a:prstGeom prst="rect">
            <a:avLst/>
          </a:prstGeom>
        </p:spPr>
      </p:pic>
      <p:sp>
        <p:nvSpPr>
          <p:cNvPr id="12" name="Rectangle 11">
            <a:extLst>
              <a:ext uri="{FF2B5EF4-FFF2-40B4-BE49-F238E27FC236}">
                <a16:creationId xmlns:a16="http://schemas.microsoft.com/office/drawing/2014/main" id="{AB58EF07-17C2-48CF-ABB0-EEF1F17CB8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 y="0"/>
            <a:ext cx="9339206" cy="6858000"/>
          </a:xfrm>
          <a:prstGeom prst="rect">
            <a:avLst/>
          </a:prstGeom>
          <a:gradFill>
            <a:gsLst>
              <a:gs pos="58000">
                <a:schemeClr val="bg1"/>
              </a:gs>
              <a:gs pos="33000">
                <a:schemeClr val="bg1">
                  <a:alpha val="64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20C35909-0F31-414F-BE24-0D45FE185E52}"/>
              </a:ext>
            </a:extLst>
          </p:cNvPr>
          <p:cNvSpPr>
            <a:spLocks noGrp="1"/>
          </p:cNvSpPr>
          <p:nvPr>
            <p:ph type="title"/>
          </p:nvPr>
        </p:nvSpPr>
        <p:spPr>
          <a:xfrm>
            <a:off x="477981" y="1122363"/>
            <a:ext cx="4023360" cy="3204134"/>
          </a:xfrm>
        </p:spPr>
        <p:txBody>
          <a:bodyPr vert="horz" lIns="91440" tIns="45720" rIns="91440" bIns="45720" rtlCol="0" anchor="b">
            <a:normAutofit/>
          </a:bodyPr>
          <a:lstStyle/>
          <a:p>
            <a:r>
              <a:rPr lang="en-US" sz="4800" dirty="0"/>
              <a:t>Black Swans and Complex Risks</a:t>
            </a:r>
          </a:p>
        </p:txBody>
      </p:sp>
      <p:sp>
        <p:nvSpPr>
          <p:cNvPr id="3" name="Content Placeholder 2">
            <a:extLst>
              <a:ext uri="{FF2B5EF4-FFF2-40B4-BE49-F238E27FC236}">
                <a16:creationId xmlns:a16="http://schemas.microsoft.com/office/drawing/2014/main" id="{572CFAD7-C0F0-40D7-908D-59C5F41E7BC7}"/>
              </a:ext>
            </a:extLst>
          </p:cNvPr>
          <p:cNvSpPr>
            <a:spLocks noGrp="1"/>
          </p:cNvSpPr>
          <p:nvPr>
            <p:ph idx="1"/>
          </p:nvPr>
        </p:nvSpPr>
        <p:spPr>
          <a:xfrm>
            <a:off x="477980" y="4872922"/>
            <a:ext cx="4023359" cy="1208141"/>
          </a:xfrm>
        </p:spPr>
        <p:txBody>
          <a:bodyPr vert="horz" lIns="91440" tIns="45720" rIns="91440" bIns="45720" rtlCol="0">
            <a:normAutofit/>
          </a:bodyPr>
          <a:lstStyle/>
          <a:p>
            <a:pPr marL="0" indent="0">
              <a:buNone/>
            </a:pPr>
            <a:r>
              <a:rPr lang="en-US" sz="2000" dirty="0"/>
              <a:t>Fukushima nuclear accident</a:t>
            </a:r>
          </a:p>
        </p:txBody>
      </p:sp>
      <p:sp>
        <p:nvSpPr>
          <p:cNvPr id="14" name="Rectangle 13">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Calibri" panose="020F0502020204030204"/>
            </a:endParaRPr>
          </a:p>
        </p:txBody>
      </p:sp>
      <p:sp>
        <p:nvSpPr>
          <p:cNvPr id="16" name="Rectangle 15">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3977640" cy="18288"/>
          </a:xfrm>
          <a:prstGeom prst="rect">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 name="Slide Number Placeholder 3">
            <a:extLst>
              <a:ext uri="{FF2B5EF4-FFF2-40B4-BE49-F238E27FC236}">
                <a16:creationId xmlns:a16="http://schemas.microsoft.com/office/drawing/2014/main" id="{E02A79F7-9071-4816-9A7C-13F0B5A65376}"/>
              </a:ext>
            </a:extLst>
          </p:cNvPr>
          <p:cNvSpPr>
            <a:spLocks noGrp="1"/>
          </p:cNvSpPr>
          <p:nvPr>
            <p:ph type="sldNum" sz="quarter" idx="12"/>
          </p:nvPr>
        </p:nvSpPr>
        <p:spPr>
          <a:xfrm>
            <a:off x="8970819" y="6356350"/>
            <a:ext cx="2743200" cy="365125"/>
          </a:xfrm>
        </p:spPr>
        <p:txBody>
          <a:bodyPr vert="horz" lIns="91440" tIns="45720" rIns="91440" bIns="45720" rtlCol="0" anchor="ctr">
            <a:normAutofit/>
          </a:bodyPr>
          <a:lstStyle/>
          <a:p>
            <a:pPr>
              <a:spcAft>
                <a:spcPts val="600"/>
              </a:spcAft>
              <a:defRPr/>
            </a:pPr>
            <a:fld id="{35B72D44-14B5-49A2-830A-D01BAFE38A11}" type="slidenum">
              <a:rPr lang="en-US">
                <a:solidFill>
                  <a:schemeClr val="tx1"/>
                </a:solidFill>
                <a:latin typeface="Calibri" panose="020F0502020204030204"/>
              </a:rPr>
              <a:pPr>
                <a:spcAft>
                  <a:spcPts val="600"/>
                </a:spcAft>
                <a:defRPr/>
              </a:pPr>
              <a:t>35</a:t>
            </a:fld>
            <a:endParaRPr lang="en-US" dirty="0">
              <a:solidFill>
                <a:schemeClr val="tx1"/>
              </a:solidFill>
              <a:latin typeface="Calibri" panose="020F0502020204030204"/>
            </a:endParaRPr>
          </a:p>
        </p:txBody>
      </p:sp>
    </p:spTree>
    <p:extLst>
      <p:ext uri="{BB962C8B-B14F-4D97-AF65-F5344CB8AC3E}">
        <p14:creationId xmlns:p14="http://schemas.microsoft.com/office/powerpoint/2010/main" val="634462539"/>
      </p:ext>
    </p:extLst>
  </p:cSld>
  <p:clrMapOvr>
    <a:overrideClrMapping bg1="dk1" tx1="lt1" bg2="dk2" tx2="lt2" accent1="accent1" accent2="accent2" accent3="accent3" accent4="accent4" accent5="accent5" accent6="accent6" hlink="hlink" folHlink="folHlink"/>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5F93DF-6ADF-46B0-8FA5-E6C7AEB2CE2A}"/>
              </a:ext>
            </a:extLst>
          </p:cNvPr>
          <p:cNvSpPr>
            <a:spLocks noGrp="1"/>
          </p:cNvSpPr>
          <p:nvPr>
            <p:ph type="title"/>
          </p:nvPr>
        </p:nvSpPr>
        <p:spPr>
          <a:xfrm>
            <a:off x="838200" y="212729"/>
            <a:ext cx="10515600" cy="1023408"/>
          </a:xfrm>
        </p:spPr>
        <p:txBody>
          <a:bodyPr/>
          <a:lstStyle/>
          <a:p>
            <a:r>
              <a:rPr lang="en-US" dirty="0"/>
              <a:t>Reducing Uncertainty</a:t>
            </a:r>
          </a:p>
        </p:txBody>
      </p:sp>
      <p:sp>
        <p:nvSpPr>
          <p:cNvPr id="4" name="Slide Number Placeholder 3">
            <a:extLst>
              <a:ext uri="{FF2B5EF4-FFF2-40B4-BE49-F238E27FC236}">
                <a16:creationId xmlns:a16="http://schemas.microsoft.com/office/drawing/2014/main" id="{0FA2B70F-2331-4AD1-B2A9-DE29487BE245}"/>
              </a:ext>
            </a:extLst>
          </p:cNvPr>
          <p:cNvSpPr>
            <a:spLocks noGrp="1"/>
          </p:cNvSpPr>
          <p:nvPr>
            <p:ph type="sldNum" sz="quarter" idx="12"/>
          </p:nvPr>
        </p:nvSpPr>
        <p:spPr/>
        <p:txBody>
          <a:bodyPr/>
          <a:lstStyle/>
          <a:p>
            <a:fld id="{35B72D44-14B5-49A2-830A-D01BAFE38A11}" type="slidenum">
              <a:rPr lang="en-US" smtClean="0"/>
              <a:t>36</a:t>
            </a:fld>
            <a:endParaRPr lang="en-US" dirty="0"/>
          </a:p>
        </p:txBody>
      </p:sp>
      <p:pic>
        <p:nvPicPr>
          <p:cNvPr id="5" name="Picture 4">
            <a:extLst>
              <a:ext uri="{FF2B5EF4-FFF2-40B4-BE49-F238E27FC236}">
                <a16:creationId xmlns:a16="http://schemas.microsoft.com/office/drawing/2014/main" id="{A7A9F0C9-DCB4-4D13-99C2-D91D854CDA16}"/>
              </a:ext>
            </a:extLst>
          </p:cNvPr>
          <p:cNvPicPr>
            <a:picLocks noChangeAspect="1"/>
          </p:cNvPicPr>
          <p:nvPr/>
        </p:nvPicPr>
        <p:blipFill>
          <a:blip r:embed="rId3"/>
          <a:stretch>
            <a:fillRect/>
          </a:stretch>
        </p:blipFill>
        <p:spPr>
          <a:xfrm>
            <a:off x="1974342" y="1071773"/>
            <a:ext cx="7670068" cy="5447560"/>
          </a:xfrm>
          <a:prstGeom prst="rect">
            <a:avLst/>
          </a:prstGeom>
        </p:spPr>
      </p:pic>
    </p:spTree>
    <p:extLst>
      <p:ext uri="{BB962C8B-B14F-4D97-AF65-F5344CB8AC3E}">
        <p14:creationId xmlns:p14="http://schemas.microsoft.com/office/powerpoint/2010/main" val="417896084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907EF6B7-1338-4443-8C46-6A318D952D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Shape 10">
            <a:extLst>
              <a:ext uri="{FF2B5EF4-FFF2-40B4-BE49-F238E27FC236}">
                <a16:creationId xmlns:a16="http://schemas.microsoft.com/office/drawing/2014/main" id="{DAAE4CDD-124C-4DCF-9584-B6033B545D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167271" cy="6858000"/>
          </a:xfrm>
          <a:custGeom>
            <a:avLst/>
            <a:gdLst>
              <a:gd name="connsiteX0" fmla="*/ 0 w 4167271"/>
              <a:gd name="connsiteY0" fmla="*/ 0 h 6858000"/>
              <a:gd name="connsiteX1" fmla="*/ 2259550 w 4167271"/>
              <a:gd name="connsiteY1" fmla="*/ 0 h 6858000"/>
              <a:gd name="connsiteX2" fmla="*/ 2387803 w 4167271"/>
              <a:gd name="connsiteY2" fmla="*/ 82222 h 6858000"/>
              <a:gd name="connsiteX3" fmla="*/ 4167271 w 4167271"/>
              <a:gd name="connsiteY3" fmla="*/ 3429000 h 6858000"/>
              <a:gd name="connsiteX4" fmla="*/ 2387803 w 4167271"/>
              <a:gd name="connsiteY4" fmla="*/ 6775779 h 6858000"/>
              <a:gd name="connsiteX5" fmla="*/ 2259550 w 4167271"/>
              <a:gd name="connsiteY5" fmla="*/ 6858000 h 6858000"/>
              <a:gd name="connsiteX6" fmla="*/ 0 w 416727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67271" h="6858000">
                <a:moveTo>
                  <a:pt x="0" y="0"/>
                </a:moveTo>
                <a:lnTo>
                  <a:pt x="2259550" y="0"/>
                </a:lnTo>
                <a:lnTo>
                  <a:pt x="2387803" y="82222"/>
                </a:lnTo>
                <a:cubicBezTo>
                  <a:pt x="3461407" y="807534"/>
                  <a:pt x="4167271" y="2035835"/>
                  <a:pt x="4167271" y="3429000"/>
                </a:cubicBezTo>
                <a:cubicBezTo>
                  <a:pt x="4167271" y="4822165"/>
                  <a:pt x="3461407" y="6050467"/>
                  <a:pt x="2387803" y="6775779"/>
                </a:cubicBezTo>
                <a:lnTo>
                  <a:pt x="2259550" y="6858000"/>
                </a:lnTo>
                <a:lnTo>
                  <a:pt x="0" y="6858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8AC6A9F-CEF2-4B09-BCA1-F818F4936713}"/>
              </a:ext>
            </a:extLst>
          </p:cNvPr>
          <p:cNvSpPr>
            <a:spLocks noGrp="1"/>
          </p:cNvSpPr>
          <p:nvPr>
            <p:ph type="title"/>
          </p:nvPr>
        </p:nvSpPr>
        <p:spPr>
          <a:xfrm>
            <a:off x="686834" y="1153572"/>
            <a:ext cx="3200400" cy="4461163"/>
          </a:xfrm>
        </p:spPr>
        <p:txBody>
          <a:bodyPr>
            <a:normAutofit/>
          </a:bodyPr>
          <a:lstStyle/>
          <a:p>
            <a:r>
              <a:rPr lang="en-US" b="1">
                <a:solidFill>
                  <a:srgbClr val="FFFFFF"/>
                </a:solidFill>
              </a:rPr>
              <a:t>Summary</a:t>
            </a:r>
            <a:endParaRPr lang="en-US">
              <a:solidFill>
                <a:srgbClr val="FFFFFF"/>
              </a:solidFill>
            </a:endParaRPr>
          </a:p>
        </p:txBody>
      </p:sp>
      <p:sp>
        <p:nvSpPr>
          <p:cNvPr id="13" name="Arc 12">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7550402" y="2455479"/>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3FD8DB6D-AAA2-4043-9327-C7B96EC046F0}"/>
              </a:ext>
            </a:extLst>
          </p:cNvPr>
          <p:cNvSpPr>
            <a:spLocks noGrp="1"/>
          </p:cNvSpPr>
          <p:nvPr>
            <p:ph idx="1"/>
          </p:nvPr>
        </p:nvSpPr>
        <p:spPr>
          <a:xfrm>
            <a:off x="4447308" y="591344"/>
            <a:ext cx="6906491" cy="5585619"/>
          </a:xfrm>
        </p:spPr>
        <p:txBody>
          <a:bodyPr anchor="ctr">
            <a:normAutofit/>
          </a:bodyPr>
          <a:lstStyle/>
          <a:p>
            <a:r>
              <a:rPr lang="en-US" dirty="0"/>
              <a:t>Globally, organizations are becoming more risk-focused and integrating risk management into their management systems.</a:t>
            </a:r>
          </a:p>
          <a:p>
            <a:r>
              <a:rPr lang="en-US" dirty="0"/>
              <a:t>OSH risk professionals will be expected to have sufficient knowledge and skills in operational risk management tools.  </a:t>
            </a:r>
          </a:p>
          <a:p>
            <a:r>
              <a:rPr lang="en-US" dirty="0"/>
              <a:t>Risk management knowledge and skills and an understanding of occupational risk management systems such as ISO 45001 and ANSI Z10 will be required by organizations. </a:t>
            </a:r>
          </a:p>
        </p:txBody>
      </p:sp>
      <p:sp>
        <p:nvSpPr>
          <p:cNvPr id="4" name="Slide Number Placeholder 3">
            <a:extLst>
              <a:ext uri="{FF2B5EF4-FFF2-40B4-BE49-F238E27FC236}">
                <a16:creationId xmlns:a16="http://schemas.microsoft.com/office/drawing/2014/main" id="{703FE442-7DD3-4336-9951-123230420532}"/>
              </a:ext>
            </a:extLst>
          </p:cNvPr>
          <p:cNvSpPr>
            <a:spLocks noGrp="1"/>
          </p:cNvSpPr>
          <p:nvPr>
            <p:ph type="sldNum" sz="quarter" idx="12"/>
          </p:nvPr>
        </p:nvSpPr>
        <p:spPr>
          <a:xfrm>
            <a:off x="9541564" y="6356350"/>
            <a:ext cx="1812235" cy="365125"/>
          </a:xfrm>
        </p:spPr>
        <p:txBody>
          <a:bodyPr>
            <a:normAutofit/>
          </a:bodyPr>
          <a:lstStyle/>
          <a:p>
            <a:pPr>
              <a:spcAft>
                <a:spcPts val="600"/>
              </a:spcAft>
            </a:pPr>
            <a:fld id="{35B72D44-14B5-49A2-830A-D01BAFE38A11}" type="slidenum">
              <a:rPr lang="en-US" smtClean="0"/>
              <a:pPr>
                <a:spcAft>
                  <a:spcPts val="600"/>
                </a:spcAft>
              </a:pPr>
              <a:t>37</a:t>
            </a:fld>
            <a:endParaRPr lang="en-US"/>
          </a:p>
        </p:txBody>
      </p:sp>
    </p:spTree>
    <p:extLst>
      <p:ext uri="{BB962C8B-B14F-4D97-AF65-F5344CB8AC3E}">
        <p14:creationId xmlns:p14="http://schemas.microsoft.com/office/powerpoint/2010/main" val="18373913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 name="Rectangle 33">
            <a:extLst>
              <a:ext uri="{FF2B5EF4-FFF2-40B4-BE49-F238E27FC236}">
                <a16:creationId xmlns:a16="http://schemas.microsoft.com/office/drawing/2014/main" id="{1707FC24-6981-43D9-B525-C7832BA224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36884" y="311449"/>
            <a:ext cx="4332307" cy="6179552"/>
          </a:xfrm>
          <a:prstGeom prst="rect">
            <a:avLst/>
          </a:prstGeom>
          <a:solidFill>
            <a:srgbClr val="404040"/>
          </a:solidFill>
          <a:ln w="127000" cap="sq" cmpd="thinThick">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86124392-042F-444C-92E0-6AF1D64A5C45}"/>
              </a:ext>
            </a:extLst>
          </p:cNvPr>
          <p:cNvSpPr>
            <a:spLocks noGrp="1"/>
          </p:cNvSpPr>
          <p:nvPr>
            <p:ph type="title"/>
          </p:nvPr>
        </p:nvSpPr>
        <p:spPr>
          <a:xfrm>
            <a:off x="742950" y="742951"/>
            <a:ext cx="3476625" cy="4962524"/>
          </a:xfrm>
          <a:prstGeom prst="ellipse">
            <a:avLst/>
          </a:prstGeom>
        </p:spPr>
        <p:txBody>
          <a:bodyPr vert="horz" lIns="91440" tIns="45720" rIns="91440" bIns="45720" rtlCol="0" anchor="ctr">
            <a:normAutofit/>
          </a:bodyPr>
          <a:lstStyle/>
          <a:p>
            <a:pPr algn="ctr"/>
            <a:r>
              <a:rPr lang="en-US" sz="3000" kern="1200" dirty="0">
                <a:solidFill>
                  <a:srgbClr val="FFFFFF"/>
                </a:solidFill>
                <a:latin typeface="+mj-lt"/>
                <a:ea typeface="+mj-ea"/>
                <a:cs typeface="+mj-cs"/>
              </a:rPr>
              <a:t>Understanding Uncertainty</a:t>
            </a:r>
          </a:p>
        </p:txBody>
      </p:sp>
      <p:pic>
        <p:nvPicPr>
          <p:cNvPr id="8" name="Picture 7">
            <a:extLst>
              <a:ext uri="{FF2B5EF4-FFF2-40B4-BE49-F238E27FC236}">
                <a16:creationId xmlns:a16="http://schemas.microsoft.com/office/drawing/2014/main" id="{3505643D-9E78-424F-B1C9-1C264EECED3F}"/>
              </a:ext>
            </a:extLst>
          </p:cNvPr>
          <p:cNvPicPr>
            <a:picLocks noChangeAspect="1"/>
          </p:cNvPicPr>
          <p:nvPr/>
        </p:nvPicPr>
        <p:blipFill>
          <a:blip r:embed="rId3"/>
          <a:stretch>
            <a:fillRect/>
          </a:stretch>
        </p:blipFill>
        <p:spPr>
          <a:xfrm>
            <a:off x="5153822" y="541975"/>
            <a:ext cx="6553545" cy="5781992"/>
          </a:xfrm>
          <a:prstGeom prst="rect">
            <a:avLst/>
          </a:prstGeom>
        </p:spPr>
      </p:pic>
      <p:sp>
        <p:nvSpPr>
          <p:cNvPr id="4" name="Slide Number Placeholder 3">
            <a:extLst>
              <a:ext uri="{FF2B5EF4-FFF2-40B4-BE49-F238E27FC236}">
                <a16:creationId xmlns:a16="http://schemas.microsoft.com/office/drawing/2014/main" id="{439AA2AA-94BC-466D-9B89-C5C5F45735E1}"/>
              </a:ext>
            </a:extLst>
          </p:cNvPr>
          <p:cNvSpPr>
            <a:spLocks noGrp="1"/>
          </p:cNvSpPr>
          <p:nvPr>
            <p:ph type="sldNum" sz="quarter" idx="12"/>
          </p:nvPr>
        </p:nvSpPr>
        <p:spPr>
          <a:xfrm>
            <a:off x="10926317" y="6423025"/>
            <a:ext cx="771525" cy="365125"/>
          </a:xfrm>
        </p:spPr>
        <p:txBody>
          <a:bodyPr vert="horz" lIns="91440" tIns="45720" rIns="91440" bIns="45720" rtlCol="0" anchor="ctr">
            <a:normAutofit/>
          </a:bodyPr>
          <a:lstStyle/>
          <a:p>
            <a:pPr>
              <a:spcAft>
                <a:spcPts val="600"/>
              </a:spcAft>
            </a:pPr>
            <a:fld id="{35B72D44-14B5-49A2-830A-D01BAFE38A11}" type="slidenum">
              <a:rPr lang="en-US"/>
              <a:pPr>
                <a:spcAft>
                  <a:spcPts val="600"/>
                </a:spcAft>
              </a:pPr>
              <a:t>4</a:t>
            </a:fld>
            <a:endParaRPr lang="en-US" dirty="0"/>
          </a:p>
        </p:txBody>
      </p:sp>
    </p:spTree>
    <p:extLst>
      <p:ext uri="{BB962C8B-B14F-4D97-AF65-F5344CB8AC3E}">
        <p14:creationId xmlns:p14="http://schemas.microsoft.com/office/powerpoint/2010/main" val="7446661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5922BD39-6B5B-493A-BE62-58ECD0F7A7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Graphic 10">
            <a:extLst>
              <a:ext uri="{FF2B5EF4-FFF2-40B4-BE49-F238E27FC236}">
                <a16:creationId xmlns:a16="http://schemas.microsoft.com/office/drawing/2014/main" id="{4741521E-DC76-41B9-8A47-448CD4F9FA46}"/>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5400000">
            <a:off x="3372661" y="-3359290"/>
            <a:ext cx="5470372" cy="12188952"/>
          </a:xfrm>
          <a:prstGeom prst="rect">
            <a:avLst/>
          </a:prstGeom>
        </p:spPr>
      </p:pic>
      <p:sp>
        <p:nvSpPr>
          <p:cNvPr id="2" name="Title 1">
            <a:extLst>
              <a:ext uri="{FF2B5EF4-FFF2-40B4-BE49-F238E27FC236}">
                <a16:creationId xmlns:a16="http://schemas.microsoft.com/office/drawing/2014/main" id="{6A451A5E-5AF4-4E59-8A74-2B9B97F2A90F}"/>
              </a:ext>
            </a:extLst>
          </p:cNvPr>
          <p:cNvSpPr>
            <a:spLocks noGrp="1"/>
          </p:cNvSpPr>
          <p:nvPr>
            <p:ph type="title"/>
          </p:nvPr>
        </p:nvSpPr>
        <p:spPr>
          <a:xfrm>
            <a:off x="1403632" y="184336"/>
            <a:ext cx="9283781" cy="1405965"/>
          </a:xfrm>
        </p:spPr>
        <p:txBody>
          <a:bodyPr vert="horz" lIns="91440" tIns="45720" rIns="91440" bIns="45720" rtlCol="0" anchor="b">
            <a:normAutofit/>
          </a:bodyPr>
          <a:lstStyle/>
          <a:p>
            <a:pPr algn="ctr"/>
            <a:r>
              <a:rPr lang="en-US" sz="5000" b="1" dirty="0"/>
              <a:t>The Concept of Risk</a:t>
            </a:r>
            <a:endParaRPr lang="en-US" sz="5000" dirty="0"/>
          </a:p>
        </p:txBody>
      </p:sp>
      <p:sp>
        <p:nvSpPr>
          <p:cNvPr id="13" name="Rectangle 12">
            <a:extLst>
              <a:ext uri="{FF2B5EF4-FFF2-40B4-BE49-F238E27FC236}">
                <a16:creationId xmlns:a16="http://schemas.microsoft.com/office/drawing/2014/main" id="{53FD85F6-ECDC-4124-9916-6444E142C6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78" y="685797"/>
            <a:ext cx="118872" cy="155045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Content Placeholder 3">
            <a:extLst>
              <a:ext uri="{FF2B5EF4-FFF2-40B4-BE49-F238E27FC236}">
                <a16:creationId xmlns:a16="http://schemas.microsoft.com/office/drawing/2014/main" id="{DFDEB55B-0E62-4E02-B888-764BCD7C5928}"/>
              </a:ext>
            </a:extLst>
          </p:cNvPr>
          <p:cNvPicPr>
            <a:picLocks noGrp="1" noChangeAspect="1"/>
          </p:cNvPicPr>
          <p:nvPr>
            <p:ph idx="1"/>
          </p:nvPr>
        </p:nvPicPr>
        <p:blipFill rotWithShape="1">
          <a:blip r:embed="rId5"/>
          <a:srcRect t="4980" r="1" b="1"/>
          <a:stretch/>
        </p:blipFill>
        <p:spPr>
          <a:xfrm>
            <a:off x="902910" y="2735186"/>
            <a:ext cx="10409874" cy="2663094"/>
          </a:xfrm>
          <a:prstGeom prst="rect">
            <a:avLst/>
          </a:prstGeom>
        </p:spPr>
      </p:pic>
      <p:sp>
        <p:nvSpPr>
          <p:cNvPr id="15" name="Rectangle 14">
            <a:extLst>
              <a:ext uri="{FF2B5EF4-FFF2-40B4-BE49-F238E27FC236}">
                <a16:creationId xmlns:a16="http://schemas.microsoft.com/office/drawing/2014/main" id="{FB5D26B4-74AD-4118-8F13-7051DA3BFA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073128" y="6172201"/>
            <a:ext cx="118872" cy="685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Slide Number Placeholder 4">
            <a:extLst>
              <a:ext uri="{FF2B5EF4-FFF2-40B4-BE49-F238E27FC236}">
                <a16:creationId xmlns:a16="http://schemas.microsoft.com/office/drawing/2014/main" id="{9F802D9F-777F-496B-9809-E64CB7D9B0A0}"/>
              </a:ext>
            </a:extLst>
          </p:cNvPr>
          <p:cNvSpPr>
            <a:spLocks noGrp="1"/>
          </p:cNvSpPr>
          <p:nvPr>
            <p:ph type="sldNum" sz="quarter" idx="12"/>
          </p:nvPr>
        </p:nvSpPr>
        <p:spPr/>
        <p:txBody>
          <a:bodyPr/>
          <a:lstStyle/>
          <a:p>
            <a:fld id="{35B72D44-14B5-49A2-830A-D01BAFE38A11}" type="slidenum">
              <a:rPr lang="en-US" smtClean="0"/>
              <a:t>5</a:t>
            </a:fld>
            <a:endParaRPr lang="en-US" dirty="0"/>
          </a:p>
        </p:txBody>
      </p:sp>
    </p:spTree>
    <p:extLst>
      <p:ext uri="{BB962C8B-B14F-4D97-AF65-F5344CB8AC3E}">
        <p14:creationId xmlns:p14="http://schemas.microsoft.com/office/powerpoint/2010/main" val="27879425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BFE6FF8-4811-4D81-B13E-4B37E0502E31}"/>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1625601" y="853440"/>
            <a:ext cx="9144000" cy="5502909"/>
          </a:xfrm>
          <a:prstGeom prst="rect">
            <a:avLst/>
          </a:prstGeom>
          <a:noFill/>
        </p:spPr>
      </p:pic>
      <p:sp>
        <p:nvSpPr>
          <p:cNvPr id="2" name="Title 1">
            <a:extLst>
              <a:ext uri="{FF2B5EF4-FFF2-40B4-BE49-F238E27FC236}">
                <a16:creationId xmlns:a16="http://schemas.microsoft.com/office/drawing/2014/main" id="{28D24643-F0DB-4962-B582-57087C5AAFC8}"/>
              </a:ext>
            </a:extLst>
          </p:cNvPr>
          <p:cNvSpPr>
            <a:spLocks noGrp="1"/>
          </p:cNvSpPr>
          <p:nvPr>
            <p:ph type="title"/>
          </p:nvPr>
        </p:nvSpPr>
        <p:spPr>
          <a:xfrm>
            <a:off x="838200" y="111126"/>
            <a:ext cx="10515600" cy="1023408"/>
          </a:xfrm>
        </p:spPr>
        <p:txBody>
          <a:bodyPr/>
          <a:lstStyle/>
          <a:p>
            <a:r>
              <a:rPr lang="en-US" b="1" dirty="0"/>
              <a:t>The Concept of Risk</a:t>
            </a:r>
            <a:endParaRPr lang="en-US" dirty="0"/>
          </a:p>
        </p:txBody>
      </p:sp>
      <p:sp>
        <p:nvSpPr>
          <p:cNvPr id="3" name="Content Placeholder 2">
            <a:extLst>
              <a:ext uri="{FF2B5EF4-FFF2-40B4-BE49-F238E27FC236}">
                <a16:creationId xmlns:a16="http://schemas.microsoft.com/office/drawing/2014/main" id="{E1C7FE02-8BA3-4D6B-AB50-4A40F3F7A4F6}"/>
              </a:ext>
            </a:extLst>
          </p:cNvPr>
          <p:cNvSpPr>
            <a:spLocks noGrp="1"/>
          </p:cNvSpPr>
          <p:nvPr>
            <p:ph idx="1"/>
          </p:nvPr>
        </p:nvSpPr>
        <p:spPr>
          <a:xfrm>
            <a:off x="838200" y="1012826"/>
            <a:ext cx="10515600" cy="528108"/>
          </a:xfrm>
        </p:spPr>
        <p:txBody>
          <a:bodyPr/>
          <a:lstStyle/>
          <a:p>
            <a:r>
              <a:rPr lang="en-US" dirty="0"/>
              <a:t>ERM - Quadrants of Risk </a:t>
            </a:r>
          </a:p>
        </p:txBody>
      </p:sp>
      <p:sp>
        <p:nvSpPr>
          <p:cNvPr id="5" name="Slide Number Placeholder 4">
            <a:extLst>
              <a:ext uri="{FF2B5EF4-FFF2-40B4-BE49-F238E27FC236}">
                <a16:creationId xmlns:a16="http://schemas.microsoft.com/office/drawing/2014/main" id="{7E782F69-89CE-4BE6-AD36-678C3E17092B}"/>
              </a:ext>
            </a:extLst>
          </p:cNvPr>
          <p:cNvSpPr>
            <a:spLocks noGrp="1"/>
          </p:cNvSpPr>
          <p:nvPr>
            <p:ph type="sldNum" sz="quarter" idx="12"/>
          </p:nvPr>
        </p:nvSpPr>
        <p:spPr/>
        <p:txBody>
          <a:bodyPr/>
          <a:lstStyle/>
          <a:p>
            <a:fld id="{35B72D44-14B5-49A2-830A-D01BAFE38A11}" type="slidenum">
              <a:rPr lang="en-US" smtClean="0"/>
              <a:t>6</a:t>
            </a:fld>
            <a:endParaRPr lang="en-US" dirty="0"/>
          </a:p>
        </p:txBody>
      </p:sp>
    </p:spTree>
    <p:extLst>
      <p:ext uri="{BB962C8B-B14F-4D97-AF65-F5344CB8AC3E}">
        <p14:creationId xmlns:p14="http://schemas.microsoft.com/office/powerpoint/2010/main" val="31794602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9B1344-D2BC-417A-9C2F-1A3413ED4B0B}"/>
              </a:ext>
            </a:extLst>
          </p:cNvPr>
          <p:cNvSpPr>
            <a:spLocks noGrp="1"/>
          </p:cNvSpPr>
          <p:nvPr>
            <p:ph type="title"/>
          </p:nvPr>
        </p:nvSpPr>
        <p:spPr>
          <a:xfrm>
            <a:off x="838200" y="136525"/>
            <a:ext cx="10515600" cy="725488"/>
          </a:xfrm>
        </p:spPr>
        <p:txBody>
          <a:bodyPr/>
          <a:lstStyle/>
          <a:p>
            <a:r>
              <a:rPr lang="en-US" b="1" dirty="0"/>
              <a:t>The Concept of Risk</a:t>
            </a:r>
            <a:endParaRPr lang="en-US" dirty="0"/>
          </a:p>
        </p:txBody>
      </p:sp>
      <p:sp>
        <p:nvSpPr>
          <p:cNvPr id="3" name="Content Placeholder 2">
            <a:extLst>
              <a:ext uri="{FF2B5EF4-FFF2-40B4-BE49-F238E27FC236}">
                <a16:creationId xmlns:a16="http://schemas.microsoft.com/office/drawing/2014/main" id="{23FC0B02-6BB6-478A-A140-2BCA3BA62C20}"/>
              </a:ext>
            </a:extLst>
          </p:cNvPr>
          <p:cNvSpPr>
            <a:spLocks noGrp="1"/>
          </p:cNvSpPr>
          <p:nvPr>
            <p:ph idx="1"/>
          </p:nvPr>
        </p:nvSpPr>
        <p:spPr>
          <a:xfrm>
            <a:off x="838200" y="1100137"/>
            <a:ext cx="10515600" cy="725488"/>
          </a:xfrm>
        </p:spPr>
        <p:txBody>
          <a:bodyPr/>
          <a:lstStyle/>
          <a:p>
            <a:r>
              <a:rPr lang="en-US" dirty="0"/>
              <a:t>Cascading Effect of Risk</a:t>
            </a:r>
          </a:p>
        </p:txBody>
      </p:sp>
      <p:sp>
        <p:nvSpPr>
          <p:cNvPr id="4" name="Slide Number Placeholder 3">
            <a:extLst>
              <a:ext uri="{FF2B5EF4-FFF2-40B4-BE49-F238E27FC236}">
                <a16:creationId xmlns:a16="http://schemas.microsoft.com/office/drawing/2014/main" id="{BE101542-4786-47F8-B440-7D3F433BF967}"/>
              </a:ext>
            </a:extLst>
          </p:cNvPr>
          <p:cNvSpPr>
            <a:spLocks noGrp="1"/>
          </p:cNvSpPr>
          <p:nvPr>
            <p:ph type="sldNum" sz="quarter" idx="12"/>
          </p:nvPr>
        </p:nvSpPr>
        <p:spPr/>
        <p:txBody>
          <a:bodyPr/>
          <a:lstStyle/>
          <a:p>
            <a:fld id="{35B72D44-14B5-49A2-830A-D01BAFE38A11}" type="slidenum">
              <a:rPr lang="en-US" smtClean="0"/>
              <a:t>7</a:t>
            </a:fld>
            <a:endParaRPr lang="en-US" dirty="0"/>
          </a:p>
        </p:txBody>
      </p:sp>
      <p:pic>
        <p:nvPicPr>
          <p:cNvPr id="5" name="Picture 4">
            <a:extLst>
              <a:ext uri="{FF2B5EF4-FFF2-40B4-BE49-F238E27FC236}">
                <a16:creationId xmlns:a16="http://schemas.microsoft.com/office/drawing/2014/main" id="{2B2EECE9-2B69-4038-BAF7-48FC7DB45358}"/>
              </a:ext>
            </a:extLst>
          </p:cNvPr>
          <p:cNvPicPr>
            <a:picLocks noChangeAspect="1"/>
          </p:cNvPicPr>
          <p:nvPr/>
        </p:nvPicPr>
        <p:blipFill>
          <a:blip r:embed="rId3"/>
          <a:stretch>
            <a:fillRect/>
          </a:stretch>
        </p:blipFill>
        <p:spPr>
          <a:xfrm>
            <a:off x="804411" y="1816619"/>
            <a:ext cx="10515600" cy="4675621"/>
          </a:xfrm>
          <a:prstGeom prst="rect">
            <a:avLst/>
          </a:prstGeom>
        </p:spPr>
      </p:pic>
    </p:spTree>
    <p:extLst>
      <p:ext uri="{BB962C8B-B14F-4D97-AF65-F5344CB8AC3E}">
        <p14:creationId xmlns:p14="http://schemas.microsoft.com/office/powerpoint/2010/main" val="21360757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1707FC24-6981-43D9-B525-C7832BA224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36884" y="311449"/>
            <a:ext cx="4332307" cy="6179552"/>
          </a:xfrm>
          <a:prstGeom prst="rect">
            <a:avLst/>
          </a:prstGeom>
          <a:solidFill>
            <a:srgbClr val="404040"/>
          </a:solidFill>
          <a:ln w="127000" cap="sq" cmpd="thinThick">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3998978-4B12-42CF-B884-49AC592EE441}"/>
              </a:ext>
            </a:extLst>
          </p:cNvPr>
          <p:cNvSpPr>
            <a:spLocks noGrp="1"/>
          </p:cNvSpPr>
          <p:nvPr>
            <p:ph type="title"/>
          </p:nvPr>
        </p:nvSpPr>
        <p:spPr>
          <a:xfrm>
            <a:off x="742950" y="742951"/>
            <a:ext cx="3476625" cy="4962524"/>
          </a:xfrm>
        </p:spPr>
        <p:txBody>
          <a:bodyPr vert="horz" lIns="91440" tIns="45720" rIns="91440" bIns="45720" rtlCol="0" anchor="ctr">
            <a:normAutofit/>
          </a:bodyPr>
          <a:lstStyle/>
          <a:p>
            <a:pPr algn="ctr"/>
            <a:r>
              <a:rPr lang="en-US" sz="4800" kern="1200" dirty="0">
                <a:solidFill>
                  <a:srgbClr val="FFFFFF"/>
                </a:solidFill>
                <a:latin typeface="+mj-lt"/>
                <a:ea typeface="+mj-ea"/>
                <a:cs typeface="+mj-cs"/>
              </a:rPr>
              <a:t>Risk Management </a:t>
            </a:r>
          </a:p>
        </p:txBody>
      </p:sp>
      <p:pic>
        <p:nvPicPr>
          <p:cNvPr id="10" name="Picture 9">
            <a:extLst>
              <a:ext uri="{FF2B5EF4-FFF2-40B4-BE49-F238E27FC236}">
                <a16:creationId xmlns:a16="http://schemas.microsoft.com/office/drawing/2014/main" id="{A2F6115E-B675-4242-8AFE-F83414CB8A50}"/>
              </a:ext>
            </a:extLst>
          </p:cNvPr>
          <p:cNvPicPr>
            <a:picLocks noChangeAspect="1"/>
          </p:cNvPicPr>
          <p:nvPr/>
        </p:nvPicPr>
        <p:blipFill>
          <a:blip r:embed="rId3"/>
          <a:stretch>
            <a:fillRect/>
          </a:stretch>
        </p:blipFill>
        <p:spPr>
          <a:xfrm>
            <a:off x="5497945" y="492573"/>
            <a:ext cx="5865299" cy="5880796"/>
          </a:xfrm>
          <a:prstGeom prst="rect">
            <a:avLst/>
          </a:prstGeom>
        </p:spPr>
      </p:pic>
      <p:sp>
        <p:nvSpPr>
          <p:cNvPr id="6" name="Slide Number Placeholder 5">
            <a:extLst>
              <a:ext uri="{FF2B5EF4-FFF2-40B4-BE49-F238E27FC236}">
                <a16:creationId xmlns:a16="http://schemas.microsoft.com/office/drawing/2014/main" id="{E6750F05-F88A-4CA0-B6EA-A7D0E8DA1009}"/>
              </a:ext>
            </a:extLst>
          </p:cNvPr>
          <p:cNvSpPr>
            <a:spLocks noGrp="1"/>
          </p:cNvSpPr>
          <p:nvPr>
            <p:ph type="sldNum" sz="quarter" idx="12"/>
          </p:nvPr>
        </p:nvSpPr>
        <p:spPr>
          <a:xfrm>
            <a:off x="10926317" y="6423025"/>
            <a:ext cx="771525" cy="365125"/>
          </a:xfrm>
        </p:spPr>
        <p:txBody>
          <a:bodyPr vert="horz" lIns="91440" tIns="45720" rIns="91440" bIns="45720" rtlCol="0" anchor="ctr">
            <a:normAutofit/>
          </a:bodyPr>
          <a:lstStyle/>
          <a:p>
            <a:pPr>
              <a:spcAft>
                <a:spcPts val="600"/>
              </a:spcAft>
            </a:pPr>
            <a:fld id="{35B72D44-14B5-49A2-830A-D01BAFE38A11}" type="slidenum">
              <a:rPr lang="en-US" smtClean="0"/>
              <a:pPr>
                <a:spcAft>
                  <a:spcPts val="600"/>
                </a:spcAft>
              </a:pPr>
              <a:t>8</a:t>
            </a:fld>
            <a:endParaRPr lang="en-US" dirty="0"/>
          </a:p>
        </p:txBody>
      </p:sp>
    </p:spTree>
    <p:extLst>
      <p:ext uri="{BB962C8B-B14F-4D97-AF65-F5344CB8AC3E}">
        <p14:creationId xmlns:p14="http://schemas.microsoft.com/office/powerpoint/2010/main" val="8383776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140516-9178-41E1-AE17-E643CCAA58C0}"/>
              </a:ext>
            </a:extLst>
          </p:cNvPr>
          <p:cNvSpPr>
            <a:spLocks noGrp="1"/>
          </p:cNvSpPr>
          <p:nvPr>
            <p:ph type="title"/>
          </p:nvPr>
        </p:nvSpPr>
        <p:spPr>
          <a:xfrm>
            <a:off x="1451579" y="950397"/>
            <a:ext cx="9603274" cy="1012662"/>
          </a:xfrm>
        </p:spPr>
        <p:txBody>
          <a:bodyPr anchor="b">
            <a:normAutofit/>
          </a:bodyPr>
          <a:lstStyle/>
          <a:p>
            <a:r>
              <a:rPr lang="en-US" sz="4000" b="1" dirty="0"/>
              <a:t>The Concept of Risk</a:t>
            </a:r>
            <a:endParaRPr lang="en-US" sz="4000" dirty="0"/>
          </a:p>
        </p:txBody>
      </p:sp>
      <p:cxnSp>
        <p:nvCxnSpPr>
          <p:cNvPr id="9" name="Straight Connector 8">
            <a:extLst>
              <a:ext uri="{FF2B5EF4-FFF2-40B4-BE49-F238E27FC236}">
                <a16:creationId xmlns:a16="http://schemas.microsoft.com/office/drawing/2014/main" id="{645863A0-0EBC-4C9B-958B-06AD3E75BB1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581807" y="2056720"/>
            <a:ext cx="9473046"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D1FA4312-8679-4D9E-BF57-623D0A52814B}"/>
              </a:ext>
            </a:extLst>
          </p:cNvPr>
          <p:cNvSpPr>
            <a:spLocks noGrp="1"/>
          </p:cNvSpPr>
          <p:nvPr>
            <p:ph idx="1"/>
          </p:nvPr>
        </p:nvSpPr>
        <p:spPr>
          <a:xfrm>
            <a:off x="1451578" y="2150379"/>
            <a:ext cx="9603274" cy="586499"/>
          </a:xfrm>
        </p:spPr>
        <p:txBody>
          <a:bodyPr>
            <a:normAutofit/>
          </a:bodyPr>
          <a:lstStyle/>
          <a:p>
            <a:r>
              <a:rPr lang="en-US" sz="1800" dirty="0"/>
              <a:t>Risk pathway model</a:t>
            </a:r>
          </a:p>
        </p:txBody>
      </p:sp>
      <p:pic>
        <p:nvPicPr>
          <p:cNvPr id="4" name="Picture 3">
            <a:extLst>
              <a:ext uri="{FF2B5EF4-FFF2-40B4-BE49-F238E27FC236}">
                <a16:creationId xmlns:a16="http://schemas.microsoft.com/office/drawing/2014/main" id="{C1649E47-584F-4D59-83FA-6E3CF009B6A2}"/>
              </a:ext>
            </a:extLst>
          </p:cNvPr>
          <p:cNvPicPr/>
          <p:nvPr/>
        </p:nvPicPr>
        <p:blipFill>
          <a:blip r:embed="rId3">
            <a:extLst>
              <a:ext uri="{28A0092B-C50C-407E-A947-70E740481C1C}">
                <a14:useLocalDpi xmlns:a14="http://schemas.microsoft.com/office/drawing/2010/main" val="0"/>
              </a:ext>
            </a:extLst>
          </a:blip>
          <a:stretch>
            <a:fillRect/>
          </a:stretch>
        </p:blipFill>
        <p:spPr bwMode="auto">
          <a:xfrm>
            <a:off x="1451578" y="3636472"/>
            <a:ext cx="9603274" cy="1530956"/>
          </a:xfrm>
          <a:prstGeom prst="rect">
            <a:avLst/>
          </a:prstGeom>
          <a:noFill/>
        </p:spPr>
      </p:pic>
      <p:sp>
        <p:nvSpPr>
          <p:cNvPr id="5" name="Slide Number Placeholder 4">
            <a:extLst>
              <a:ext uri="{FF2B5EF4-FFF2-40B4-BE49-F238E27FC236}">
                <a16:creationId xmlns:a16="http://schemas.microsoft.com/office/drawing/2014/main" id="{2652CF23-87B2-48BA-A2CD-BE2317A929CF}"/>
              </a:ext>
            </a:extLst>
          </p:cNvPr>
          <p:cNvSpPr>
            <a:spLocks noGrp="1"/>
          </p:cNvSpPr>
          <p:nvPr>
            <p:ph type="sldNum" sz="quarter" idx="12"/>
          </p:nvPr>
        </p:nvSpPr>
        <p:spPr/>
        <p:txBody>
          <a:bodyPr/>
          <a:lstStyle/>
          <a:p>
            <a:fld id="{35B72D44-14B5-49A2-830A-D01BAFE38A11}" type="slidenum">
              <a:rPr lang="en-US" smtClean="0"/>
              <a:t>9</a:t>
            </a:fld>
            <a:endParaRPr lang="en-US" dirty="0"/>
          </a:p>
        </p:txBody>
      </p:sp>
    </p:spTree>
    <p:extLst>
      <p:ext uri="{BB962C8B-B14F-4D97-AF65-F5344CB8AC3E}">
        <p14:creationId xmlns:p14="http://schemas.microsoft.com/office/powerpoint/2010/main" val="88651037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482</TotalTime>
  <Words>6303</Words>
  <Application>Microsoft Office PowerPoint</Application>
  <PresentationFormat>Widescreen</PresentationFormat>
  <Paragraphs>293</Paragraphs>
  <Slides>37</Slides>
  <Notes>37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37</vt:i4>
      </vt:variant>
    </vt:vector>
  </HeadingPairs>
  <TitlesOfParts>
    <vt:vector size="43" baseType="lpstr">
      <vt:lpstr>Arial</vt:lpstr>
      <vt:lpstr>Calibri</vt:lpstr>
      <vt:lpstr>Calibri Light</vt:lpstr>
      <vt:lpstr>Cambria Math</vt:lpstr>
      <vt:lpstr>Times New Roman</vt:lpstr>
      <vt:lpstr>Office Theme</vt:lpstr>
      <vt:lpstr>Risk-Based Thinking and Decision-Making</vt:lpstr>
      <vt:lpstr>Risk Concepts</vt:lpstr>
      <vt:lpstr>The effect of uncertainty on objectives.</vt:lpstr>
      <vt:lpstr>Understanding Uncertainty</vt:lpstr>
      <vt:lpstr>The Concept of Risk</vt:lpstr>
      <vt:lpstr>The Concept of Risk</vt:lpstr>
      <vt:lpstr>The Concept of Risk</vt:lpstr>
      <vt:lpstr>Risk Management </vt:lpstr>
      <vt:lpstr>The Concept of Risk</vt:lpstr>
      <vt:lpstr>Risk Source</vt:lpstr>
      <vt:lpstr>Risk Driver</vt:lpstr>
      <vt:lpstr>Risk Exposure</vt:lpstr>
      <vt:lpstr>Risk Trigger</vt:lpstr>
      <vt:lpstr>Event</vt:lpstr>
      <vt:lpstr>Consequence</vt:lpstr>
      <vt:lpstr>The Dynamic Nature of Risk </vt:lpstr>
      <vt:lpstr>PowerPoint Presentation</vt:lpstr>
      <vt:lpstr>The Risk Continuum from the Observer’s view </vt:lpstr>
      <vt:lpstr>Emerging Risk</vt:lpstr>
      <vt:lpstr>Inherent Risk </vt:lpstr>
      <vt:lpstr>Initial Risk </vt:lpstr>
      <vt:lpstr>Secondary Risk </vt:lpstr>
      <vt:lpstr>Residual Risk </vt:lpstr>
      <vt:lpstr>Future State Risk </vt:lpstr>
      <vt:lpstr>ERM Interdependencies and Synergistic Effects</vt:lpstr>
      <vt:lpstr>ERM Integration </vt:lpstr>
      <vt:lpstr>The management system model </vt:lpstr>
      <vt:lpstr>Occupational Health and Safety Management Systems</vt:lpstr>
      <vt:lpstr>Risk-based Decision Making</vt:lpstr>
      <vt:lpstr>Risk-based Decision Making</vt:lpstr>
      <vt:lpstr>Risk-based Decision Making</vt:lpstr>
      <vt:lpstr>Risk-based Decision Making</vt:lpstr>
      <vt:lpstr>Risk-based Decision Making</vt:lpstr>
      <vt:lpstr>Black Swans and Complex Risks</vt:lpstr>
      <vt:lpstr>Black Swans and Complex Risks</vt:lpstr>
      <vt:lpstr>Reducing Uncertainty</vt:lpstr>
      <vt:lpstr>Summary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Risk-Based Thinking and Decision-Making</dc:title>
  <dc:creator>Jan Lyon</dc:creator>
  <cp:lastModifiedBy>Georgi Popov</cp:lastModifiedBy>
  <cp:revision>9</cp:revision>
  <dcterms:created xsi:type="dcterms:W3CDTF">2020-07-24T19:04:24Z</dcterms:created>
  <dcterms:modified xsi:type="dcterms:W3CDTF">2021-01-23T16:40:44Z</dcterms:modified>
</cp:coreProperties>
</file>