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5696" autoAdjust="0"/>
  </p:normalViewPr>
  <p:slideViewPr>
    <p:cSldViewPr snapToGrid="0">
      <p:cViewPr varScale="1">
        <p:scale>
          <a:sx n="64" d="100"/>
          <a:sy n="64" d="100"/>
        </p:scale>
        <p:origin x="978" y="7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8221A1-2E3F-4D93-968D-2808B5CD8FE1}"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643BDE-DA21-475A-A14A-53E9325435B7}" type="slidenum">
              <a:rPr lang="en-US" smtClean="0"/>
              <a:t>‹#›</a:t>
            </a:fld>
            <a:endParaRPr lang="en-US"/>
          </a:p>
        </p:txBody>
      </p:sp>
    </p:spTree>
    <p:extLst>
      <p:ext uri="{BB962C8B-B14F-4D97-AF65-F5344CB8AC3E}">
        <p14:creationId xmlns:p14="http://schemas.microsoft.com/office/powerpoint/2010/main" val="4227934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the terms </a:t>
            </a:r>
            <a:r>
              <a:rPr lang="en-US" sz="1200" i="1" kern="1200" dirty="0">
                <a:solidFill>
                  <a:schemeClr val="tx1"/>
                </a:solidFill>
                <a:effectLst/>
                <a:latin typeface="+mn-lt"/>
                <a:ea typeface="+mn-ea"/>
                <a:cs typeface="+mn-cs"/>
              </a:rPr>
              <a:t>hazard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risk</a:t>
            </a:r>
            <a:r>
              <a:rPr lang="en-US" sz="1200" kern="1200" dirty="0">
                <a:solidFill>
                  <a:schemeClr val="tx1"/>
                </a:solidFill>
                <a:effectLst/>
                <a:latin typeface="+mn-lt"/>
                <a:ea typeface="+mn-ea"/>
                <a:cs typeface="+mn-cs"/>
              </a:rPr>
              <a:t> are used on a frequent basis in organizations, governing bodies, societies and associations. But many may wonder about the origins of these terms, and the implications that their roots may have on risk management. Where did these terms come from? What is the etymology root of the word </a:t>
            </a:r>
            <a:r>
              <a:rPr lang="en-US" sz="1200" i="1" kern="1200" dirty="0">
                <a:solidFill>
                  <a:schemeClr val="tx1"/>
                </a:solidFill>
                <a:effectLst/>
                <a:latin typeface="+mn-lt"/>
                <a:ea typeface="+mn-ea"/>
                <a:cs typeface="+mn-cs"/>
              </a:rPr>
              <a:t>risk</a:t>
            </a:r>
            <a:r>
              <a:rPr lang="en-US" sz="1200" kern="1200" dirty="0">
                <a:solidFill>
                  <a:schemeClr val="tx1"/>
                </a:solidFill>
                <a:effectLst/>
                <a:latin typeface="+mn-lt"/>
                <a:ea typeface="+mn-ea"/>
                <a:cs typeface="+mn-cs"/>
              </a:rPr>
              <a:t>? How did their origins effect modern day concepts in risk management? This chapter will briefly explore the origins of common hazard and risk terminology, their similarities and differences, and current definitions.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2</a:t>
            </a:fld>
            <a:endParaRPr lang="en-US"/>
          </a:p>
        </p:txBody>
      </p:sp>
    </p:spTree>
    <p:extLst>
      <p:ext uri="{BB962C8B-B14F-4D97-AF65-F5344CB8AC3E}">
        <p14:creationId xmlns:p14="http://schemas.microsoft.com/office/powerpoint/2010/main" val="964924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of the significant developments in the risk management field was the development of the law of large numbers.  It was first stated by Gerolamo </a:t>
            </a:r>
            <a:r>
              <a:rPr lang="en-US" sz="1200" kern="1200" dirty="0" err="1">
                <a:solidFill>
                  <a:schemeClr val="tx1"/>
                </a:solidFill>
                <a:effectLst/>
                <a:latin typeface="+mn-lt"/>
                <a:ea typeface="+mn-ea"/>
                <a:cs typeface="+mn-cs"/>
              </a:rPr>
              <a:t>Cardano</a:t>
            </a:r>
            <a:r>
              <a:rPr lang="en-US" sz="1200" kern="1200" dirty="0">
                <a:solidFill>
                  <a:schemeClr val="tx1"/>
                </a:solidFill>
                <a:effectLst/>
                <a:latin typeface="+mn-lt"/>
                <a:ea typeface="+mn-ea"/>
                <a:cs typeface="+mn-cs"/>
              </a:rPr>
              <a:t> (1501–1576), an Italian mathematician, that the accuracies of empirical statistics tend to improve with the number of trials. However, he could not prove it mathematically. It wasn’t referred to as a law of large numbers until Jacob Bernoulli was able to provide adequately rigorous mathematical proof which was published in his </a:t>
            </a:r>
            <a:r>
              <a:rPr lang="en-US" sz="1200" i="1" kern="1200" dirty="0">
                <a:solidFill>
                  <a:schemeClr val="tx1"/>
                </a:solidFill>
                <a:effectLst/>
                <a:latin typeface="+mn-lt"/>
                <a:ea typeface="+mn-ea"/>
                <a:cs typeface="+mn-cs"/>
              </a:rPr>
              <a:t>Ars </a:t>
            </a:r>
            <a:r>
              <a:rPr lang="en-US" sz="1200" i="1" kern="1200" dirty="0" err="1">
                <a:solidFill>
                  <a:schemeClr val="tx1"/>
                </a:solidFill>
                <a:effectLst/>
                <a:latin typeface="+mn-lt"/>
                <a:ea typeface="+mn-ea"/>
                <a:cs typeface="+mn-cs"/>
              </a:rPr>
              <a:t>Conjectandi</a:t>
            </a:r>
            <a:r>
              <a:rPr lang="en-US" sz="1200" kern="1200" dirty="0">
                <a:solidFill>
                  <a:schemeClr val="tx1"/>
                </a:solidFill>
                <a:effectLst/>
                <a:latin typeface="+mn-lt"/>
                <a:ea typeface="+mn-ea"/>
                <a:cs typeface="+mn-cs"/>
              </a:rPr>
              <a:t> (The Art of Conjecturing) in 1713. (</a:t>
            </a:r>
            <a:r>
              <a:rPr lang="it-IT" sz="1200" kern="1200" dirty="0">
                <a:solidFill>
                  <a:schemeClr val="tx1"/>
                </a:solidFill>
                <a:effectLst/>
                <a:latin typeface="+mn-lt"/>
                <a:ea typeface="+mn-ea"/>
                <a:cs typeface="+mn-cs"/>
              </a:rPr>
              <a:t>Jakob Bernoulli). </a:t>
            </a:r>
            <a:r>
              <a:rPr lang="en-US" sz="1200" kern="1200" dirty="0">
                <a:solidFill>
                  <a:schemeClr val="tx1"/>
                </a:solidFill>
                <a:effectLst/>
                <a:latin typeface="+mn-lt"/>
                <a:ea typeface="+mn-ea"/>
                <a:cs typeface="+mn-cs"/>
              </a:rPr>
              <a:t>Later, in 1837, S.D. Poisson, one of the greatest French statisticians, also described it under the name "</a:t>
            </a:r>
            <a:r>
              <a:rPr lang="fr-FR" sz="1200" i="1" kern="1200" dirty="0">
                <a:solidFill>
                  <a:schemeClr val="tx1"/>
                </a:solidFill>
                <a:effectLst/>
                <a:latin typeface="+mn-lt"/>
                <a:ea typeface="+mn-ea"/>
                <a:cs typeface="+mn-cs"/>
              </a:rPr>
              <a:t>la loi des grands nombres</a:t>
            </a:r>
            <a:r>
              <a:rPr lang="en-US" sz="1200" kern="1200" dirty="0">
                <a:solidFill>
                  <a:schemeClr val="tx1"/>
                </a:solidFill>
                <a:effectLst/>
                <a:latin typeface="+mn-lt"/>
                <a:ea typeface="+mn-ea"/>
                <a:cs typeface="+mn-cs"/>
              </a:rPr>
              <a:t>", or the law of large numbers in English. One can assume that the underwriters of Lloyd’s and other insurers had used the law of large numbers concept even before it was mathematically proven. Ancient Chinese traders were also aware of similar concepts. They have redistributed goods among different ships in order minimize the losses.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11</a:t>
            </a:fld>
            <a:endParaRPr lang="en-US"/>
          </a:p>
        </p:txBody>
      </p:sp>
    </p:spTree>
    <p:extLst>
      <p:ext uri="{BB962C8B-B14F-4D97-AF65-F5344CB8AC3E}">
        <p14:creationId xmlns:p14="http://schemas.microsoft.com/office/powerpoint/2010/main" val="3114006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After the great fire of London in 1666, a law that allowed new organizations to pay owners for losses was introduced. This law could be considered the foundation for modern day property insurance. The first insurance company, "The Insurance Office", was established in 1667 and it was in a small office behind London's Royal Exchange. </a:t>
            </a:r>
          </a:p>
          <a:p>
            <a:r>
              <a:rPr lang="en-US" sz="1200" kern="1200" dirty="0">
                <a:solidFill>
                  <a:schemeClr val="tx1"/>
                </a:solidFill>
                <a:effectLst/>
                <a:latin typeface="+mn-lt"/>
                <a:ea typeface="+mn-ea"/>
                <a:cs typeface="+mn-cs"/>
              </a:rPr>
              <a:t>In the United States, Benjamin Franklin was one of the early advocates of mutual insurance. In 1751, Franklin and his Union Fire Company met with other Philadelphia fire-fighting companies to discuss the formation of a fire insurance company. In 1752, the first successful fire insurance company in the colonies was established. It set insurance standards by refusing to insure houses that were considered a fire hazard.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12</a:t>
            </a:fld>
            <a:endParaRPr lang="en-US"/>
          </a:p>
        </p:txBody>
      </p:sp>
    </p:spTree>
    <p:extLst>
      <p:ext uri="{BB962C8B-B14F-4D97-AF65-F5344CB8AC3E}">
        <p14:creationId xmlns:p14="http://schemas.microsoft.com/office/powerpoint/2010/main" val="2126879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important milestone in the history of risk and insurance was the publication of the standard version of the central limit theorem, which was first proved by the French mathematician Pierre-Simon Laplace in 1810. The central limit theorem simply states that the distribution of sample means approximates a normal distribution as the sample size gets larger (assuming that all samples are identical in size), regardless of population distribution shape. It is still used in risk management and insurance to explain pooling of losses as an insurance mechanism. The central limit theorem is related to the law of large numbers which was first mathematically proven by Jacob Bernoulli in 1713.</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13</a:t>
            </a:fld>
            <a:endParaRPr lang="en-US"/>
          </a:p>
        </p:txBody>
      </p:sp>
    </p:spTree>
    <p:extLst>
      <p:ext uri="{BB962C8B-B14F-4D97-AF65-F5344CB8AC3E}">
        <p14:creationId xmlns:p14="http://schemas.microsoft.com/office/powerpoint/2010/main" val="1490896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his book "Against the Gods: The Remarkable Story of Risk," Peter Bernstein suggests that the actual dividing line between what we call </a:t>
            </a:r>
            <a:r>
              <a:rPr lang="en-US" sz="1200" b="0" i="1" kern="1200" dirty="0">
                <a:solidFill>
                  <a:schemeClr val="tx1"/>
                </a:solidFill>
                <a:effectLst/>
                <a:latin typeface="+mn-lt"/>
                <a:ea typeface="+mn-ea"/>
                <a:cs typeface="+mn-cs"/>
              </a:rPr>
              <a:t>ancient times</a:t>
            </a:r>
            <a:r>
              <a:rPr lang="en-US" sz="1200" b="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modern times</a:t>
            </a:r>
            <a:r>
              <a:rPr lang="en-US" sz="1200" b="0" kern="1200" dirty="0">
                <a:solidFill>
                  <a:schemeClr val="tx1"/>
                </a:solidFill>
                <a:effectLst/>
                <a:latin typeface="+mn-lt"/>
                <a:ea typeface="+mn-ea"/>
                <a:cs typeface="+mn-cs"/>
              </a:rPr>
              <a:t> is managing the risk. Some historians believe that the earliest concept of managing risk arose during the Renaissance. However, in his article "Risk Management: History, Definition, and Critique," Georges Dionne states that the modern terms for managing risk rose after World War II. Risk management as a discipline mostly began as a study of using insurance to manage risk. Years later, from around 1950s to the 1970s, risk managers began to realize that it was too expensive to manage </a:t>
            </a:r>
            <a:r>
              <a:rPr lang="en-US" sz="1200" b="0" i="1" kern="1200" dirty="0">
                <a:solidFill>
                  <a:schemeClr val="tx1"/>
                </a:solidFill>
                <a:effectLst/>
                <a:latin typeface="+mn-lt"/>
                <a:ea typeface="+mn-ea"/>
                <a:cs typeface="+mn-cs"/>
              </a:rPr>
              <a:t>every </a:t>
            </a:r>
            <a:r>
              <a:rPr lang="en-US" sz="1200" b="0" kern="1200" dirty="0">
                <a:solidFill>
                  <a:schemeClr val="tx1"/>
                </a:solidFill>
                <a:effectLst/>
                <a:latin typeface="+mn-lt"/>
                <a:ea typeface="+mn-ea"/>
                <a:cs typeface="+mn-cs"/>
              </a:rPr>
              <a:t>risk with insurance. Modern risk management practices consider prevention as an important part of managing risk. </a:t>
            </a:r>
            <a:endParaRPr lang="en-US" sz="12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14</a:t>
            </a:fld>
            <a:endParaRPr lang="en-US"/>
          </a:p>
        </p:txBody>
      </p:sp>
    </p:spTree>
    <p:extLst>
      <p:ext uri="{BB962C8B-B14F-4D97-AF65-F5344CB8AC3E}">
        <p14:creationId xmlns:p14="http://schemas.microsoft.com/office/powerpoint/2010/main" val="4105854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1952, Harry Markowitz published an important paper titled “Portfolio selection”. In his paper he emphasizes that financial and strategic type risks offer the potential of positive returns, as well as potential losses. Therefore, risks should not be limited to only negative outcome. Markowitz also presented the notion of diversification of investment, a strategy of diversifying risks to avoid ‘putting all your eggs in one basket’.  In a diversified investment, some assets will fall while some others will increase their value balancing out the returns to an acceptable level. It was not a novel concept, but he was able to express the expected returns vs. variance of returns mathematically </a:t>
            </a:r>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15</a:t>
            </a:fld>
            <a:endParaRPr lang="en-US"/>
          </a:p>
        </p:txBody>
      </p:sp>
    </p:spTree>
    <p:extLst>
      <p:ext uri="{BB962C8B-B14F-4D97-AF65-F5344CB8AC3E}">
        <p14:creationId xmlns:p14="http://schemas.microsoft.com/office/powerpoint/2010/main" val="1472862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fact, modern risk management practices include the concept of Enterprise Risk Management (ERM). ERM is the process of integrated risk management that places a greater importance on cooperation among departments or functions to manage the organization’s full range of risks. It is a relatively new concept, which can be traced back to the early 1970s when Gustav Hamilton of Sweden’s </a:t>
            </a:r>
            <a:r>
              <a:rPr lang="en-US" sz="1200" kern="1200" dirty="0" err="1">
                <a:solidFill>
                  <a:schemeClr val="tx1"/>
                </a:solidFill>
                <a:effectLst/>
                <a:latin typeface="+mn-lt"/>
                <a:ea typeface="+mn-ea"/>
                <a:cs typeface="+mn-cs"/>
              </a:rPr>
              <a:t>Statsforetag</a:t>
            </a:r>
            <a:r>
              <a:rPr lang="en-US" sz="1200" kern="1200" dirty="0">
                <a:solidFill>
                  <a:schemeClr val="tx1"/>
                </a:solidFill>
                <a:effectLst/>
                <a:latin typeface="+mn-lt"/>
                <a:ea typeface="+mn-ea"/>
                <a:cs typeface="+mn-cs"/>
              </a:rPr>
              <a:t> proposed the “risk management circle” to describe the interaction of all elements in the risk management process: assessment, control, financing and communication.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ERM offers several benefits like alignment of risk appetite and corporate strategy; linking of growth, risk and returns; and managing enterprise-wide risks. An important part of ERM is that it helps organizations to recognize and act upon opportunities and manages deployment of resources effectively.</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16</a:t>
            </a:fld>
            <a:endParaRPr lang="en-US"/>
          </a:p>
        </p:txBody>
      </p:sp>
    </p:spTree>
    <p:extLst>
      <p:ext uri="{BB962C8B-B14F-4D97-AF65-F5344CB8AC3E}">
        <p14:creationId xmlns:p14="http://schemas.microsoft.com/office/powerpoint/2010/main" val="3242981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COSO published the first ERM standard in 2004. The Committee of Sponsoring Organizations of the Treadway Commission (COSO) is a joint initiative of the five private sector organizations and provides thought leadership through the development of frameworks and guidance on enterprise risk management, internal control and fraud deterrence. </a:t>
            </a:r>
          </a:p>
          <a:p>
            <a:r>
              <a:rPr lang="en-US" sz="1200" kern="1200" dirty="0">
                <a:solidFill>
                  <a:schemeClr val="tx1"/>
                </a:solidFill>
                <a:effectLst/>
                <a:latin typeface="+mn-lt"/>
                <a:ea typeface="+mn-ea"/>
                <a:cs typeface="+mn-cs"/>
              </a:rPr>
              <a:t>The International Standard for Risk Management was published on 13 November 2009. The International Organization for Standardization (ISO) 31000 Risk management – Guidelines, is an international risk management standard. An accompanying ISO 31010 - Risk Assessment Techniques standard was published soon after ISO 31000 on December 1, 2009.  The latest version of 31000 Risk management – Guidelines was published in 2018 followed by ISO 31010 - Risk Assessment Techniques in 2019. The Figure here illustrates the major milestones in the development of risk concepts.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17</a:t>
            </a:fld>
            <a:endParaRPr lang="en-US"/>
          </a:p>
        </p:txBody>
      </p:sp>
    </p:spTree>
    <p:extLst>
      <p:ext uri="{BB962C8B-B14F-4D97-AF65-F5344CB8AC3E}">
        <p14:creationId xmlns:p14="http://schemas.microsoft.com/office/powerpoint/2010/main" val="2648617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According to Merriam-Webster dictionally, </a:t>
            </a:r>
            <a:r>
              <a:rPr lang="en-US" sz="1200" i="1" kern="1200" dirty="0">
                <a:solidFill>
                  <a:schemeClr val="tx1"/>
                </a:solidFill>
                <a:effectLst/>
                <a:latin typeface="+mn-lt"/>
                <a:ea typeface="+mn-ea"/>
                <a:cs typeface="+mn-cs"/>
              </a:rPr>
              <a:t>hazard</a:t>
            </a:r>
            <a:r>
              <a:rPr lang="en-US" sz="1200" kern="1200" dirty="0">
                <a:solidFill>
                  <a:schemeClr val="tx1"/>
                </a:solidFill>
                <a:effectLst/>
                <a:latin typeface="+mn-lt"/>
                <a:ea typeface="+mn-ea"/>
                <a:cs typeface="+mn-cs"/>
              </a:rPr>
              <a:t> was a game of chance played with dice. </a:t>
            </a:r>
            <a:r>
              <a:rPr lang="en-US" sz="1200" u="sng" kern="1200" dirty="0">
                <a:solidFill>
                  <a:schemeClr val="tx1"/>
                </a:solidFill>
                <a:effectLst/>
                <a:latin typeface="+mn-lt"/>
                <a:ea typeface="+mn-ea"/>
                <a:cs typeface="+mn-cs"/>
              </a:rPr>
              <a:t>The</a:t>
            </a:r>
            <a:r>
              <a:rPr lang="en-US" sz="1200" kern="1200" dirty="0">
                <a:solidFill>
                  <a:schemeClr val="tx1"/>
                </a:solidFill>
                <a:effectLst/>
                <a:latin typeface="+mn-lt"/>
                <a:ea typeface="+mn-ea"/>
                <a:cs typeface="+mn-cs"/>
              </a:rPr>
              <a:t> English word </a:t>
            </a:r>
            <a:r>
              <a:rPr lang="en-US" sz="1200" i="1" kern="1200" dirty="0">
                <a:solidFill>
                  <a:schemeClr val="tx1"/>
                </a:solidFill>
                <a:effectLst/>
                <a:latin typeface="+mn-lt"/>
                <a:ea typeface="+mn-ea"/>
                <a:cs typeface="+mn-cs"/>
              </a:rPr>
              <a:t>hazard </a:t>
            </a:r>
            <a:r>
              <a:rPr lang="en-US" sz="1200" kern="1200" dirty="0">
                <a:solidFill>
                  <a:schemeClr val="tx1"/>
                </a:solidFill>
                <a:effectLst/>
                <a:latin typeface="+mn-lt"/>
                <a:ea typeface="+mn-ea"/>
                <a:cs typeface="+mn-cs"/>
              </a:rPr>
              <a:t>is thought to come from the medieval French game </a:t>
            </a:r>
            <a:r>
              <a:rPr lang="en-US" sz="1200" i="1" kern="1200" dirty="0">
                <a:solidFill>
                  <a:schemeClr val="tx1"/>
                </a:solidFill>
                <a:effectLst/>
                <a:latin typeface="+mn-lt"/>
                <a:ea typeface="+mn-ea"/>
                <a:cs typeface="+mn-cs"/>
              </a:rPr>
              <a:t>hazard, </a:t>
            </a:r>
            <a:r>
              <a:rPr lang="en-US" sz="1200" kern="1200" dirty="0">
                <a:solidFill>
                  <a:schemeClr val="tx1"/>
                </a:solidFill>
                <a:effectLst/>
                <a:latin typeface="+mn-lt"/>
                <a:ea typeface="+mn-ea"/>
                <a:cs typeface="+mn-cs"/>
              </a:rPr>
              <a:t>a dicing game of chance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was borrowed from the Arabic word </a:t>
            </a:r>
            <a:r>
              <a:rPr lang="de-DE" sz="1200" i="1" kern="1200" dirty="0">
                <a:solidFill>
                  <a:schemeClr val="tx1"/>
                </a:solidFill>
                <a:effectLst/>
                <a:latin typeface="+mn-lt"/>
                <a:ea typeface="+mn-ea"/>
                <a:cs typeface="+mn-cs"/>
              </a:rPr>
              <a:t>az-zahr,</a:t>
            </a:r>
            <a:r>
              <a:rPr lang="en-US" sz="1200" kern="1200" dirty="0">
                <a:solidFill>
                  <a:schemeClr val="tx1"/>
                </a:solidFill>
                <a:effectLst/>
                <a:latin typeface="+mn-lt"/>
                <a:ea typeface="+mn-ea"/>
                <a:cs typeface="+mn-cs"/>
              </a:rPr>
              <a:t> (or al-</a:t>
            </a:r>
            <a:r>
              <a:rPr lang="en-US" sz="1200" kern="1200" dirty="0" err="1">
                <a:solidFill>
                  <a:schemeClr val="tx1"/>
                </a:solidFill>
                <a:effectLst/>
                <a:latin typeface="+mn-lt"/>
                <a:ea typeface="+mn-ea"/>
                <a:cs typeface="+mn-cs"/>
              </a:rPr>
              <a:t>zahr</a:t>
            </a:r>
            <a:r>
              <a:rPr lang="en-US" sz="1200" kern="1200" dirty="0">
                <a:solidFill>
                  <a:schemeClr val="tx1"/>
                </a:solidFill>
                <a:effectLst/>
                <a:latin typeface="+mn-lt"/>
                <a:ea typeface="+mn-ea"/>
                <a:cs typeface="+mn-cs"/>
              </a:rPr>
              <a:t>).  While the origins of the Arabic word for dice are unclear, it may have been borrowed from Spanish ''azar'' or from Italian ''</a:t>
            </a:r>
            <a:r>
              <a:rPr lang="en-US" sz="1200" kern="1200" dirty="0" err="1">
                <a:solidFill>
                  <a:schemeClr val="tx1"/>
                </a:solidFill>
                <a:effectLst/>
                <a:latin typeface="+mn-lt"/>
                <a:ea typeface="+mn-ea"/>
                <a:cs typeface="+mn-cs"/>
              </a:rPr>
              <a:t>zara</a:t>
            </a:r>
            <a:r>
              <a:rPr lang="en-US" sz="1200" kern="1200" dirty="0">
                <a:solidFill>
                  <a:schemeClr val="tx1"/>
                </a:solidFill>
                <a:effectLst/>
                <a:latin typeface="+mn-lt"/>
                <a:ea typeface="+mn-ea"/>
                <a:cs typeface="+mn-cs"/>
              </a:rPr>
              <a:t>'', "a game at dice called hazard". Further, the word </a:t>
            </a:r>
            <a:r>
              <a:rPr lang="en-US" sz="1200" i="1" kern="1200" dirty="0">
                <a:solidFill>
                  <a:schemeClr val="tx1"/>
                </a:solidFill>
                <a:effectLst/>
                <a:latin typeface="+mn-lt"/>
                <a:ea typeface="+mn-ea"/>
                <a:cs typeface="+mn-cs"/>
              </a:rPr>
              <a:t>chance </a:t>
            </a:r>
            <a:r>
              <a:rPr lang="en-US" sz="1200" kern="1200" dirty="0">
                <a:solidFill>
                  <a:schemeClr val="tx1"/>
                </a:solidFill>
                <a:effectLst/>
                <a:latin typeface="+mn-lt"/>
                <a:ea typeface="+mn-ea"/>
                <a:cs typeface="+mn-cs"/>
              </a:rPr>
              <a:t>is derived from the French word </a:t>
            </a:r>
            <a:r>
              <a:rPr lang="en-US" sz="1200" kern="1200" dirty="0" err="1">
                <a:solidFill>
                  <a:schemeClr val="tx1"/>
                </a:solidFill>
                <a:effectLst/>
                <a:latin typeface="+mn-lt"/>
                <a:ea typeface="+mn-ea"/>
                <a:cs typeface="+mn-cs"/>
              </a:rPr>
              <a:t>cheance</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cheoir</a:t>
            </a:r>
            <a:r>
              <a:rPr lang="en-US" sz="1200" kern="1200" dirty="0">
                <a:solidFill>
                  <a:schemeClr val="tx1"/>
                </a:solidFill>
                <a:effectLst/>
                <a:latin typeface="+mn-lt"/>
                <a:ea typeface="+mn-ea"/>
                <a:cs typeface="+mn-cs"/>
              </a:rPr>
              <a:t> meaning ‘to fall’ as related to the ‘fall of the dice’ in the game of </a:t>
            </a:r>
            <a:r>
              <a:rPr lang="en-US" sz="1200" i="1" kern="1200" dirty="0" err="1">
                <a:solidFill>
                  <a:schemeClr val="tx1"/>
                </a:solidFill>
                <a:effectLst/>
                <a:latin typeface="+mn-lt"/>
                <a:ea typeface="+mn-ea"/>
                <a:cs typeface="+mn-cs"/>
              </a:rPr>
              <a:t>hasard</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3</a:t>
            </a:fld>
            <a:endParaRPr lang="en-US"/>
          </a:p>
        </p:txBody>
      </p:sp>
    </p:spTree>
    <p:extLst>
      <p:ext uri="{BB962C8B-B14F-4D97-AF65-F5344CB8AC3E}">
        <p14:creationId xmlns:p14="http://schemas.microsoft.com/office/powerpoint/2010/main" val="265231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term </a:t>
            </a:r>
            <a:r>
              <a:rPr lang="en-US" sz="1200" i="1" kern="1200" dirty="0">
                <a:solidFill>
                  <a:schemeClr val="tx1"/>
                </a:solidFill>
                <a:effectLst/>
                <a:latin typeface="+mn-lt"/>
                <a:ea typeface="+mn-ea"/>
                <a:cs typeface="+mn-cs"/>
              </a:rPr>
              <a:t>risk</a:t>
            </a:r>
            <a:r>
              <a:rPr lang="en-US" sz="1200" kern="1200" dirty="0">
                <a:solidFill>
                  <a:schemeClr val="tx1"/>
                </a:solidFill>
                <a:effectLst/>
                <a:latin typeface="+mn-lt"/>
                <a:ea typeface="+mn-ea"/>
                <a:cs typeface="+mn-cs"/>
              </a:rPr>
              <a:t> can be traced back to the ancient Greek word “</a:t>
            </a:r>
            <a:r>
              <a:rPr lang="en-US" sz="1200" kern="1200" dirty="0" err="1">
                <a:solidFill>
                  <a:schemeClr val="tx1"/>
                </a:solidFill>
                <a:effectLst/>
                <a:latin typeface="+mn-lt"/>
                <a:ea typeface="+mn-ea"/>
                <a:cs typeface="+mn-cs"/>
              </a:rPr>
              <a:t>ριζ</a:t>
            </a:r>
            <a:r>
              <a:rPr lang="en-US" sz="1200" kern="1200" dirty="0">
                <a:solidFill>
                  <a:schemeClr val="tx1"/>
                </a:solidFill>
                <a:effectLst/>
                <a:latin typeface="+mn-lt"/>
                <a:ea typeface="+mn-ea"/>
                <a:cs typeface="+mn-cs"/>
              </a:rPr>
              <a:t>α” which translates to “root” in English, and later used in Latin for “cliff”.  Dictionaries state that the Latin word for “cliff” comes from a Greek navigation term “</a:t>
            </a:r>
            <a:r>
              <a:rPr lang="en-US" sz="1200" kern="1200" dirty="0" err="1">
                <a:solidFill>
                  <a:schemeClr val="tx1"/>
                </a:solidFill>
                <a:effectLst/>
                <a:latin typeface="+mn-lt"/>
                <a:ea typeface="+mn-ea"/>
                <a:cs typeface="+mn-cs"/>
              </a:rPr>
              <a:t>rhizikon</a:t>
            </a:r>
            <a:r>
              <a:rPr lang="en-US" sz="1200" kern="1200" dirty="0">
                <a:solidFill>
                  <a:schemeClr val="tx1"/>
                </a:solidFill>
                <a:effectLst/>
                <a:latin typeface="+mn-lt"/>
                <a:ea typeface="+mn-ea"/>
                <a:cs typeface="+mn-cs"/>
              </a:rPr>
              <a:t>” or “</a:t>
            </a:r>
            <a:r>
              <a:rPr lang="en-US" sz="1200" kern="1200" dirty="0" err="1">
                <a:solidFill>
                  <a:schemeClr val="tx1"/>
                </a:solidFill>
                <a:effectLst/>
                <a:latin typeface="+mn-lt"/>
                <a:ea typeface="+mn-ea"/>
                <a:cs typeface="+mn-cs"/>
              </a:rPr>
              <a:t>rhiza</a:t>
            </a:r>
            <a:r>
              <a:rPr lang="en-US" sz="1200" kern="1200" dirty="0">
                <a:solidFill>
                  <a:schemeClr val="tx1"/>
                </a:solidFill>
                <a:effectLst/>
                <a:latin typeface="+mn-lt"/>
                <a:ea typeface="+mn-ea"/>
                <a:cs typeface="+mn-cs"/>
              </a:rPr>
              <a:t>” which was a metaphor for "difficulty to avoid in the sea".  The word </a:t>
            </a:r>
            <a:r>
              <a:rPr lang="en-US" sz="1200" i="1" kern="1200" dirty="0">
                <a:solidFill>
                  <a:schemeClr val="tx1"/>
                </a:solidFill>
                <a:effectLst/>
                <a:latin typeface="+mn-lt"/>
                <a:ea typeface="+mn-ea"/>
                <a:cs typeface="+mn-cs"/>
              </a:rPr>
              <a:t>risk</a:t>
            </a:r>
            <a:r>
              <a:rPr lang="en-US" sz="1200" kern="1200" dirty="0">
                <a:solidFill>
                  <a:schemeClr val="tx1"/>
                </a:solidFill>
                <a:effectLst/>
                <a:latin typeface="+mn-lt"/>
                <a:ea typeface="+mn-ea"/>
                <a:cs typeface="+mn-cs"/>
              </a:rPr>
              <a:t> appears in mid-17th century possibly from the </a:t>
            </a:r>
            <a:r>
              <a:rPr lang="de-DE" sz="1200" kern="1200" dirty="0">
                <a:solidFill>
                  <a:schemeClr val="tx1"/>
                </a:solidFill>
                <a:effectLst/>
                <a:latin typeface="+mn-lt"/>
                <a:ea typeface="+mn-ea"/>
                <a:cs typeface="+mn-cs"/>
              </a:rPr>
              <a:t>French</a:t>
            </a:r>
            <a:r>
              <a:rPr lang="en-US" sz="1200" kern="1200" dirty="0">
                <a:solidFill>
                  <a:schemeClr val="tx1"/>
                </a:solidFill>
                <a:effectLst/>
                <a:latin typeface="+mn-lt"/>
                <a:ea typeface="+mn-ea"/>
                <a:cs typeface="+mn-cs"/>
              </a:rPr>
              <a:t> word </a:t>
            </a:r>
            <a:r>
              <a:rPr lang="fr-FR" sz="1200" i="1" kern="1200" dirty="0">
                <a:solidFill>
                  <a:schemeClr val="tx1"/>
                </a:solidFill>
                <a:effectLst/>
                <a:latin typeface="+mn-lt"/>
                <a:ea typeface="+mn-ea"/>
                <a:cs typeface="+mn-cs"/>
              </a:rPr>
              <a:t>risque</a:t>
            </a:r>
            <a:r>
              <a:rPr lang="en-US" sz="1200" kern="1200" dirty="0">
                <a:solidFill>
                  <a:schemeClr val="tx1"/>
                </a:solidFill>
                <a:effectLst/>
                <a:latin typeface="+mn-lt"/>
                <a:ea typeface="+mn-ea"/>
                <a:cs typeface="+mn-cs"/>
              </a:rPr>
              <a:t> (noun), </a:t>
            </a:r>
            <a:r>
              <a:rPr lang="fr-FR" sz="1200" i="1" kern="1200" dirty="0">
                <a:solidFill>
                  <a:schemeClr val="tx1"/>
                </a:solidFill>
                <a:effectLst/>
                <a:latin typeface="+mn-lt"/>
                <a:ea typeface="+mn-ea"/>
                <a:cs typeface="+mn-cs"/>
              </a:rPr>
              <a:t>risquer</a:t>
            </a:r>
            <a:r>
              <a:rPr lang="en-US" sz="1200" kern="1200" dirty="0">
                <a:solidFill>
                  <a:schemeClr val="tx1"/>
                </a:solidFill>
                <a:effectLst/>
                <a:latin typeface="+mn-lt"/>
                <a:ea typeface="+mn-ea"/>
                <a:cs typeface="+mn-cs"/>
              </a:rPr>
              <a:t> (verb), which was derived from Italian </a:t>
            </a:r>
            <a:r>
              <a:rPr lang="pt-PT" sz="1200" i="1" kern="1200" dirty="0">
                <a:solidFill>
                  <a:schemeClr val="tx1"/>
                </a:solidFill>
                <a:effectLst/>
                <a:latin typeface="+mn-lt"/>
                <a:ea typeface="+mn-ea"/>
                <a:cs typeface="+mn-cs"/>
              </a:rPr>
              <a:t>risco</a:t>
            </a:r>
            <a:r>
              <a:rPr lang="en-US" sz="1200" kern="120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danger</a:t>
            </a:r>
            <a:r>
              <a:rPr lang="en-US" sz="1200" kern="1200" dirty="0">
                <a:solidFill>
                  <a:schemeClr val="tx1"/>
                </a:solidFill>
                <a:effectLst/>
                <a:latin typeface="+mn-lt"/>
                <a:ea typeface="+mn-ea"/>
                <a:cs typeface="+mn-cs"/>
              </a:rPr>
              <a:t>’ and </a:t>
            </a:r>
            <a:r>
              <a:rPr lang="it-IT" sz="1200" i="1" kern="1200" dirty="0">
                <a:solidFill>
                  <a:schemeClr val="tx1"/>
                </a:solidFill>
                <a:effectLst/>
                <a:latin typeface="+mn-lt"/>
                <a:ea typeface="+mn-ea"/>
                <a:cs typeface="+mn-cs"/>
              </a:rPr>
              <a:t>rischiare</a:t>
            </a:r>
            <a:r>
              <a:rPr lang="en-US" sz="1200" kern="1200" dirty="0">
                <a:solidFill>
                  <a:schemeClr val="tx1"/>
                </a:solidFill>
                <a:effectLst/>
                <a:latin typeface="+mn-lt"/>
                <a:ea typeface="+mn-ea"/>
                <a:cs typeface="+mn-cs"/>
              </a:rPr>
              <a:t> ‘run into danger’.  These origins are shown in the Figure here.</a:t>
            </a:r>
          </a:p>
          <a:p>
            <a:r>
              <a:rPr lang="en-US" sz="1200" kern="1200" dirty="0">
                <a:solidFill>
                  <a:schemeClr val="tx1"/>
                </a:solidFill>
                <a:effectLst/>
                <a:latin typeface="+mn-lt"/>
                <a:ea typeface="+mn-ea"/>
                <a:cs typeface="+mn-cs"/>
              </a:rPr>
              <a:t>In the 16th century, the term risk was also given a beneficial meaning.  In 1507, the German term </a:t>
            </a:r>
            <a:r>
              <a:rPr lang="en-US" sz="1200" kern="1200" dirty="0" err="1">
                <a:solidFill>
                  <a:schemeClr val="tx1"/>
                </a:solidFill>
                <a:effectLst/>
                <a:latin typeface="+mn-lt"/>
                <a:ea typeface="+mn-ea"/>
                <a:cs typeface="+mn-cs"/>
              </a:rPr>
              <a:t>rysigo</a:t>
            </a:r>
            <a:r>
              <a:rPr lang="en-US" sz="1200" kern="1200" dirty="0">
                <a:solidFill>
                  <a:schemeClr val="tx1"/>
                </a:solidFill>
                <a:effectLst/>
                <a:latin typeface="+mn-lt"/>
                <a:ea typeface="+mn-ea"/>
                <a:cs typeface="+mn-cs"/>
              </a:rPr>
              <a:t> was used as a technical term for business, meaning "to dare, to undertake, enterprise, hope for economic success" – sounds like the ERM concept of positive and negative risk?</a:t>
            </a:r>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4</a:t>
            </a:fld>
            <a:endParaRPr lang="en-US"/>
          </a:p>
        </p:txBody>
      </p:sp>
    </p:spTree>
    <p:extLst>
      <p:ext uri="{BB962C8B-B14F-4D97-AF65-F5344CB8AC3E}">
        <p14:creationId xmlns:p14="http://schemas.microsoft.com/office/powerpoint/2010/main" val="3209811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era known as the Age of Exploration, which began in the early 15th century and lasted through the 17th century, the Dutch and English were sending ships around the world. It was a highly profitable, but risky business. The ships and the cargo required some form of insurance. To be able to insure the ships and cargo, a group of underwrites started gathering at the Lloyd’s coffee shop in London. The insurance required forecasting the risk of loss, as well as the likelihood of a gain from the journey. Hence, the risk should not be considered only in negative terms. The underwrites had to decide whether the cost was worth the risk. At that time, they had to consider variables that might affect the level of risk such as the design and age of the ship, the experience of the crew and the captain, the destination of the trip, the time of the year, probability of storms, length of the trip, reports of pirates, and nature of the cargo. There were no computers at that time and one can imagine that it was more like gambling game. Not to mention that they were only “gambling” on one type of risk – shipping. </a:t>
            </a:r>
          </a:p>
        </p:txBody>
      </p:sp>
      <p:sp>
        <p:nvSpPr>
          <p:cNvPr id="4" name="Slide Number Placeholder 3"/>
          <p:cNvSpPr>
            <a:spLocks noGrp="1"/>
          </p:cNvSpPr>
          <p:nvPr>
            <p:ph type="sldNum" sz="quarter" idx="5"/>
          </p:nvPr>
        </p:nvSpPr>
        <p:spPr/>
        <p:txBody>
          <a:bodyPr/>
          <a:lstStyle/>
          <a:p>
            <a:fld id="{A0643BDE-DA21-475A-A14A-53E9325435B7}" type="slidenum">
              <a:rPr lang="en-US" smtClean="0"/>
              <a:t>5</a:t>
            </a:fld>
            <a:endParaRPr lang="en-US"/>
          </a:p>
        </p:txBody>
      </p:sp>
    </p:spTree>
    <p:extLst>
      <p:ext uri="{BB962C8B-B14F-4D97-AF65-F5344CB8AC3E}">
        <p14:creationId xmlns:p14="http://schemas.microsoft.com/office/powerpoint/2010/main" val="3495173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manual coauthor inspecting the British ships in the straits of Malacca.</a:t>
            </a:r>
          </a:p>
        </p:txBody>
      </p:sp>
      <p:sp>
        <p:nvSpPr>
          <p:cNvPr id="4" name="Slide Number Placeholder 3"/>
          <p:cNvSpPr>
            <a:spLocks noGrp="1"/>
          </p:cNvSpPr>
          <p:nvPr>
            <p:ph type="sldNum" sz="quarter" idx="5"/>
          </p:nvPr>
        </p:nvSpPr>
        <p:spPr/>
        <p:txBody>
          <a:bodyPr/>
          <a:lstStyle/>
          <a:p>
            <a:fld id="{A0643BDE-DA21-475A-A14A-53E9325435B7}" type="slidenum">
              <a:rPr lang="en-US" smtClean="0"/>
              <a:t>6</a:t>
            </a:fld>
            <a:endParaRPr lang="en-US"/>
          </a:p>
        </p:txBody>
      </p:sp>
    </p:spTree>
    <p:extLst>
      <p:ext uri="{BB962C8B-B14F-4D97-AF65-F5344CB8AC3E}">
        <p14:creationId xmlns:p14="http://schemas.microsoft.com/office/powerpoint/2010/main" val="2893383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Around that same time in Siena, Italy, the Monte de </a:t>
            </a:r>
            <a:r>
              <a:rPr lang="en-US" sz="1200" kern="1200" dirty="0" err="1">
                <a:solidFill>
                  <a:schemeClr val="tx1"/>
                </a:solidFill>
                <a:effectLst/>
                <a:latin typeface="+mn-lt"/>
                <a:ea typeface="+mn-ea"/>
                <a:cs typeface="+mn-cs"/>
              </a:rPr>
              <a:t>Paschi</a:t>
            </a:r>
            <a:r>
              <a:rPr lang="en-US" sz="1200" kern="1200" dirty="0">
                <a:solidFill>
                  <a:schemeClr val="tx1"/>
                </a:solidFill>
                <a:effectLst/>
                <a:latin typeface="+mn-lt"/>
                <a:ea typeface="+mn-ea"/>
                <a:cs typeface="+mn-cs"/>
              </a:rPr>
              <a:t> bank was ensuring crops. (</a:t>
            </a:r>
            <a:r>
              <a:rPr lang="en-US" sz="1200" kern="1200" dirty="0" err="1">
                <a:solidFill>
                  <a:schemeClr val="tx1"/>
                </a:solidFill>
                <a:effectLst/>
                <a:latin typeface="+mn-lt"/>
                <a:ea typeface="+mn-ea"/>
                <a:cs typeface="+mn-cs"/>
              </a:rPr>
              <a:t>Bankpedia</a:t>
            </a:r>
            <a:r>
              <a:rPr lang="en-US" sz="1200" kern="1200" dirty="0">
                <a:solidFill>
                  <a:schemeClr val="tx1"/>
                </a:solidFill>
                <a:effectLst/>
                <a:latin typeface="+mn-lt"/>
                <a:ea typeface="+mn-ea"/>
                <a:cs typeface="+mn-cs"/>
              </a:rPr>
              <a:t>). The bank had the advantage of serving many geographical regions, therefore, it was able to balance risk as the losses. Losses in one region would almost certainly be offset by profits in another region. It could be considered an early form of risk diversification and taking advantage of the law of large numbers concept. It would have required some form of likelihood and consequence analysis and solving mathematical equations.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7</a:t>
            </a:fld>
            <a:endParaRPr lang="en-US"/>
          </a:p>
        </p:txBody>
      </p:sp>
    </p:spTree>
    <p:extLst>
      <p:ext uri="{BB962C8B-B14F-4D97-AF65-F5344CB8AC3E}">
        <p14:creationId xmlns:p14="http://schemas.microsoft.com/office/powerpoint/2010/main" val="1491527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fact, the study of risk has always been a mathematical exercise. Most of the early studies described games of chance. Unfortunately, the Hindu-Arabic numerals were not widely used at that time. In Peter Bernstein b</a:t>
            </a:r>
            <a:r>
              <a:rPr lang="nl-NL" sz="1200" kern="1200" dirty="0">
                <a:solidFill>
                  <a:schemeClr val="tx1"/>
                </a:solidFill>
                <a:effectLst/>
                <a:latin typeface="+mn-lt"/>
                <a:ea typeface="+mn-ea"/>
                <a:cs typeface="+mn-cs"/>
              </a:rPr>
              <a:t>ook, </a:t>
            </a:r>
            <a:r>
              <a:rPr lang="en-US" sz="1200" kern="1200" dirty="0">
                <a:solidFill>
                  <a:schemeClr val="tx1"/>
                </a:solidFill>
                <a:effectLst/>
                <a:latin typeface="+mn-lt"/>
                <a:ea typeface="+mn-ea"/>
                <a:cs typeface="+mn-cs"/>
              </a:rPr>
              <a:t>“Against the Gods: The remarkable story of risk”, he writes that even in 1500 very few people could use Arabic numerals (Bernstein.)  Instead of numbers, the ancient Greeks used the Greek alphabet.  Later, the Romans had the Abacus, and it largely defined what they could do with numbers. Imagine using the abacus shown here today to estimate the risk and perform statistical calculations.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8</a:t>
            </a:fld>
            <a:endParaRPr lang="en-US"/>
          </a:p>
        </p:txBody>
      </p:sp>
    </p:spTree>
    <p:extLst>
      <p:ext uri="{BB962C8B-B14F-4D97-AF65-F5344CB8AC3E}">
        <p14:creationId xmlns:p14="http://schemas.microsoft.com/office/powerpoint/2010/main" val="3043818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 wasn’t until 1202 that the book “Liber Abaci” translated to the “Book of the Abacus” - was published by Leonardo Pisano.  Liber Abaci by Leonardo Pisano, nicknamed Fibonacci, was one of the most important books on mathematics in the Middle Ages. It introduced Hindu-Arabic numerals and mathematical methods to the Europeans. It also introduced the number 0, allowing for more advanced mathematical calculations in tens, thousands, hundreds of thousands and even negative numbers. </a:t>
            </a:r>
          </a:p>
          <a:p>
            <a:r>
              <a:rPr lang="en-US" sz="1200" kern="1200" dirty="0">
                <a:solidFill>
                  <a:schemeClr val="tx1"/>
                </a:solidFill>
                <a:effectLst/>
                <a:latin typeface="+mn-lt"/>
                <a:ea typeface="+mn-ea"/>
                <a:cs typeface="+mn-cs"/>
              </a:rPr>
              <a:t>One can only imagine what it was to estimate risk using Greek letters or Roman numerals or any combination of letters and numerals. Bernstein presents a very good example of the difficulties associated with Roman numerals. For instance, III II may be interpreted as 32, 302, or 3020. It is obvious that calculations based on Roman numerals are almost impossible. Therefore, the use of Hindu-Arabic numerals beginning in the 1500s contributed to the advancement of risk assessment and risk management even though the tools to estimate uncertainty still didn’t exist.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9</a:t>
            </a:fld>
            <a:endParaRPr lang="en-US"/>
          </a:p>
        </p:txBody>
      </p:sp>
    </p:spTree>
    <p:extLst>
      <p:ext uri="{BB962C8B-B14F-4D97-AF65-F5344CB8AC3E}">
        <p14:creationId xmlns:p14="http://schemas.microsoft.com/office/powerpoint/2010/main" val="3807260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Risk requires some form of ‘chance’ estimate and prediction of consequences. For most of history the concept of ‘chance’ (now consider ‘probability’) was shrouded in mythology. Then, in the 17</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Century, the probability theory was first introduced in “games of chance”. It was used to calculate the “odds of winning” and the mathematicians at time were able to make “predictions” using numbers. The probability theory allowed the transition from risk being considered “an act of god” to the belief that the risks could be understood, assessed and controlled. Blaise </a:t>
            </a:r>
            <a:r>
              <a:rPr lang="fr-FR" sz="1200" kern="1200" dirty="0">
                <a:solidFill>
                  <a:schemeClr val="tx1"/>
                </a:solidFill>
                <a:effectLst/>
                <a:latin typeface="+mn-lt"/>
                <a:ea typeface="+mn-ea"/>
                <a:cs typeface="+mn-cs"/>
              </a:rPr>
              <a:t>Pascal</a:t>
            </a:r>
            <a:r>
              <a:rPr lang="en-US" sz="1200" kern="1200" dirty="0">
                <a:solidFill>
                  <a:schemeClr val="tx1"/>
                </a:solidFill>
                <a:effectLst/>
                <a:latin typeface="+mn-lt"/>
                <a:ea typeface="+mn-ea"/>
                <a:cs typeface="+mn-cs"/>
              </a:rPr>
              <a:t> and Pierre de Fermat invented probability theory in 1654 to solve a gambling problem related to expected outcomes. The probability theory became the basis for the modern-day risk assessment. In fact, the earliest mathematical definition of risk is found in Pascal’s 1662 book Logic or the Art of Thinking. In his book, which was translated to English, he states: “So then, our fear of harm ought to be proportional not only to the </a:t>
            </a:r>
            <a:r>
              <a:rPr lang="en-US" sz="1200" i="1" kern="1200" dirty="0">
                <a:solidFill>
                  <a:schemeClr val="tx1"/>
                </a:solidFill>
                <a:effectLst/>
                <a:latin typeface="+mn-lt"/>
                <a:ea typeface="+mn-ea"/>
                <a:cs typeface="+mn-cs"/>
              </a:rPr>
              <a:t>magnitude of the harm</a:t>
            </a:r>
            <a:r>
              <a:rPr lang="en-US" sz="1200" kern="1200" dirty="0">
                <a:solidFill>
                  <a:schemeClr val="tx1"/>
                </a:solidFill>
                <a:effectLst/>
                <a:latin typeface="+mn-lt"/>
                <a:ea typeface="+mn-ea"/>
                <a:cs typeface="+mn-cs"/>
              </a:rPr>
              <a:t> but also the </a:t>
            </a:r>
            <a:r>
              <a:rPr lang="en-US" sz="1200" i="1" kern="1200" dirty="0">
                <a:solidFill>
                  <a:schemeClr val="tx1"/>
                </a:solidFill>
                <a:effectLst/>
                <a:latin typeface="+mn-lt"/>
                <a:ea typeface="+mn-ea"/>
                <a:cs typeface="+mn-cs"/>
              </a:rPr>
              <a:t>probability</a:t>
            </a:r>
            <a:r>
              <a:rPr lang="en-US" sz="1200" kern="1200" dirty="0">
                <a:solidFill>
                  <a:schemeClr val="tx1"/>
                </a:solidFill>
                <a:effectLst/>
                <a:latin typeface="+mn-lt"/>
                <a:ea typeface="+mn-ea"/>
                <a:cs typeface="+mn-cs"/>
              </a:rPr>
              <a:t> of the event”.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same book, Part IV, Chapter XVI, Pascal states that “The rules (probabilities from previous chapters) which are employed in </a:t>
            </a:r>
            <a:r>
              <a:rPr lang="en-US" sz="1200" i="1" kern="1200" dirty="0">
                <a:solidFill>
                  <a:schemeClr val="tx1"/>
                </a:solidFill>
                <a:effectLst/>
                <a:latin typeface="+mn-lt"/>
                <a:ea typeface="+mn-ea"/>
                <a:cs typeface="+mn-cs"/>
              </a:rPr>
              <a:t>judging of past events</a:t>
            </a:r>
            <a:r>
              <a:rPr lang="en-US" sz="1200" kern="1200" dirty="0">
                <a:solidFill>
                  <a:schemeClr val="tx1"/>
                </a:solidFill>
                <a:effectLst/>
                <a:latin typeface="+mn-lt"/>
                <a:ea typeface="+mn-ea"/>
                <a:cs typeface="+mn-cs"/>
              </a:rPr>
              <a:t> may easily be </a:t>
            </a:r>
            <a:r>
              <a:rPr lang="en-US" sz="1200" i="1" kern="1200" dirty="0">
                <a:solidFill>
                  <a:schemeClr val="tx1"/>
                </a:solidFill>
                <a:effectLst/>
                <a:latin typeface="+mn-lt"/>
                <a:ea typeface="+mn-ea"/>
                <a:cs typeface="+mn-cs"/>
              </a:rPr>
              <a:t>applied to those which are future</a:t>
            </a:r>
            <a:r>
              <a:rPr lang="en-US" sz="1200" kern="1200" dirty="0">
                <a:solidFill>
                  <a:schemeClr val="tx1"/>
                </a:solidFill>
                <a:effectLst/>
                <a:latin typeface="+mn-lt"/>
                <a:ea typeface="+mn-ea"/>
                <a:cs typeface="+mn-cs"/>
              </a:rPr>
              <a:t>”. We can argue that Pascal laid the foundation of predictive analytics and probabilistic risk assessments in his early publications. Furthermore, we can assume that some of the modern risk assessment tools like risk matrix, cumulative effects and cumulative frequencies are based on Pascal’s triangle. </a:t>
            </a:r>
          </a:p>
          <a:p>
            <a:endParaRPr lang="en-US" dirty="0"/>
          </a:p>
        </p:txBody>
      </p:sp>
      <p:sp>
        <p:nvSpPr>
          <p:cNvPr id="4" name="Slide Number Placeholder 3"/>
          <p:cNvSpPr>
            <a:spLocks noGrp="1"/>
          </p:cNvSpPr>
          <p:nvPr>
            <p:ph type="sldNum" sz="quarter" idx="5"/>
          </p:nvPr>
        </p:nvSpPr>
        <p:spPr/>
        <p:txBody>
          <a:bodyPr/>
          <a:lstStyle/>
          <a:p>
            <a:fld id="{A0643BDE-DA21-475A-A14A-53E9325435B7}" type="slidenum">
              <a:rPr lang="en-US" smtClean="0"/>
              <a:t>10</a:t>
            </a:fld>
            <a:endParaRPr lang="en-US"/>
          </a:p>
        </p:txBody>
      </p:sp>
    </p:spTree>
    <p:extLst>
      <p:ext uri="{BB962C8B-B14F-4D97-AF65-F5344CB8AC3E}">
        <p14:creationId xmlns:p14="http://schemas.microsoft.com/office/powerpoint/2010/main" val="3608583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12C43-2C3A-4901-9A2C-AB29DDBCA9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EA49B0-E2B8-4574-9717-A62C3722D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0ABAFC-AABA-4D8D-855A-A255AA417982}"/>
              </a:ext>
            </a:extLst>
          </p:cNvPr>
          <p:cNvSpPr>
            <a:spLocks noGrp="1"/>
          </p:cNvSpPr>
          <p:nvPr>
            <p:ph type="dt" sz="half" idx="10"/>
          </p:nvPr>
        </p:nvSpPr>
        <p:spPr/>
        <p:txBody>
          <a:bodyPr/>
          <a:lstStyle/>
          <a:p>
            <a:fld id="{C99B908C-31B4-4BB6-9390-F1A3B12F6743}" type="datetime1">
              <a:rPr lang="en-US" smtClean="0"/>
              <a:t>1/23/2021</a:t>
            </a:fld>
            <a:endParaRPr lang="en-US"/>
          </a:p>
        </p:txBody>
      </p:sp>
      <p:sp>
        <p:nvSpPr>
          <p:cNvPr id="5" name="Footer Placeholder 4">
            <a:extLst>
              <a:ext uri="{FF2B5EF4-FFF2-40B4-BE49-F238E27FC236}">
                <a16:creationId xmlns:a16="http://schemas.microsoft.com/office/drawing/2014/main" id="{9AC1C18B-561F-455A-B662-54BC827485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951AD5-59C2-4890-97FD-E5EEC16E90E6}"/>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3850210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5E55C-5C15-4B86-A4C0-63590F15BD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2E4A7FF-2F6F-4C62-A2EE-517A385319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CDB30D-2D95-4B1C-A21A-772F0C2AE9C7}"/>
              </a:ext>
            </a:extLst>
          </p:cNvPr>
          <p:cNvSpPr>
            <a:spLocks noGrp="1"/>
          </p:cNvSpPr>
          <p:nvPr>
            <p:ph type="dt" sz="half" idx="10"/>
          </p:nvPr>
        </p:nvSpPr>
        <p:spPr/>
        <p:txBody>
          <a:bodyPr/>
          <a:lstStyle/>
          <a:p>
            <a:fld id="{29B8E2D0-CCF1-488B-80B1-A2FAFB822B07}" type="datetime1">
              <a:rPr lang="en-US" smtClean="0"/>
              <a:t>1/23/2021</a:t>
            </a:fld>
            <a:endParaRPr lang="en-US"/>
          </a:p>
        </p:txBody>
      </p:sp>
      <p:sp>
        <p:nvSpPr>
          <p:cNvPr id="5" name="Footer Placeholder 4">
            <a:extLst>
              <a:ext uri="{FF2B5EF4-FFF2-40B4-BE49-F238E27FC236}">
                <a16:creationId xmlns:a16="http://schemas.microsoft.com/office/drawing/2014/main" id="{C56BCB9A-7EBB-4242-8D77-E68C5444DA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D4D3F0-3345-4384-A43A-31E1D88437D0}"/>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2101783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011FB2-D101-4783-9418-8AE61EF986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5FD716-34A9-4A03-8CA6-2EC7C22BAE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3AA544-C049-4F02-BDCF-8E506FC93351}"/>
              </a:ext>
            </a:extLst>
          </p:cNvPr>
          <p:cNvSpPr>
            <a:spLocks noGrp="1"/>
          </p:cNvSpPr>
          <p:nvPr>
            <p:ph type="dt" sz="half" idx="10"/>
          </p:nvPr>
        </p:nvSpPr>
        <p:spPr/>
        <p:txBody>
          <a:bodyPr/>
          <a:lstStyle/>
          <a:p>
            <a:fld id="{F077F384-2908-4881-BB18-0E54785B0EF1}" type="datetime1">
              <a:rPr lang="en-US" smtClean="0"/>
              <a:t>1/23/2021</a:t>
            </a:fld>
            <a:endParaRPr lang="en-US"/>
          </a:p>
        </p:txBody>
      </p:sp>
      <p:sp>
        <p:nvSpPr>
          <p:cNvPr id="5" name="Footer Placeholder 4">
            <a:extLst>
              <a:ext uri="{FF2B5EF4-FFF2-40B4-BE49-F238E27FC236}">
                <a16:creationId xmlns:a16="http://schemas.microsoft.com/office/drawing/2014/main" id="{466693F2-B3E5-4F98-91E7-078504FD89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8D1642-51FF-4E40-A01B-29551D2C8E0C}"/>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3230962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FCC0E-173C-465E-B345-485C51D650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2EFE7B-FA9F-4107-A8F7-EE90D1C51B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EDA522-9EE3-4869-8DC1-E8EDAB346908}"/>
              </a:ext>
            </a:extLst>
          </p:cNvPr>
          <p:cNvSpPr>
            <a:spLocks noGrp="1"/>
          </p:cNvSpPr>
          <p:nvPr>
            <p:ph type="dt" sz="half" idx="10"/>
          </p:nvPr>
        </p:nvSpPr>
        <p:spPr/>
        <p:txBody>
          <a:bodyPr/>
          <a:lstStyle/>
          <a:p>
            <a:fld id="{74E7EC12-5E0C-40AB-BD5C-1A8FD465F893}" type="datetime1">
              <a:rPr lang="en-US" smtClean="0"/>
              <a:t>1/23/2021</a:t>
            </a:fld>
            <a:endParaRPr lang="en-US"/>
          </a:p>
        </p:txBody>
      </p:sp>
      <p:sp>
        <p:nvSpPr>
          <p:cNvPr id="5" name="Footer Placeholder 4">
            <a:extLst>
              <a:ext uri="{FF2B5EF4-FFF2-40B4-BE49-F238E27FC236}">
                <a16:creationId xmlns:a16="http://schemas.microsoft.com/office/drawing/2014/main" id="{843AD994-9631-4F50-9215-8783B4947A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63DA79-343F-4351-8222-296F4C8C8FA4}"/>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4049197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24006-1FF0-4DAD-B74D-932EC35E91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CE116D-679F-4DCC-9239-6DA2DB6644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BBB660-6471-4D8F-99A8-94FAC9C835BF}"/>
              </a:ext>
            </a:extLst>
          </p:cNvPr>
          <p:cNvSpPr>
            <a:spLocks noGrp="1"/>
          </p:cNvSpPr>
          <p:nvPr>
            <p:ph type="dt" sz="half" idx="10"/>
          </p:nvPr>
        </p:nvSpPr>
        <p:spPr/>
        <p:txBody>
          <a:bodyPr/>
          <a:lstStyle/>
          <a:p>
            <a:fld id="{9FD3E8AD-B726-4F62-9B78-AB2F3D636D61}" type="datetime1">
              <a:rPr lang="en-US" smtClean="0"/>
              <a:t>1/23/2021</a:t>
            </a:fld>
            <a:endParaRPr lang="en-US"/>
          </a:p>
        </p:txBody>
      </p:sp>
      <p:sp>
        <p:nvSpPr>
          <p:cNvPr id="5" name="Footer Placeholder 4">
            <a:extLst>
              <a:ext uri="{FF2B5EF4-FFF2-40B4-BE49-F238E27FC236}">
                <a16:creationId xmlns:a16="http://schemas.microsoft.com/office/drawing/2014/main" id="{761D5A9E-32AD-4E80-8D7A-F715812EB3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7982A4-DD72-49BF-8DF9-CD2AA752DB09}"/>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1587530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78BF5-23C0-4926-B69B-F3BC23E21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1685B7A-C1FE-47C9-8962-D947E6B942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7FCDB1-BB42-4E58-8541-6B31859C34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01CD407-4C60-4F97-B350-6D112D752A21}"/>
              </a:ext>
            </a:extLst>
          </p:cNvPr>
          <p:cNvSpPr>
            <a:spLocks noGrp="1"/>
          </p:cNvSpPr>
          <p:nvPr>
            <p:ph type="dt" sz="half" idx="10"/>
          </p:nvPr>
        </p:nvSpPr>
        <p:spPr/>
        <p:txBody>
          <a:bodyPr/>
          <a:lstStyle/>
          <a:p>
            <a:fld id="{F17F6525-5A57-4DB0-A958-763C56A0D742}" type="datetime1">
              <a:rPr lang="en-US" smtClean="0"/>
              <a:t>1/23/2021</a:t>
            </a:fld>
            <a:endParaRPr lang="en-US"/>
          </a:p>
        </p:txBody>
      </p:sp>
      <p:sp>
        <p:nvSpPr>
          <p:cNvPr id="6" name="Footer Placeholder 5">
            <a:extLst>
              <a:ext uri="{FF2B5EF4-FFF2-40B4-BE49-F238E27FC236}">
                <a16:creationId xmlns:a16="http://schemas.microsoft.com/office/drawing/2014/main" id="{01D8D8D9-6F7F-4096-A900-A541FFB481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E64D89-2D47-4197-ACA8-662EF012AE2A}"/>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1927624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3CBBC-6929-45F5-9BFE-E63786418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0BA629-C349-4DE6-88A8-49BEF832C0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4D66F0-9B51-4D6D-AEB1-2C42FF28A5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1D6A0DC-DB88-4CC9-B94F-4DFDE9E352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4B59F7-10C6-498B-AE49-4E37BEDD25B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64A599-4D91-4353-A41D-8A48C5FF36C3}"/>
              </a:ext>
            </a:extLst>
          </p:cNvPr>
          <p:cNvSpPr>
            <a:spLocks noGrp="1"/>
          </p:cNvSpPr>
          <p:nvPr>
            <p:ph type="dt" sz="half" idx="10"/>
          </p:nvPr>
        </p:nvSpPr>
        <p:spPr/>
        <p:txBody>
          <a:bodyPr/>
          <a:lstStyle/>
          <a:p>
            <a:fld id="{FD59FF82-C1E9-4939-BC38-123DB27D1A71}" type="datetime1">
              <a:rPr lang="en-US" smtClean="0"/>
              <a:t>1/23/2021</a:t>
            </a:fld>
            <a:endParaRPr lang="en-US"/>
          </a:p>
        </p:txBody>
      </p:sp>
      <p:sp>
        <p:nvSpPr>
          <p:cNvPr id="8" name="Footer Placeholder 7">
            <a:extLst>
              <a:ext uri="{FF2B5EF4-FFF2-40B4-BE49-F238E27FC236}">
                <a16:creationId xmlns:a16="http://schemas.microsoft.com/office/drawing/2014/main" id="{010D0791-CD4C-4FFF-A884-F6002B05EB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382CE1-8A06-4FFF-B7B1-375DD5B2A0C2}"/>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3095747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548BA-9D64-46F1-BD2D-8F5C956BCBE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BF434B-1A00-4505-81A4-57D8A3B3185D}"/>
              </a:ext>
            </a:extLst>
          </p:cNvPr>
          <p:cNvSpPr>
            <a:spLocks noGrp="1"/>
          </p:cNvSpPr>
          <p:nvPr>
            <p:ph type="dt" sz="half" idx="10"/>
          </p:nvPr>
        </p:nvSpPr>
        <p:spPr/>
        <p:txBody>
          <a:bodyPr/>
          <a:lstStyle/>
          <a:p>
            <a:fld id="{5A35A4A1-59CD-4248-9A19-F5C9C5FDE4C2}" type="datetime1">
              <a:rPr lang="en-US" smtClean="0"/>
              <a:t>1/23/2021</a:t>
            </a:fld>
            <a:endParaRPr lang="en-US"/>
          </a:p>
        </p:txBody>
      </p:sp>
      <p:sp>
        <p:nvSpPr>
          <p:cNvPr id="4" name="Footer Placeholder 3">
            <a:extLst>
              <a:ext uri="{FF2B5EF4-FFF2-40B4-BE49-F238E27FC236}">
                <a16:creationId xmlns:a16="http://schemas.microsoft.com/office/drawing/2014/main" id="{6E0CE6A4-7739-4443-9C44-D19D13291B5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B8579B-C63E-4E33-8873-6F4AF409D967}"/>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1749875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61CD71-C871-4D58-84C2-654033A91057}"/>
              </a:ext>
            </a:extLst>
          </p:cNvPr>
          <p:cNvSpPr>
            <a:spLocks noGrp="1"/>
          </p:cNvSpPr>
          <p:nvPr>
            <p:ph type="dt" sz="half" idx="10"/>
          </p:nvPr>
        </p:nvSpPr>
        <p:spPr/>
        <p:txBody>
          <a:bodyPr/>
          <a:lstStyle/>
          <a:p>
            <a:fld id="{E176B704-6523-4003-BA3E-05A7A0E2507A}" type="datetime1">
              <a:rPr lang="en-US" smtClean="0"/>
              <a:t>1/23/2021</a:t>
            </a:fld>
            <a:endParaRPr lang="en-US"/>
          </a:p>
        </p:txBody>
      </p:sp>
      <p:sp>
        <p:nvSpPr>
          <p:cNvPr id="3" name="Footer Placeholder 2">
            <a:extLst>
              <a:ext uri="{FF2B5EF4-FFF2-40B4-BE49-F238E27FC236}">
                <a16:creationId xmlns:a16="http://schemas.microsoft.com/office/drawing/2014/main" id="{69AEBDBF-294F-46AE-8EF0-FA3789A212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3AFD056-B62A-429E-9EC5-4B81BEC9B78E}"/>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30852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48502-CFAE-42B3-A063-3EC6B9996B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C8D46F9-1B48-4C5B-94D4-8B60262FFE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D70118-F7A2-4B26-8EBB-A4C1DDB431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D9B5CA-0DFA-4AB2-9C78-077A58173556}"/>
              </a:ext>
            </a:extLst>
          </p:cNvPr>
          <p:cNvSpPr>
            <a:spLocks noGrp="1"/>
          </p:cNvSpPr>
          <p:nvPr>
            <p:ph type="dt" sz="half" idx="10"/>
          </p:nvPr>
        </p:nvSpPr>
        <p:spPr/>
        <p:txBody>
          <a:bodyPr/>
          <a:lstStyle/>
          <a:p>
            <a:fld id="{5EDFD893-8E76-4B12-A557-729038127A46}" type="datetime1">
              <a:rPr lang="en-US" smtClean="0"/>
              <a:t>1/23/2021</a:t>
            </a:fld>
            <a:endParaRPr lang="en-US"/>
          </a:p>
        </p:txBody>
      </p:sp>
      <p:sp>
        <p:nvSpPr>
          <p:cNvPr id="6" name="Footer Placeholder 5">
            <a:extLst>
              <a:ext uri="{FF2B5EF4-FFF2-40B4-BE49-F238E27FC236}">
                <a16:creationId xmlns:a16="http://schemas.microsoft.com/office/drawing/2014/main" id="{646CF70B-FE1A-4ED6-A19C-9A21D73D53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87C49D-12AD-4421-98A4-9032FEAD24F7}"/>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3977578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84B15-EAF1-472A-8036-2E4FFD0A6A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562161-0B3C-48B4-A68C-6E60B86F67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8264F9-342D-47B7-AFFF-E549DD64A5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11E98F-3CCD-43CA-A438-AB76D39E9DFB}"/>
              </a:ext>
            </a:extLst>
          </p:cNvPr>
          <p:cNvSpPr>
            <a:spLocks noGrp="1"/>
          </p:cNvSpPr>
          <p:nvPr>
            <p:ph type="dt" sz="half" idx="10"/>
          </p:nvPr>
        </p:nvSpPr>
        <p:spPr/>
        <p:txBody>
          <a:bodyPr/>
          <a:lstStyle/>
          <a:p>
            <a:fld id="{910B0E6D-6C31-42AA-A02D-4BA96F08A96B}" type="datetime1">
              <a:rPr lang="en-US" smtClean="0"/>
              <a:t>1/23/2021</a:t>
            </a:fld>
            <a:endParaRPr lang="en-US"/>
          </a:p>
        </p:txBody>
      </p:sp>
      <p:sp>
        <p:nvSpPr>
          <p:cNvPr id="6" name="Footer Placeholder 5">
            <a:extLst>
              <a:ext uri="{FF2B5EF4-FFF2-40B4-BE49-F238E27FC236}">
                <a16:creationId xmlns:a16="http://schemas.microsoft.com/office/drawing/2014/main" id="{5304E829-6416-4851-9CBC-0DBD0DCFEE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CE3903-039C-4D0E-AC94-F91B9916C9DD}"/>
              </a:ext>
            </a:extLst>
          </p:cNvPr>
          <p:cNvSpPr>
            <a:spLocks noGrp="1"/>
          </p:cNvSpPr>
          <p:nvPr>
            <p:ph type="sldNum" sz="quarter" idx="12"/>
          </p:nvPr>
        </p:nvSpPr>
        <p:spPr/>
        <p:txBody>
          <a:bodyPr/>
          <a:lstStyle/>
          <a:p>
            <a:fld id="{F02C49C6-E376-4F34-A2DF-F0AE63D6D974}" type="slidenum">
              <a:rPr lang="en-US" smtClean="0"/>
              <a:t>‹#›</a:t>
            </a:fld>
            <a:endParaRPr lang="en-US"/>
          </a:p>
        </p:txBody>
      </p:sp>
    </p:spTree>
    <p:extLst>
      <p:ext uri="{BB962C8B-B14F-4D97-AF65-F5344CB8AC3E}">
        <p14:creationId xmlns:p14="http://schemas.microsoft.com/office/powerpoint/2010/main" val="2786930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F4F2A2-B203-46A1-BEF3-0D6042D744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CAEF72-98F9-4282-B9DA-23A4873701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1E8133-265F-478A-84EB-50FECBD438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E8AD5-C2C1-4D86-BD39-AB5431970E79}" type="datetime1">
              <a:rPr lang="en-US" smtClean="0"/>
              <a:t>1/23/2021</a:t>
            </a:fld>
            <a:endParaRPr lang="en-US"/>
          </a:p>
        </p:txBody>
      </p:sp>
      <p:sp>
        <p:nvSpPr>
          <p:cNvPr id="5" name="Footer Placeholder 4">
            <a:extLst>
              <a:ext uri="{FF2B5EF4-FFF2-40B4-BE49-F238E27FC236}">
                <a16:creationId xmlns:a16="http://schemas.microsoft.com/office/drawing/2014/main" id="{7D191474-4413-406F-AB23-04273E7A7C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A6A749D-977B-4731-93E4-879055CC40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2C49C6-E376-4F34-A2DF-F0AE63D6D974}" type="slidenum">
              <a:rPr lang="en-US" smtClean="0"/>
              <a:t>‹#›</a:t>
            </a:fld>
            <a:endParaRPr lang="en-US"/>
          </a:p>
        </p:txBody>
      </p:sp>
    </p:spTree>
    <p:extLst>
      <p:ext uri="{BB962C8B-B14F-4D97-AF65-F5344CB8AC3E}">
        <p14:creationId xmlns:p14="http://schemas.microsoft.com/office/powerpoint/2010/main" val="2782255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neutroninterferometry.com/background/probability-theory" TargetMode="Externa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commons.wikimedia.org/wiki/File:Weak_law_of_large_numbers.sv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parallelemployment.com/blog/workplace-hazards-and-the-importance-identifying-near-miss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history-computer.com/CalculatingTools/abacus.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p:txBody>
          <a:bodyPr>
            <a:normAutofit fontScale="90000"/>
          </a:bodyPr>
          <a:lstStyle/>
          <a:p>
            <a:r>
              <a:rPr lang="en-US" dirty="0"/>
              <a:t>Assessing and Managing Risk: </a:t>
            </a:r>
            <a:br>
              <a:rPr lang="en-US" dirty="0"/>
            </a:br>
            <a:r>
              <a:rPr lang="en-US"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p:txBody>
          <a:bodyPr/>
          <a:lstStyle/>
          <a:p>
            <a:r>
              <a:rPr lang="en-US" dirty="0"/>
              <a:t>Chapter 2 – Historical Perspective </a:t>
            </a: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646331"/>
          </a:xfrm>
          <a:prstGeom prst="rect">
            <a:avLst/>
          </a:prstGeom>
          <a:noFill/>
        </p:spPr>
        <p:txBody>
          <a:bodyPr wrap="square" rtlCol="0">
            <a:spAutoFit/>
          </a:bodyPr>
          <a:lstStyle/>
          <a:p>
            <a:r>
              <a:rPr lang="en-US" dirty="0"/>
              <a:t>Developed by Bruce Lyon, CSP, P.E., SMS, ARM, CHMM</a:t>
            </a:r>
          </a:p>
          <a:p>
            <a:r>
              <a:rPr lang="en-US" dirty="0"/>
              <a:t>Dr. Georgi Popov, CSP, QEP, ARM, SMS, CMC, FAIHA</a:t>
            </a: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p:txBody>
          <a:bodyPr/>
          <a:lstStyle/>
          <a:p>
            <a:fld id="{35B72D44-14B5-49A2-830A-D01BAFE38A11}" type="slidenum">
              <a:rPr lang="en-US" smtClean="0"/>
              <a:t>1</a:t>
            </a:fld>
            <a:endParaRPr lang="en-US"/>
          </a:p>
        </p:txBody>
      </p:sp>
    </p:spTree>
    <p:extLst>
      <p:ext uri="{BB962C8B-B14F-4D97-AF65-F5344CB8AC3E}">
        <p14:creationId xmlns:p14="http://schemas.microsoft.com/office/powerpoint/2010/main" val="157712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662795" y="-3745097"/>
            <a:ext cx="1354979" cy="10750169"/>
          </a:xfrm>
          <a:prstGeom prst="downArrow">
            <a:avLst>
              <a:gd name="adj1" fmla="val 100000"/>
              <a:gd name="adj2" fmla="val 22582"/>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C272E9-D3DE-4B05-8D3E-4279CF0A9493}"/>
              </a:ext>
            </a:extLst>
          </p:cNvPr>
          <p:cNvSpPr>
            <a:spLocks noGrp="1"/>
          </p:cNvSpPr>
          <p:nvPr>
            <p:ph type="title"/>
          </p:nvPr>
        </p:nvSpPr>
        <p:spPr>
          <a:xfrm>
            <a:off x="1286932" y="1204109"/>
            <a:ext cx="10023398" cy="857894"/>
          </a:xfrm>
        </p:spPr>
        <p:txBody>
          <a:bodyPr>
            <a:normAutofit/>
          </a:bodyPr>
          <a:lstStyle/>
          <a:p>
            <a:r>
              <a:rPr lang="en-US" sz="4000" b="1">
                <a:solidFill>
                  <a:srgbClr val="FFFFFF"/>
                </a:solidFill>
              </a:rPr>
              <a:t>Probability Theory</a:t>
            </a:r>
            <a:endParaRPr lang="en-US" sz="4000">
              <a:solidFill>
                <a:srgbClr val="FFFFFF"/>
              </a:solidFill>
            </a:endParaRPr>
          </a:p>
        </p:txBody>
      </p:sp>
      <p:sp>
        <p:nvSpPr>
          <p:cNvPr id="4" name="Slide Number Placeholder 3">
            <a:extLst>
              <a:ext uri="{FF2B5EF4-FFF2-40B4-BE49-F238E27FC236}">
                <a16:creationId xmlns:a16="http://schemas.microsoft.com/office/drawing/2014/main" id="{2F40B879-121A-47A4-B9C4-29248227C23A}"/>
              </a:ext>
            </a:extLst>
          </p:cNvPr>
          <p:cNvSpPr>
            <a:spLocks noGrp="1"/>
          </p:cNvSpPr>
          <p:nvPr>
            <p:ph type="sldNum" sz="quarter" idx="12"/>
          </p:nvPr>
        </p:nvSpPr>
        <p:spPr>
          <a:xfrm>
            <a:off x="8610600" y="6356350"/>
            <a:ext cx="2743200" cy="365125"/>
          </a:xfrm>
        </p:spPr>
        <p:txBody>
          <a:bodyPr>
            <a:normAutofit/>
          </a:bodyPr>
          <a:lstStyle/>
          <a:p>
            <a:pPr>
              <a:spcAft>
                <a:spcPts val="600"/>
              </a:spcAft>
            </a:pPr>
            <a:fld id="{F02C49C6-E376-4F34-A2DF-F0AE63D6D974}" type="slidenum">
              <a:rPr lang="en-US">
                <a:solidFill>
                  <a:prstClr val="black">
                    <a:tint val="75000"/>
                  </a:prstClr>
                </a:solidFill>
              </a:rPr>
              <a:pPr>
                <a:spcAft>
                  <a:spcPts val="600"/>
                </a:spcAft>
              </a:pPr>
              <a:t>10</a:t>
            </a:fld>
            <a:endParaRPr lang="en-US">
              <a:solidFill>
                <a:prstClr val="black">
                  <a:tint val="75000"/>
                </a:prstClr>
              </a:solidFill>
            </a:endParaRPr>
          </a:p>
        </p:txBody>
      </p:sp>
      <p:pic>
        <p:nvPicPr>
          <p:cNvPr id="5" name="Picture 4">
            <a:extLst>
              <a:ext uri="{FF2B5EF4-FFF2-40B4-BE49-F238E27FC236}">
                <a16:creationId xmlns:a16="http://schemas.microsoft.com/office/drawing/2014/main" id="{DC1AC0F7-559B-46A2-AB47-CEF4BD89AA0F}"/>
              </a:ext>
            </a:extLst>
          </p:cNvPr>
          <p:cNvPicPr>
            <a:picLocks noChangeAspect="1"/>
          </p:cNvPicPr>
          <p:nvPr/>
        </p:nvPicPr>
        <p:blipFill>
          <a:blip r:embed="rId3"/>
          <a:stretch>
            <a:fillRect/>
          </a:stretch>
        </p:blipFill>
        <p:spPr>
          <a:xfrm>
            <a:off x="6813550" y="3405188"/>
            <a:ext cx="4498975" cy="1935163"/>
          </a:xfrm>
          <a:prstGeom prst="rect">
            <a:avLst/>
          </a:prstGeom>
        </p:spPr>
      </p:pic>
      <p:pic>
        <p:nvPicPr>
          <p:cNvPr id="6" name="Picture 5">
            <a:extLst>
              <a:ext uri="{FF2B5EF4-FFF2-40B4-BE49-F238E27FC236}">
                <a16:creationId xmlns:a16="http://schemas.microsoft.com/office/drawing/2014/main" id="{43BE8695-FF83-428F-ADCA-0A30F32806D0}"/>
              </a:ext>
            </a:extLst>
          </p:cNvPr>
          <p:cNvPicPr>
            <a:picLocks noChangeAspect="1"/>
          </p:cNvPicPr>
          <p:nvPr/>
        </p:nvPicPr>
        <p:blipFill>
          <a:blip r:embed="rId4"/>
          <a:stretch>
            <a:fillRect/>
          </a:stretch>
        </p:blipFill>
        <p:spPr>
          <a:xfrm>
            <a:off x="1328738" y="3405188"/>
            <a:ext cx="2193925" cy="1935163"/>
          </a:xfrm>
          <a:prstGeom prst="rect">
            <a:avLst/>
          </a:prstGeom>
        </p:spPr>
      </p:pic>
      <p:pic>
        <p:nvPicPr>
          <p:cNvPr id="7" name="Picture 6">
            <a:extLst>
              <a:ext uri="{FF2B5EF4-FFF2-40B4-BE49-F238E27FC236}">
                <a16:creationId xmlns:a16="http://schemas.microsoft.com/office/drawing/2014/main" id="{F83A0723-52C9-4A48-86B4-2230F09848F8}"/>
              </a:ext>
            </a:extLst>
          </p:cNvPr>
          <p:cNvPicPr>
            <a:picLocks noChangeAspect="1"/>
          </p:cNvPicPr>
          <p:nvPr/>
        </p:nvPicPr>
        <p:blipFill>
          <a:blip r:embed="rId5"/>
          <a:stretch>
            <a:fillRect/>
          </a:stretch>
        </p:blipFill>
        <p:spPr>
          <a:xfrm>
            <a:off x="3605213" y="3405188"/>
            <a:ext cx="3125788" cy="1935163"/>
          </a:xfrm>
          <a:prstGeom prst="rect">
            <a:avLst/>
          </a:prstGeom>
        </p:spPr>
      </p:pic>
      <p:sp>
        <p:nvSpPr>
          <p:cNvPr id="8" name="TextBox 7">
            <a:extLst>
              <a:ext uri="{FF2B5EF4-FFF2-40B4-BE49-F238E27FC236}">
                <a16:creationId xmlns:a16="http://schemas.microsoft.com/office/drawing/2014/main" id="{7D31AF51-D00D-4A8F-8E30-55DE1EA38C21}"/>
              </a:ext>
            </a:extLst>
          </p:cNvPr>
          <p:cNvSpPr txBox="1"/>
          <p:nvPr/>
        </p:nvSpPr>
        <p:spPr>
          <a:xfrm>
            <a:off x="115041" y="6253395"/>
            <a:ext cx="8795878" cy="276999"/>
          </a:xfrm>
          <a:prstGeom prst="rect">
            <a:avLst/>
          </a:prstGeom>
          <a:noFill/>
        </p:spPr>
        <p:txBody>
          <a:bodyPr wrap="square" rtlCol="0">
            <a:spAutoFit/>
          </a:bodyPr>
          <a:lstStyle/>
          <a:p>
            <a:r>
              <a:rPr lang="en-US" sz="1200" dirty="0"/>
              <a:t>Image source: </a:t>
            </a:r>
            <a:r>
              <a:rPr lang="en-US" sz="1200" dirty="0">
                <a:hlinkClick r:id="rId6"/>
              </a:rPr>
              <a:t>http://www.neutroninterferometry.com/background/probability-theory</a:t>
            </a:r>
            <a:endParaRPr lang="en-US" sz="1200" dirty="0"/>
          </a:p>
        </p:txBody>
      </p:sp>
    </p:spTree>
    <p:extLst>
      <p:ext uri="{BB962C8B-B14F-4D97-AF65-F5344CB8AC3E}">
        <p14:creationId xmlns:p14="http://schemas.microsoft.com/office/powerpoint/2010/main" val="2218525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70F1E-8797-4944-AA5C-4002D1865867}"/>
              </a:ext>
            </a:extLst>
          </p:cNvPr>
          <p:cNvSpPr>
            <a:spLocks noGrp="1"/>
          </p:cNvSpPr>
          <p:nvPr>
            <p:ph type="title"/>
          </p:nvPr>
        </p:nvSpPr>
        <p:spPr>
          <a:xfrm>
            <a:off x="838200" y="167906"/>
            <a:ext cx="10515600" cy="977833"/>
          </a:xfrm>
        </p:spPr>
        <p:txBody>
          <a:bodyPr/>
          <a:lstStyle/>
          <a:p>
            <a:r>
              <a:rPr lang="en-US" b="1" dirty="0"/>
              <a:t>Law of Large Numbers</a:t>
            </a:r>
            <a:endParaRPr lang="en-US" dirty="0"/>
          </a:p>
        </p:txBody>
      </p:sp>
      <p:sp>
        <p:nvSpPr>
          <p:cNvPr id="4" name="Slide Number Placeholder 3">
            <a:extLst>
              <a:ext uri="{FF2B5EF4-FFF2-40B4-BE49-F238E27FC236}">
                <a16:creationId xmlns:a16="http://schemas.microsoft.com/office/drawing/2014/main" id="{5C7E1890-11CF-4482-BAF5-5BACCA45FC4F}"/>
              </a:ext>
            </a:extLst>
          </p:cNvPr>
          <p:cNvSpPr>
            <a:spLocks noGrp="1"/>
          </p:cNvSpPr>
          <p:nvPr>
            <p:ph type="sldNum" sz="quarter" idx="12"/>
          </p:nvPr>
        </p:nvSpPr>
        <p:spPr/>
        <p:txBody>
          <a:bodyPr/>
          <a:lstStyle/>
          <a:p>
            <a:fld id="{F02C49C6-E376-4F34-A2DF-F0AE63D6D974}" type="slidenum">
              <a:rPr lang="en-US" smtClean="0"/>
              <a:t>11</a:t>
            </a:fld>
            <a:endParaRPr lang="en-US"/>
          </a:p>
        </p:txBody>
      </p:sp>
      <p:pic>
        <p:nvPicPr>
          <p:cNvPr id="5" name="Picture 4">
            <a:extLst>
              <a:ext uri="{FF2B5EF4-FFF2-40B4-BE49-F238E27FC236}">
                <a16:creationId xmlns:a16="http://schemas.microsoft.com/office/drawing/2014/main" id="{9D8B9FB6-CF96-477F-A796-52769286E01E}"/>
              </a:ext>
            </a:extLst>
          </p:cNvPr>
          <p:cNvPicPr>
            <a:picLocks noChangeAspect="1"/>
          </p:cNvPicPr>
          <p:nvPr/>
        </p:nvPicPr>
        <p:blipFill>
          <a:blip r:embed="rId3"/>
          <a:stretch>
            <a:fillRect/>
          </a:stretch>
        </p:blipFill>
        <p:spPr>
          <a:xfrm>
            <a:off x="8952189" y="315912"/>
            <a:ext cx="2809506" cy="6040438"/>
          </a:xfrm>
          <a:prstGeom prst="rect">
            <a:avLst/>
          </a:prstGeom>
        </p:spPr>
      </p:pic>
      <p:sp>
        <p:nvSpPr>
          <p:cNvPr id="6" name="TextBox 5">
            <a:extLst>
              <a:ext uri="{FF2B5EF4-FFF2-40B4-BE49-F238E27FC236}">
                <a16:creationId xmlns:a16="http://schemas.microsoft.com/office/drawing/2014/main" id="{D5AAB0B1-D046-4A1D-9F97-C4F7C25D3B23}"/>
              </a:ext>
            </a:extLst>
          </p:cNvPr>
          <p:cNvSpPr txBox="1"/>
          <p:nvPr/>
        </p:nvSpPr>
        <p:spPr>
          <a:xfrm>
            <a:off x="430305" y="6373746"/>
            <a:ext cx="8390965" cy="276999"/>
          </a:xfrm>
          <a:prstGeom prst="rect">
            <a:avLst/>
          </a:prstGeom>
          <a:noFill/>
        </p:spPr>
        <p:txBody>
          <a:bodyPr wrap="square" rtlCol="0">
            <a:spAutoFit/>
          </a:bodyPr>
          <a:lstStyle/>
          <a:p>
            <a:r>
              <a:rPr lang="en-US" sz="1200" dirty="0"/>
              <a:t>Image Source: </a:t>
            </a:r>
            <a:r>
              <a:rPr lang="en-US" sz="1200" dirty="0">
                <a:hlinkClick r:id="rId4"/>
              </a:rPr>
              <a:t>https://commons.wikimedia.org/wiki/File:Weak_law_of_large_numbers.svg</a:t>
            </a:r>
            <a:endParaRPr lang="en-US" sz="1200" dirty="0"/>
          </a:p>
        </p:txBody>
      </p:sp>
      <p:pic>
        <p:nvPicPr>
          <p:cNvPr id="7" name="Picture 6">
            <a:extLst>
              <a:ext uri="{FF2B5EF4-FFF2-40B4-BE49-F238E27FC236}">
                <a16:creationId xmlns:a16="http://schemas.microsoft.com/office/drawing/2014/main" id="{E4662329-96F2-430C-B322-8CC61AC1E052}"/>
              </a:ext>
            </a:extLst>
          </p:cNvPr>
          <p:cNvPicPr>
            <a:picLocks noChangeAspect="1"/>
          </p:cNvPicPr>
          <p:nvPr/>
        </p:nvPicPr>
        <p:blipFill>
          <a:blip r:embed="rId5"/>
          <a:stretch>
            <a:fillRect/>
          </a:stretch>
        </p:blipFill>
        <p:spPr>
          <a:xfrm>
            <a:off x="245128" y="1708083"/>
            <a:ext cx="2994684" cy="4435735"/>
          </a:xfrm>
          <a:prstGeom prst="rect">
            <a:avLst/>
          </a:prstGeom>
        </p:spPr>
      </p:pic>
      <p:pic>
        <p:nvPicPr>
          <p:cNvPr id="8" name="Picture 7">
            <a:extLst>
              <a:ext uri="{FF2B5EF4-FFF2-40B4-BE49-F238E27FC236}">
                <a16:creationId xmlns:a16="http://schemas.microsoft.com/office/drawing/2014/main" id="{D4A4C168-3A53-44BF-8E28-1D7FB3F975C4}"/>
              </a:ext>
            </a:extLst>
          </p:cNvPr>
          <p:cNvPicPr>
            <a:picLocks noChangeAspect="1"/>
          </p:cNvPicPr>
          <p:nvPr/>
        </p:nvPicPr>
        <p:blipFill>
          <a:blip r:embed="rId6"/>
          <a:stretch>
            <a:fillRect/>
          </a:stretch>
        </p:blipFill>
        <p:spPr>
          <a:xfrm>
            <a:off x="4162208" y="3579913"/>
            <a:ext cx="3867585" cy="2563905"/>
          </a:xfrm>
          <a:prstGeom prst="rect">
            <a:avLst/>
          </a:prstGeom>
        </p:spPr>
      </p:pic>
      <p:pic>
        <p:nvPicPr>
          <p:cNvPr id="10" name="Picture 9">
            <a:extLst>
              <a:ext uri="{FF2B5EF4-FFF2-40B4-BE49-F238E27FC236}">
                <a16:creationId xmlns:a16="http://schemas.microsoft.com/office/drawing/2014/main" id="{3BCBDEBE-D3EA-46FB-A2DB-B4412A3C1A1F}"/>
              </a:ext>
            </a:extLst>
          </p:cNvPr>
          <p:cNvPicPr>
            <a:picLocks noChangeAspect="1"/>
          </p:cNvPicPr>
          <p:nvPr/>
        </p:nvPicPr>
        <p:blipFill>
          <a:blip r:embed="rId7"/>
          <a:stretch>
            <a:fillRect/>
          </a:stretch>
        </p:blipFill>
        <p:spPr>
          <a:xfrm>
            <a:off x="5128655" y="898938"/>
            <a:ext cx="2204478" cy="2637728"/>
          </a:xfrm>
          <a:prstGeom prst="rect">
            <a:avLst/>
          </a:prstGeom>
        </p:spPr>
      </p:pic>
    </p:spTree>
    <p:extLst>
      <p:ext uri="{BB962C8B-B14F-4D97-AF65-F5344CB8AC3E}">
        <p14:creationId xmlns:p14="http://schemas.microsoft.com/office/powerpoint/2010/main" val="1217653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234BCC6-39B9-47D9-8BF8-C665401AE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56F46CD-4FFD-4E89-8401-B58F789B9589}"/>
              </a:ext>
            </a:extLst>
          </p:cNvPr>
          <p:cNvPicPr>
            <a:picLocks noChangeAspect="1"/>
          </p:cNvPicPr>
          <p:nvPr/>
        </p:nvPicPr>
        <p:blipFill rotWithShape="1">
          <a:blip r:embed="rId3"/>
          <a:srcRect t="11170" r="-2" b="29993"/>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5" name="Picture 4">
            <a:extLst>
              <a:ext uri="{FF2B5EF4-FFF2-40B4-BE49-F238E27FC236}">
                <a16:creationId xmlns:a16="http://schemas.microsoft.com/office/drawing/2014/main" id="{913C4E53-E692-43A7-B9D6-24F9B44AF42E}"/>
              </a:ext>
            </a:extLst>
          </p:cNvPr>
          <p:cNvPicPr>
            <a:picLocks noChangeAspect="1"/>
          </p:cNvPicPr>
          <p:nvPr/>
        </p:nvPicPr>
        <p:blipFill rotWithShape="1">
          <a:blip r:embed="rId4"/>
          <a:srcRect t="17574" r="-2" b="5371"/>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3" name="Freeform: Shape 12">
            <a:extLst>
              <a:ext uri="{FF2B5EF4-FFF2-40B4-BE49-F238E27FC236}">
                <a16:creationId xmlns:a16="http://schemas.microsoft.com/office/drawing/2014/main" id="{72A9CE9D-DAC3-40AF-B504-78A64A909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Freeform: Shape 14">
            <a:extLst>
              <a:ext uri="{FF2B5EF4-FFF2-40B4-BE49-F238E27FC236}">
                <a16:creationId xmlns:a16="http://schemas.microsoft.com/office/drawing/2014/main" id="{506D7452-6CDE-4381-86CE-07B245938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B1555B1-BAE4-4CAE-8704-1A33EAA396BD}"/>
              </a:ext>
            </a:extLst>
          </p:cNvPr>
          <p:cNvSpPr>
            <a:spLocks noGrp="1"/>
          </p:cNvSpPr>
          <p:nvPr>
            <p:ph type="title"/>
          </p:nvPr>
        </p:nvSpPr>
        <p:spPr>
          <a:xfrm>
            <a:off x="438912" y="1524659"/>
            <a:ext cx="5019074" cy="2774088"/>
          </a:xfrm>
        </p:spPr>
        <p:txBody>
          <a:bodyPr vert="horz" lIns="91440" tIns="45720" rIns="91440" bIns="45720" rtlCol="0" anchor="b">
            <a:normAutofit/>
          </a:bodyPr>
          <a:lstStyle/>
          <a:p>
            <a:r>
              <a:rPr lang="en-US" sz="5400" b="1" kern="1200">
                <a:solidFill>
                  <a:schemeClr val="tx1"/>
                </a:solidFill>
                <a:latin typeface="+mj-lt"/>
                <a:ea typeface="+mj-ea"/>
                <a:cs typeface="+mj-cs"/>
              </a:rPr>
              <a:t>Law of Large Numbers</a:t>
            </a:r>
            <a:endParaRPr lang="en-US" sz="5400" kern="1200">
              <a:solidFill>
                <a:schemeClr val="tx1"/>
              </a:solidFill>
              <a:latin typeface="+mj-lt"/>
              <a:ea typeface="+mj-ea"/>
              <a:cs typeface="+mj-cs"/>
            </a:endParaRPr>
          </a:p>
        </p:txBody>
      </p:sp>
      <p:sp>
        <p:nvSpPr>
          <p:cNvPr id="17" name="Rectangle 16">
            <a:extLst>
              <a:ext uri="{FF2B5EF4-FFF2-40B4-BE49-F238E27FC236}">
                <a16:creationId xmlns:a16="http://schemas.microsoft.com/office/drawing/2014/main" id="{762DA937-8B55-4317-BD32-98D7AF30E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9" name="Rectangle 18">
            <a:extLst>
              <a:ext uri="{FF2B5EF4-FFF2-40B4-BE49-F238E27FC236}">
                <a16:creationId xmlns:a16="http://schemas.microsoft.com/office/drawing/2014/main" id="{C52EE5A8-045B-4D39-8ED1-51333408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4AD0F410-67D9-40CC-965E-CBD0C4ACD72B}"/>
              </a:ext>
            </a:extLst>
          </p:cNvPr>
          <p:cNvSpPr>
            <a:spLocks noGrp="1"/>
          </p:cNvSpPr>
          <p:nvPr>
            <p:ph type="sldNum" sz="quarter" idx="12"/>
          </p:nvPr>
        </p:nvSpPr>
        <p:spPr>
          <a:xfrm>
            <a:off x="10345032" y="6356350"/>
            <a:ext cx="1408055" cy="365125"/>
          </a:xfrm>
        </p:spPr>
        <p:txBody>
          <a:bodyPr vert="horz" lIns="91440" tIns="45720" rIns="91440" bIns="45720" rtlCol="0" anchor="ctr">
            <a:normAutofit/>
          </a:bodyPr>
          <a:lstStyle/>
          <a:p>
            <a:pPr>
              <a:spcAft>
                <a:spcPts val="600"/>
              </a:spcAft>
            </a:pPr>
            <a:fld id="{F02C49C6-E376-4F34-A2DF-F0AE63D6D974}" type="slidenum">
              <a:rPr lang="en-US">
                <a:solidFill>
                  <a:schemeClr val="bg1"/>
                </a:solidFill>
              </a:rPr>
              <a:pPr>
                <a:spcAft>
                  <a:spcPts val="600"/>
                </a:spcAft>
              </a:pPr>
              <a:t>12</a:t>
            </a:fld>
            <a:endParaRPr lang="en-US">
              <a:solidFill>
                <a:schemeClr val="bg1"/>
              </a:solidFill>
            </a:endParaRPr>
          </a:p>
        </p:txBody>
      </p:sp>
    </p:spTree>
    <p:extLst>
      <p:ext uri="{BB962C8B-B14F-4D97-AF65-F5344CB8AC3E}">
        <p14:creationId xmlns:p14="http://schemas.microsoft.com/office/powerpoint/2010/main" val="1326798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F7AFB9A-7364-478C-B48B-8523CDD9AE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Freeform: Shape 12">
            <a:extLst>
              <a:ext uri="{FF2B5EF4-FFF2-40B4-BE49-F238E27FC236}">
                <a16:creationId xmlns:a16="http://schemas.microsoft.com/office/drawing/2014/main" id="{36678033-86B6-40E6-BE90-78D8ED4E3A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96002" cy="6858000"/>
          </a:xfrm>
          <a:custGeom>
            <a:avLst/>
            <a:gdLst>
              <a:gd name="connsiteX0" fmla="*/ 0 w 6096002"/>
              <a:gd name="connsiteY0" fmla="*/ 0 h 6858000"/>
              <a:gd name="connsiteX1" fmla="*/ 4885967 w 6096002"/>
              <a:gd name="connsiteY1" fmla="*/ 0 h 6858000"/>
              <a:gd name="connsiteX2" fmla="*/ 4946007 w 6096002"/>
              <a:gd name="connsiteY2" fmla="*/ 69271 h 6858000"/>
              <a:gd name="connsiteX3" fmla="*/ 6096002 w 6096002"/>
              <a:gd name="connsiteY3" fmla="*/ 3429000 h 6858000"/>
              <a:gd name="connsiteX4" fmla="*/ 4946007 w 6096002"/>
              <a:gd name="connsiteY4" fmla="*/ 6788730 h 6858000"/>
              <a:gd name="connsiteX5" fmla="*/ 4885967 w 6096002"/>
              <a:gd name="connsiteY5" fmla="*/ 6858000 h 6858000"/>
              <a:gd name="connsiteX6" fmla="*/ 0 w 609600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2" h="6858000">
                <a:moveTo>
                  <a:pt x="0" y="0"/>
                </a:moveTo>
                <a:lnTo>
                  <a:pt x="4885967" y="0"/>
                </a:lnTo>
                <a:lnTo>
                  <a:pt x="4946007" y="69271"/>
                </a:lnTo>
                <a:cubicBezTo>
                  <a:pt x="5656533" y="929100"/>
                  <a:pt x="6096002" y="2116944"/>
                  <a:pt x="6096002" y="3429000"/>
                </a:cubicBezTo>
                <a:cubicBezTo>
                  <a:pt x="6096002" y="4741056"/>
                  <a:pt x="5656533" y="5928900"/>
                  <a:pt x="4946007" y="6788730"/>
                </a:cubicBezTo>
                <a:lnTo>
                  <a:pt x="4885967"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Freeform: Shape 14">
            <a:extLst>
              <a:ext uri="{FF2B5EF4-FFF2-40B4-BE49-F238E27FC236}">
                <a16:creationId xmlns:a16="http://schemas.microsoft.com/office/drawing/2014/main" id="{D2542E1A-076E-4A34-BB67-2BF961754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5370" cy="6858000"/>
          </a:xfrm>
          <a:custGeom>
            <a:avLst/>
            <a:gdLst>
              <a:gd name="connsiteX0" fmla="*/ 0 w 6085370"/>
              <a:gd name="connsiteY0" fmla="*/ 0 h 6858000"/>
              <a:gd name="connsiteX1" fmla="*/ 4875335 w 6085370"/>
              <a:gd name="connsiteY1" fmla="*/ 0 h 6858000"/>
              <a:gd name="connsiteX2" fmla="*/ 4935375 w 6085370"/>
              <a:gd name="connsiteY2" fmla="*/ 69271 h 6858000"/>
              <a:gd name="connsiteX3" fmla="*/ 6085370 w 6085370"/>
              <a:gd name="connsiteY3" fmla="*/ 3429000 h 6858000"/>
              <a:gd name="connsiteX4" fmla="*/ 4935375 w 6085370"/>
              <a:gd name="connsiteY4" fmla="*/ 6788730 h 6858000"/>
              <a:gd name="connsiteX5" fmla="*/ 4875335 w 6085370"/>
              <a:gd name="connsiteY5" fmla="*/ 6858000 h 6858000"/>
              <a:gd name="connsiteX6" fmla="*/ 0 w 60853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370" h="6858000">
                <a:moveTo>
                  <a:pt x="0" y="0"/>
                </a:moveTo>
                <a:lnTo>
                  <a:pt x="4875335" y="0"/>
                </a:lnTo>
                <a:lnTo>
                  <a:pt x="4935375" y="69271"/>
                </a:lnTo>
                <a:cubicBezTo>
                  <a:pt x="5645901" y="929100"/>
                  <a:pt x="6085370" y="2116944"/>
                  <a:pt x="6085370" y="3429000"/>
                </a:cubicBezTo>
                <a:cubicBezTo>
                  <a:pt x="6085370" y="4741056"/>
                  <a:pt x="5645901" y="5928900"/>
                  <a:pt x="4935375" y="6788730"/>
                </a:cubicBezTo>
                <a:lnTo>
                  <a:pt x="487533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3FF3F38-224E-4D58-940A-7AA80B8423B7}"/>
              </a:ext>
            </a:extLst>
          </p:cNvPr>
          <p:cNvSpPr>
            <a:spLocks noGrp="1"/>
          </p:cNvSpPr>
          <p:nvPr>
            <p:ph type="title"/>
          </p:nvPr>
        </p:nvSpPr>
        <p:spPr>
          <a:xfrm>
            <a:off x="438913" y="859536"/>
            <a:ext cx="4832802" cy="1243584"/>
          </a:xfrm>
        </p:spPr>
        <p:txBody>
          <a:bodyPr>
            <a:normAutofit/>
          </a:bodyPr>
          <a:lstStyle/>
          <a:p>
            <a:r>
              <a:rPr lang="en-US" sz="3400" b="1"/>
              <a:t>Central Limit Theorem</a:t>
            </a:r>
            <a:endParaRPr lang="en-US" sz="3400"/>
          </a:p>
        </p:txBody>
      </p:sp>
      <p:sp>
        <p:nvSpPr>
          <p:cNvPr id="17" name="Rectangle 16">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185062"/>
            <a:ext cx="49834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D64DCF4C-F9D4-42C9-9D60-52F94FD1C943}"/>
              </a:ext>
            </a:extLst>
          </p:cNvPr>
          <p:cNvSpPr>
            <a:spLocks noGrp="1"/>
          </p:cNvSpPr>
          <p:nvPr>
            <p:ph idx="1"/>
          </p:nvPr>
        </p:nvSpPr>
        <p:spPr>
          <a:xfrm>
            <a:off x="438912" y="2512611"/>
            <a:ext cx="4832803" cy="3664351"/>
          </a:xfrm>
        </p:spPr>
        <p:txBody>
          <a:bodyPr>
            <a:normAutofit/>
          </a:bodyPr>
          <a:lstStyle/>
          <a:p>
            <a:r>
              <a:rPr lang="en-US" sz="1800" dirty="0"/>
              <a:t>First proved by the French mathematician Pierre-Simon Laplace in 1810. </a:t>
            </a:r>
          </a:p>
        </p:txBody>
      </p:sp>
      <p:pic>
        <p:nvPicPr>
          <p:cNvPr id="5" name="Picture 4">
            <a:extLst>
              <a:ext uri="{FF2B5EF4-FFF2-40B4-BE49-F238E27FC236}">
                <a16:creationId xmlns:a16="http://schemas.microsoft.com/office/drawing/2014/main" id="{71799824-4342-41DE-BF70-79058C95D98C}"/>
              </a:ext>
            </a:extLst>
          </p:cNvPr>
          <p:cNvPicPr>
            <a:picLocks noChangeAspect="1"/>
          </p:cNvPicPr>
          <p:nvPr/>
        </p:nvPicPr>
        <p:blipFill>
          <a:blip r:embed="rId3"/>
          <a:stretch>
            <a:fillRect/>
          </a:stretch>
        </p:blipFill>
        <p:spPr>
          <a:xfrm>
            <a:off x="8131479" y="517600"/>
            <a:ext cx="2107496" cy="2743200"/>
          </a:xfrm>
          <a:prstGeom prst="rect">
            <a:avLst/>
          </a:prstGeom>
        </p:spPr>
      </p:pic>
      <p:pic>
        <p:nvPicPr>
          <p:cNvPr id="6" name="Picture 5">
            <a:extLst>
              <a:ext uri="{FF2B5EF4-FFF2-40B4-BE49-F238E27FC236}">
                <a16:creationId xmlns:a16="http://schemas.microsoft.com/office/drawing/2014/main" id="{783CC3E3-7B00-4DB6-ACE1-FE2DECC53F7A}"/>
              </a:ext>
            </a:extLst>
          </p:cNvPr>
          <p:cNvPicPr>
            <a:picLocks noChangeAspect="1"/>
          </p:cNvPicPr>
          <p:nvPr/>
        </p:nvPicPr>
        <p:blipFill>
          <a:blip r:embed="rId4"/>
          <a:stretch>
            <a:fillRect/>
          </a:stretch>
        </p:blipFill>
        <p:spPr>
          <a:xfrm>
            <a:off x="7277600" y="3429000"/>
            <a:ext cx="3815255" cy="2743200"/>
          </a:xfrm>
          <a:prstGeom prst="rect">
            <a:avLst/>
          </a:prstGeom>
        </p:spPr>
      </p:pic>
      <p:sp>
        <p:nvSpPr>
          <p:cNvPr id="4" name="Slide Number Placeholder 3">
            <a:extLst>
              <a:ext uri="{FF2B5EF4-FFF2-40B4-BE49-F238E27FC236}">
                <a16:creationId xmlns:a16="http://schemas.microsoft.com/office/drawing/2014/main" id="{4465EE87-F517-4D67-8D55-CC95E20FD673}"/>
              </a:ext>
            </a:extLst>
          </p:cNvPr>
          <p:cNvSpPr>
            <a:spLocks noGrp="1"/>
          </p:cNvSpPr>
          <p:nvPr>
            <p:ph type="sldNum" sz="quarter" idx="12"/>
          </p:nvPr>
        </p:nvSpPr>
        <p:spPr>
          <a:xfrm>
            <a:off x="10326623" y="6356350"/>
            <a:ext cx="1426464" cy="365125"/>
          </a:xfrm>
        </p:spPr>
        <p:txBody>
          <a:bodyPr>
            <a:normAutofit/>
          </a:bodyPr>
          <a:lstStyle/>
          <a:p>
            <a:pPr>
              <a:spcAft>
                <a:spcPts val="600"/>
              </a:spcAft>
            </a:pPr>
            <a:fld id="{F02C49C6-E376-4F34-A2DF-F0AE63D6D974}" type="slidenum">
              <a:rPr lang="en-US">
                <a:solidFill>
                  <a:schemeClr val="tx1">
                    <a:lumMod val="50000"/>
                    <a:lumOff val="50000"/>
                  </a:schemeClr>
                </a:solidFill>
              </a:rPr>
              <a:pPr>
                <a:spcAft>
                  <a:spcPts val="600"/>
                </a:spcAft>
              </a:pPr>
              <a:t>13</a:t>
            </a:fld>
            <a:endParaRPr lang="en-US">
              <a:solidFill>
                <a:schemeClr val="tx1">
                  <a:lumMod val="50000"/>
                  <a:lumOff val="50000"/>
                </a:schemeClr>
              </a:solidFill>
            </a:endParaRPr>
          </a:p>
        </p:txBody>
      </p:sp>
    </p:spTree>
    <p:extLst>
      <p:ext uri="{BB962C8B-B14F-4D97-AF65-F5344CB8AC3E}">
        <p14:creationId xmlns:p14="http://schemas.microsoft.com/office/powerpoint/2010/main" val="1899733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0E7B6-DEDA-46A8-B5A8-4DAFAB82AA28}"/>
              </a:ext>
            </a:extLst>
          </p:cNvPr>
          <p:cNvSpPr>
            <a:spLocks noGrp="1"/>
          </p:cNvSpPr>
          <p:nvPr>
            <p:ph type="title"/>
          </p:nvPr>
        </p:nvSpPr>
        <p:spPr/>
        <p:txBody>
          <a:bodyPr/>
          <a:lstStyle/>
          <a:p>
            <a:r>
              <a:rPr lang="en-US" b="1" dirty="0"/>
              <a:t>Risk and the Modern World</a:t>
            </a:r>
            <a:endParaRPr lang="en-US" dirty="0"/>
          </a:p>
        </p:txBody>
      </p:sp>
      <p:sp>
        <p:nvSpPr>
          <p:cNvPr id="4" name="Slide Number Placeholder 3">
            <a:extLst>
              <a:ext uri="{FF2B5EF4-FFF2-40B4-BE49-F238E27FC236}">
                <a16:creationId xmlns:a16="http://schemas.microsoft.com/office/drawing/2014/main" id="{BB6AC1A7-93C9-4D29-A2A7-2B5B772A7F89}"/>
              </a:ext>
            </a:extLst>
          </p:cNvPr>
          <p:cNvSpPr>
            <a:spLocks noGrp="1"/>
          </p:cNvSpPr>
          <p:nvPr>
            <p:ph type="sldNum" sz="quarter" idx="12"/>
          </p:nvPr>
        </p:nvSpPr>
        <p:spPr/>
        <p:txBody>
          <a:bodyPr/>
          <a:lstStyle/>
          <a:p>
            <a:fld id="{F02C49C6-E376-4F34-A2DF-F0AE63D6D974}" type="slidenum">
              <a:rPr lang="en-US" smtClean="0"/>
              <a:t>14</a:t>
            </a:fld>
            <a:endParaRPr lang="en-US"/>
          </a:p>
        </p:txBody>
      </p:sp>
      <p:pic>
        <p:nvPicPr>
          <p:cNvPr id="5" name="Picture 4">
            <a:extLst>
              <a:ext uri="{FF2B5EF4-FFF2-40B4-BE49-F238E27FC236}">
                <a16:creationId xmlns:a16="http://schemas.microsoft.com/office/drawing/2014/main" id="{AE772028-B85B-43E7-B344-D84D33F3FE7D}"/>
              </a:ext>
            </a:extLst>
          </p:cNvPr>
          <p:cNvPicPr>
            <a:picLocks noChangeAspect="1"/>
          </p:cNvPicPr>
          <p:nvPr/>
        </p:nvPicPr>
        <p:blipFill>
          <a:blip r:embed="rId3"/>
          <a:stretch>
            <a:fillRect/>
          </a:stretch>
        </p:blipFill>
        <p:spPr>
          <a:xfrm>
            <a:off x="581383" y="1510112"/>
            <a:ext cx="3242063" cy="5028800"/>
          </a:xfrm>
          <a:prstGeom prst="rect">
            <a:avLst/>
          </a:prstGeom>
        </p:spPr>
      </p:pic>
      <p:pic>
        <p:nvPicPr>
          <p:cNvPr id="6" name="Picture 5">
            <a:extLst>
              <a:ext uri="{FF2B5EF4-FFF2-40B4-BE49-F238E27FC236}">
                <a16:creationId xmlns:a16="http://schemas.microsoft.com/office/drawing/2014/main" id="{FB805BB2-836F-492A-971D-8A90363E9577}"/>
              </a:ext>
            </a:extLst>
          </p:cNvPr>
          <p:cNvPicPr>
            <a:picLocks noChangeAspect="1"/>
          </p:cNvPicPr>
          <p:nvPr/>
        </p:nvPicPr>
        <p:blipFill>
          <a:blip r:embed="rId4"/>
          <a:stretch>
            <a:fillRect/>
          </a:stretch>
        </p:blipFill>
        <p:spPr>
          <a:xfrm>
            <a:off x="5391990" y="2158532"/>
            <a:ext cx="5495925" cy="3114675"/>
          </a:xfrm>
          <a:prstGeom prst="rect">
            <a:avLst/>
          </a:prstGeom>
        </p:spPr>
      </p:pic>
    </p:spTree>
    <p:extLst>
      <p:ext uri="{BB962C8B-B14F-4D97-AF65-F5344CB8AC3E}">
        <p14:creationId xmlns:p14="http://schemas.microsoft.com/office/powerpoint/2010/main" val="2907465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2D7607-A322-4BEA-A59A-10D28809E130}"/>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b="1">
                <a:solidFill>
                  <a:srgbClr val="FFFFFF"/>
                </a:solidFill>
              </a:rPr>
              <a:t>Risk and the Modern World</a:t>
            </a:r>
            <a:endParaRPr lang="en-US" sz="5400">
              <a:solidFill>
                <a:srgbClr val="FFFFFF"/>
              </a:solidFill>
            </a:endParaRPr>
          </a:p>
        </p:txBody>
      </p:sp>
      <p:cxnSp>
        <p:nvCxnSpPr>
          <p:cNvPr id="13" name="Straight Connector 12">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70B525C-6FE3-49D3-8D51-7A082BBBA907}"/>
              </a:ext>
            </a:extLst>
          </p:cNvPr>
          <p:cNvPicPr>
            <a:picLocks noChangeAspect="1"/>
          </p:cNvPicPr>
          <p:nvPr/>
        </p:nvPicPr>
        <p:blipFill>
          <a:blip r:embed="rId3"/>
          <a:stretch>
            <a:fillRect/>
          </a:stretch>
        </p:blipFill>
        <p:spPr>
          <a:xfrm>
            <a:off x="1578725" y="2426818"/>
            <a:ext cx="2961600" cy="3997637"/>
          </a:xfrm>
          <a:prstGeom prst="rect">
            <a:avLst/>
          </a:prstGeom>
        </p:spPr>
      </p:pic>
      <p:cxnSp>
        <p:nvCxnSpPr>
          <p:cNvPr id="15" name="Straight Connector 14">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D7613D8-AEC9-4BDE-A17D-C5EC5169BE11}"/>
              </a:ext>
            </a:extLst>
          </p:cNvPr>
          <p:cNvPicPr>
            <a:picLocks noChangeAspect="1"/>
          </p:cNvPicPr>
          <p:nvPr/>
        </p:nvPicPr>
        <p:blipFill>
          <a:blip r:embed="rId4"/>
          <a:stretch>
            <a:fillRect/>
          </a:stretch>
        </p:blipFill>
        <p:spPr>
          <a:xfrm>
            <a:off x="6445073" y="2945719"/>
            <a:ext cx="5455917" cy="2959834"/>
          </a:xfrm>
          <a:prstGeom prst="rect">
            <a:avLst/>
          </a:prstGeom>
        </p:spPr>
      </p:pic>
      <p:sp>
        <p:nvSpPr>
          <p:cNvPr id="4" name="Slide Number Placeholder 3">
            <a:extLst>
              <a:ext uri="{FF2B5EF4-FFF2-40B4-BE49-F238E27FC236}">
                <a16:creationId xmlns:a16="http://schemas.microsoft.com/office/drawing/2014/main" id="{7F0EC96A-7D88-4A06-8901-E5A18D2192FF}"/>
              </a:ext>
            </a:extLst>
          </p:cNvPr>
          <p:cNvSpPr>
            <a:spLocks noGrp="1"/>
          </p:cNvSpPr>
          <p:nvPr>
            <p:ph type="sldNum" sz="quarter" idx="12"/>
          </p:nvPr>
        </p:nvSpPr>
        <p:spPr>
          <a:xfrm>
            <a:off x="8603343" y="6522430"/>
            <a:ext cx="2743200" cy="347472"/>
          </a:xfrm>
        </p:spPr>
        <p:txBody>
          <a:bodyPr vert="horz" lIns="91440" tIns="45720" rIns="91440" bIns="45720" rtlCol="0" anchor="ctr">
            <a:normAutofit/>
          </a:bodyPr>
          <a:lstStyle/>
          <a:p>
            <a:pPr>
              <a:spcAft>
                <a:spcPts val="600"/>
              </a:spcAft>
            </a:pPr>
            <a:fld id="{F02C49C6-E376-4F34-A2DF-F0AE63D6D974}" type="slidenum">
              <a:rPr lang="en-US">
                <a:solidFill>
                  <a:srgbClr val="898989"/>
                </a:solidFill>
              </a:rPr>
              <a:pPr>
                <a:spcAft>
                  <a:spcPts val="600"/>
                </a:spcAft>
              </a:pPr>
              <a:t>15</a:t>
            </a:fld>
            <a:endParaRPr lang="en-US">
              <a:solidFill>
                <a:srgbClr val="898989"/>
              </a:solidFill>
            </a:endParaRPr>
          </a:p>
        </p:txBody>
      </p:sp>
    </p:spTree>
    <p:extLst>
      <p:ext uri="{BB962C8B-B14F-4D97-AF65-F5344CB8AC3E}">
        <p14:creationId xmlns:p14="http://schemas.microsoft.com/office/powerpoint/2010/main" val="505078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5E6F558-D483-41A3-9A07-2984E3E92DF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45890" y="1577975"/>
            <a:ext cx="7383251" cy="4778375"/>
          </a:xfrm>
          <a:prstGeom prst="rect">
            <a:avLst/>
          </a:prstGeom>
          <a:noFill/>
        </p:spPr>
      </p:pic>
      <p:sp>
        <p:nvSpPr>
          <p:cNvPr id="2" name="Title 1">
            <a:extLst>
              <a:ext uri="{FF2B5EF4-FFF2-40B4-BE49-F238E27FC236}">
                <a16:creationId xmlns:a16="http://schemas.microsoft.com/office/drawing/2014/main" id="{2AEB6343-A3FD-47DC-9DDB-3B908CF7A7B2}"/>
              </a:ext>
            </a:extLst>
          </p:cNvPr>
          <p:cNvSpPr>
            <a:spLocks noGrp="1"/>
          </p:cNvSpPr>
          <p:nvPr>
            <p:ph type="title"/>
          </p:nvPr>
        </p:nvSpPr>
        <p:spPr/>
        <p:txBody>
          <a:bodyPr/>
          <a:lstStyle/>
          <a:p>
            <a:r>
              <a:rPr lang="en-US" b="1" dirty="0"/>
              <a:t>Risk and the Modern World</a:t>
            </a:r>
            <a:endParaRPr lang="en-US" dirty="0"/>
          </a:p>
        </p:txBody>
      </p:sp>
      <p:sp>
        <p:nvSpPr>
          <p:cNvPr id="4" name="Slide Number Placeholder 3">
            <a:extLst>
              <a:ext uri="{FF2B5EF4-FFF2-40B4-BE49-F238E27FC236}">
                <a16:creationId xmlns:a16="http://schemas.microsoft.com/office/drawing/2014/main" id="{82B15574-37C6-4429-A7C4-88FE16EAA0FD}"/>
              </a:ext>
            </a:extLst>
          </p:cNvPr>
          <p:cNvSpPr>
            <a:spLocks noGrp="1"/>
          </p:cNvSpPr>
          <p:nvPr>
            <p:ph type="sldNum" sz="quarter" idx="12"/>
          </p:nvPr>
        </p:nvSpPr>
        <p:spPr/>
        <p:txBody>
          <a:bodyPr/>
          <a:lstStyle/>
          <a:p>
            <a:fld id="{F02C49C6-E376-4F34-A2DF-F0AE63D6D974}" type="slidenum">
              <a:rPr lang="en-US" smtClean="0"/>
              <a:t>16</a:t>
            </a:fld>
            <a:endParaRPr lang="en-US"/>
          </a:p>
        </p:txBody>
      </p:sp>
      <p:pic>
        <p:nvPicPr>
          <p:cNvPr id="5" name="Picture 4">
            <a:extLst>
              <a:ext uri="{FF2B5EF4-FFF2-40B4-BE49-F238E27FC236}">
                <a16:creationId xmlns:a16="http://schemas.microsoft.com/office/drawing/2014/main" id="{B3F1FD07-C042-4E13-BCA5-92678FA238C5}"/>
              </a:ext>
            </a:extLst>
          </p:cNvPr>
          <p:cNvPicPr>
            <a:picLocks noChangeAspect="1"/>
          </p:cNvPicPr>
          <p:nvPr/>
        </p:nvPicPr>
        <p:blipFill>
          <a:blip r:embed="rId4"/>
          <a:stretch>
            <a:fillRect/>
          </a:stretch>
        </p:blipFill>
        <p:spPr>
          <a:xfrm>
            <a:off x="301313" y="2341516"/>
            <a:ext cx="4881465" cy="3364006"/>
          </a:xfrm>
          <a:prstGeom prst="rect">
            <a:avLst/>
          </a:prstGeom>
        </p:spPr>
      </p:pic>
      <p:sp>
        <p:nvSpPr>
          <p:cNvPr id="7" name="Arrow: Curved Down 6">
            <a:extLst>
              <a:ext uri="{FF2B5EF4-FFF2-40B4-BE49-F238E27FC236}">
                <a16:creationId xmlns:a16="http://schemas.microsoft.com/office/drawing/2014/main" id="{4CB85F86-C41D-4504-BBB5-21594793D929}"/>
              </a:ext>
            </a:extLst>
          </p:cNvPr>
          <p:cNvSpPr/>
          <p:nvPr/>
        </p:nvSpPr>
        <p:spPr>
          <a:xfrm>
            <a:off x="4016188" y="1577975"/>
            <a:ext cx="3048000" cy="44804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09440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BCB79-296F-4ADC-AC82-28356D12789A}"/>
              </a:ext>
            </a:extLst>
          </p:cNvPr>
          <p:cNvSpPr>
            <a:spLocks noGrp="1"/>
          </p:cNvSpPr>
          <p:nvPr>
            <p:ph type="title"/>
          </p:nvPr>
        </p:nvSpPr>
        <p:spPr/>
        <p:txBody>
          <a:bodyPr/>
          <a:lstStyle/>
          <a:p>
            <a:r>
              <a:rPr lang="en-US" b="1" dirty="0"/>
              <a:t>Risk and the Modern World</a:t>
            </a:r>
            <a:endParaRPr lang="en-US" dirty="0"/>
          </a:p>
        </p:txBody>
      </p:sp>
      <p:sp>
        <p:nvSpPr>
          <p:cNvPr id="4" name="Slide Number Placeholder 3">
            <a:extLst>
              <a:ext uri="{FF2B5EF4-FFF2-40B4-BE49-F238E27FC236}">
                <a16:creationId xmlns:a16="http://schemas.microsoft.com/office/drawing/2014/main" id="{F3CF2347-B2FD-48F2-A3C0-424F2FC45258}"/>
              </a:ext>
            </a:extLst>
          </p:cNvPr>
          <p:cNvSpPr>
            <a:spLocks noGrp="1"/>
          </p:cNvSpPr>
          <p:nvPr>
            <p:ph type="sldNum" sz="quarter" idx="12"/>
          </p:nvPr>
        </p:nvSpPr>
        <p:spPr/>
        <p:txBody>
          <a:bodyPr/>
          <a:lstStyle/>
          <a:p>
            <a:fld id="{F02C49C6-E376-4F34-A2DF-F0AE63D6D974}" type="slidenum">
              <a:rPr lang="en-US" smtClean="0"/>
              <a:t>17</a:t>
            </a:fld>
            <a:endParaRPr lang="en-US"/>
          </a:p>
        </p:txBody>
      </p:sp>
      <p:pic>
        <p:nvPicPr>
          <p:cNvPr id="5" name="Picture 4">
            <a:extLst>
              <a:ext uri="{FF2B5EF4-FFF2-40B4-BE49-F238E27FC236}">
                <a16:creationId xmlns:a16="http://schemas.microsoft.com/office/drawing/2014/main" id="{E9A07F80-48CD-4E69-9777-A64F00FEA87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12376" y="1875677"/>
            <a:ext cx="11564471" cy="2635623"/>
          </a:xfrm>
          <a:prstGeom prst="rect">
            <a:avLst/>
          </a:prstGeom>
          <a:noFill/>
          <a:ln>
            <a:noFill/>
          </a:ln>
        </p:spPr>
      </p:pic>
    </p:spTree>
    <p:extLst>
      <p:ext uri="{BB962C8B-B14F-4D97-AF65-F5344CB8AC3E}">
        <p14:creationId xmlns:p14="http://schemas.microsoft.com/office/powerpoint/2010/main" val="25018899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0EF91-E8F1-4177-9F23-6418F6FA00D5}"/>
              </a:ext>
            </a:extLst>
          </p:cNvPr>
          <p:cNvSpPr>
            <a:spLocks noGrp="1"/>
          </p:cNvSpPr>
          <p:nvPr>
            <p:ph type="title"/>
          </p:nvPr>
        </p:nvSpPr>
        <p:spPr/>
        <p:txBody>
          <a:bodyPr/>
          <a:lstStyle/>
          <a:p>
            <a:r>
              <a:rPr lang="en-US" b="1" dirty="0"/>
              <a:t>Summary</a:t>
            </a:r>
            <a:endParaRPr lang="en-US" dirty="0"/>
          </a:p>
        </p:txBody>
      </p:sp>
      <p:sp>
        <p:nvSpPr>
          <p:cNvPr id="3" name="Content Placeholder 2">
            <a:extLst>
              <a:ext uri="{FF2B5EF4-FFF2-40B4-BE49-F238E27FC236}">
                <a16:creationId xmlns:a16="http://schemas.microsoft.com/office/drawing/2014/main" id="{1C2FFE21-0628-4AA5-9F2E-89531FD00065}"/>
              </a:ext>
            </a:extLst>
          </p:cNvPr>
          <p:cNvSpPr>
            <a:spLocks noGrp="1"/>
          </p:cNvSpPr>
          <p:nvPr>
            <p:ph idx="1"/>
          </p:nvPr>
        </p:nvSpPr>
        <p:spPr>
          <a:xfrm>
            <a:off x="519953" y="1781456"/>
            <a:ext cx="11152093" cy="4351338"/>
          </a:xfrm>
        </p:spPr>
        <p:txBody>
          <a:bodyPr/>
          <a:lstStyle/>
          <a:p>
            <a:r>
              <a:rPr lang="en-US" dirty="0"/>
              <a:t>The concept of risk has developed throughout history, and our understanding of risk continues to evolve.  </a:t>
            </a:r>
          </a:p>
          <a:p>
            <a:r>
              <a:rPr lang="en-US" dirty="0"/>
              <a:t>With the ever-increasing complexity in the world, and with newly emerging risks occurring, the importance of assessing and managing risk is becoming recognized by organizations. </a:t>
            </a:r>
          </a:p>
          <a:p>
            <a:r>
              <a:rPr lang="en-US" dirty="0"/>
              <a:t> Risk professionals should be prepared for the future by understanding the past and anticipating the needs for risk management.  </a:t>
            </a:r>
          </a:p>
          <a:p>
            <a:endParaRPr lang="en-US" dirty="0"/>
          </a:p>
        </p:txBody>
      </p:sp>
      <p:sp>
        <p:nvSpPr>
          <p:cNvPr id="4" name="Slide Number Placeholder 3">
            <a:extLst>
              <a:ext uri="{FF2B5EF4-FFF2-40B4-BE49-F238E27FC236}">
                <a16:creationId xmlns:a16="http://schemas.microsoft.com/office/drawing/2014/main" id="{381A0A47-2DDF-4B4A-8A2E-E21B05236AB4}"/>
              </a:ext>
            </a:extLst>
          </p:cNvPr>
          <p:cNvSpPr>
            <a:spLocks noGrp="1"/>
          </p:cNvSpPr>
          <p:nvPr>
            <p:ph type="sldNum" sz="quarter" idx="12"/>
          </p:nvPr>
        </p:nvSpPr>
        <p:spPr/>
        <p:txBody>
          <a:bodyPr/>
          <a:lstStyle/>
          <a:p>
            <a:fld id="{F02C49C6-E376-4F34-A2DF-F0AE63D6D974}" type="slidenum">
              <a:rPr lang="en-US" smtClean="0"/>
              <a:t>18</a:t>
            </a:fld>
            <a:endParaRPr lang="en-US"/>
          </a:p>
        </p:txBody>
      </p:sp>
    </p:spTree>
    <p:extLst>
      <p:ext uri="{BB962C8B-B14F-4D97-AF65-F5344CB8AC3E}">
        <p14:creationId xmlns:p14="http://schemas.microsoft.com/office/powerpoint/2010/main" val="4169258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28B90-51BB-404D-9BAB-40AA49DE5033}"/>
              </a:ext>
            </a:extLst>
          </p:cNvPr>
          <p:cNvSpPr>
            <a:spLocks noGrp="1"/>
          </p:cNvSpPr>
          <p:nvPr>
            <p:ph type="title"/>
          </p:nvPr>
        </p:nvSpPr>
        <p:spPr>
          <a:xfrm>
            <a:off x="838200" y="203765"/>
            <a:ext cx="10515600" cy="744538"/>
          </a:xfrm>
        </p:spPr>
        <p:txBody>
          <a:bodyPr/>
          <a:lstStyle/>
          <a:p>
            <a:r>
              <a:rPr lang="en-US" dirty="0"/>
              <a:t>Introduction</a:t>
            </a:r>
          </a:p>
        </p:txBody>
      </p:sp>
      <p:sp>
        <p:nvSpPr>
          <p:cNvPr id="3" name="Content Placeholder 2">
            <a:extLst>
              <a:ext uri="{FF2B5EF4-FFF2-40B4-BE49-F238E27FC236}">
                <a16:creationId xmlns:a16="http://schemas.microsoft.com/office/drawing/2014/main" id="{8A0F3D6B-BB54-48E0-9140-8F7B2A83DC1A}"/>
              </a:ext>
            </a:extLst>
          </p:cNvPr>
          <p:cNvSpPr>
            <a:spLocks noGrp="1"/>
          </p:cNvSpPr>
          <p:nvPr>
            <p:ph idx="1"/>
          </p:nvPr>
        </p:nvSpPr>
        <p:spPr>
          <a:xfrm>
            <a:off x="838200" y="948303"/>
            <a:ext cx="10515600" cy="1325563"/>
          </a:xfrm>
        </p:spPr>
        <p:txBody>
          <a:bodyPr/>
          <a:lstStyle/>
          <a:p>
            <a:r>
              <a:rPr lang="en-US" dirty="0"/>
              <a:t>Today, the terms </a:t>
            </a:r>
            <a:r>
              <a:rPr lang="en-US" i="1" dirty="0"/>
              <a:t>hazard </a:t>
            </a:r>
            <a:r>
              <a:rPr lang="en-US" dirty="0"/>
              <a:t>and </a:t>
            </a:r>
            <a:r>
              <a:rPr lang="en-US" i="1" dirty="0"/>
              <a:t>risk</a:t>
            </a:r>
            <a:r>
              <a:rPr lang="en-US" dirty="0"/>
              <a:t> are used on a frequent basis in organizations, governing bodies, societies and associations. </a:t>
            </a:r>
          </a:p>
        </p:txBody>
      </p:sp>
      <p:pic>
        <p:nvPicPr>
          <p:cNvPr id="4" name="Picture 3">
            <a:extLst>
              <a:ext uri="{FF2B5EF4-FFF2-40B4-BE49-F238E27FC236}">
                <a16:creationId xmlns:a16="http://schemas.microsoft.com/office/drawing/2014/main" id="{B334A125-2F91-4EC2-A896-FC829B18973D}"/>
              </a:ext>
            </a:extLst>
          </p:cNvPr>
          <p:cNvPicPr>
            <a:picLocks noChangeAspect="1"/>
          </p:cNvPicPr>
          <p:nvPr/>
        </p:nvPicPr>
        <p:blipFill>
          <a:blip r:embed="rId3"/>
          <a:stretch>
            <a:fillRect/>
          </a:stretch>
        </p:blipFill>
        <p:spPr>
          <a:xfrm>
            <a:off x="2936444" y="1828800"/>
            <a:ext cx="5820953" cy="4353486"/>
          </a:xfrm>
          <a:prstGeom prst="rect">
            <a:avLst/>
          </a:prstGeom>
        </p:spPr>
      </p:pic>
      <p:sp>
        <p:nvSpPr>
          <p:cNvPr id="5" name="TextBox 4">
            <a:extLst>
              <a:ext uri="{FF2B5EF4-FFF2-40B4-BE49-F238E27FC236}">
                <a16:creationId xmlns:a16="http://schemas.microsoft.com/office/drawing/2014/main" id="{C4E053F7-9B44-4461-AA2A-FAF6E02E55C4}"/>
              </a:ext>
            </a:extLst>
          </p:cNvPr>
          <p:cNvSpPr txBox="1"/>
          <p:nvPr/>
        </p:nvSpPr>
        <p:spPr>
          <a:xfrm>
            <a:off x="340659" y="6311153"/>
            <a:ext cx="10811435" cy="276999"/>
          </a:xfrm>
          <a:prstGeom prst="rect">
            <a:avLst/>
          </a:prstGeom>
          <a:noFill/>
        </p:spPr>
        <p:txBody>
          <a:bodyPr wrap="square" rtlCol="0">
            <a:spAutoFit/>
          </a:bodyPr>
          <a:lstStyle/>
          <a:p>
            <a:r>
              <a:rPr lang="en-US" sz="1200" dirty="0"/>
              <a:t>Image Source: </a:t>
            </a:r>
            <a:r>
              <a:rPr lang="en-US" sz="1200" dirty="0">
                <a:hlinkClick r:id="rId4"/>
              </a:rPr>
              <a:t>https://www.parallelemployment.com/blog/workplace-hazards-and-the-importance-identifying-near-misses</a:t>
            </a:r>
            <a:endParaRPr lang="en-US" sz="1200" dirty="0"/>
          </a:p>
        </p:txBody>
      </p:sp>
      <p:sp>
        <p:nvSpPr>
          <p:cNvPr id="6" name="Slide Number Placeholder 5">
            <a:extLst>
              <a:ext uri="{FF2B5EF4-FFF2-40B4-BE49-F238E27FC236}">
                <a16:creationId xmlns:a16="http://schemas.microsoft.com/office/drawing/2014/main" id="{9DA28A57-593B-4D5F-8479-C1E9EAF3937C}"/>
              </a:ext>
            </a:extLst>
          </p:cNvPr>
          <p:cNvSpPr>
            <a:spLocks noGrp="1"/>
          </p:cNvSpPr>
          <p:nvPr>
            <p:ph type="sldNum" sz="quarter" idx="12"/>
          </p:nvPr>
        </p:nvSpPr>
        <p:spPr/>
        <p:txBody>
          <a:bodyPr/>
          <a:lstStyle/>
          <a:p>
            <a:fld id="{F02C49C6-E376-4F34-A2DF-F0AE63D6D974}" type="slidenum">
              <a:rPr lang="en-US" smtClean="0"/>
              <a:t>2</a:t>
            </a:fld>
            <a:endParaRPr lang="en-US"/>
          </a:p>
        </p:txBody>
      </p:sp>
    </p:spTree>
    <p:extLst>
      <p:ext uri="{BB962C8B-B14F-4D97-AF65-F5344CB8AC3E}">
        <p14:creationId xmlns:p14="http://schemas.microsoft.com/office/powerpoint/2010/main" val="3731502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5C1CE-B411-4F21-AD09-0D39ED30D22F}"/>
              </a:ext>
            </a:extLst>
          </p:cNvPr>
          <p:cNvSpPr>
            <a:spLocks noGrp="1"/>
          </p:cNvSpPr>
          <p:nvPr>
            <p:ph type="title"/>
          </p:nvPr>
        </p:nvSpPr>
        <p:spPr/>
        <p:txBody>
          <a:bodyPr/>
          <a:lstStyle/>
          <a:p>
            <a:r>
              <a:rPr lang="en-US" b="1" dirty="0"/>
              <a:t>Origins of Hazard and Risk</a:t>
            </a:r>
            <a:endParaRPr lang="en-US" dirty="0"/>
          </a:p>
        </p:txBody>
      </p:sp>
      <p:sp>
        <p:nvSpPr>
          <p:cNvPr id="3" name="Content Placeholder 2">
            <a:extLst>
              <a:ext uri="{FF2B5EF4-FFF2-40B4-BE49-F238E27FC236}">
                <a16:creationId xmlns:a16="http://schemas.microsoft.com/office/drawing/2014/main" id="{E3E8B75D-D317-4692-818D-DB7394484F59}"/>
              </a:ext>
            </a:extLst>
          </p:cNvPr>
          <p:cNvSpPr>
            <a:spLocks noGrp="1"/>
          </p:cNvSpPr>
          <p:nvPr>
            <p:ph idx="1"/>
          </p:nvPr>
        </p:nvSpPr>
        <p:spPr>
          <a:xfrm>
            <a:off x="838200" y="1646335"/>
            <a:ext cx="10515600" cy="4351338"/>
          </a:xfrm>
        </p:spPr>
        <p:txBody>
          <a:bodyPr/>
          <a:lstStyle/>
          <a:p>
            <a:r>
              <a:rPr lang="en-US" i="1" dirty="0"/>
              <a:t>Hazard</a:t>
            </a:r>
            <a:r>
              <a:rPr lang="en-US" dirty="0"/>
              <a:t> was a game of chance played with dice. </a:t>
            </a:r>
          </a:p>
        </p:txBody>
      </p:sp>
      <p:sp>
        <p:nvSpPr>
          <p:cNvPr id="4" name="Slide Number Placeholder 3">
            <a:extLst>
              <a:ext uri="{FF2B5EF4-FFF2-40B4-BE49-F238E27FC236}">
                <a16:creationId xmlns:a16="http://schemas.microsoft.com/office/drawing/2014/main" id="{3FF27095-E3CF-4ABB-9F84-BE352F1D0D7D}"/>
              </a:ext>
            </a:extLst>
          </p:cNvPr>
          <p:cNvSpPr>
            <a:spLocks noGrp="1"/>
          </p:cNvSpPr>
          <p:nvPr>
            <p:ph type="sldNum" sz="quarter" idx="12"/>
          </p:nvPr>
        </p:nvSpPr>
        <p:spPr/>
        <p:txBody>
          <a:bodyPr/>
          <a:lstStyle/>
          <a:p>
            <a:fld id="{F02C49C6-E376-4F34-A2DF-F0AE63D6D974}" type="slidenum">
              <a:rPr lang="en-US" smtClean="0"/>
              <a:t>3</a:t>
            </a:fld>
            <a:endParaRPr lang="en-US"/>
          </a:p>
        </p:txBody>
      </p:sp>
      <p:pic>
        <p:nvPicPr>
          <p:cNvPr id="5" name="Picture 4">
            <a:extLst>
              <a:ext uri="{FF2B5EF4-FFF2-40B4-BE49-F238E27FC236}">
                <a16:creationId xmlns:a16="http://schemas.microsoft.com/office/drawing/2014/main" id="{3B2F821D-6D98-49F3-9EBD-A0831351C187}"/>
              </a:ext>
            </a:extLst>
          </p:cNvPr>
          <p:cNvPicPr>
            <a:picLocks noChangeAspect="1"/>
          </p:cNvPicPr>
          <p:nvPr/>
        </p:nvPicPr>
        <p:blipFill>
          <a:blip r:embed="rId3"/>
          <a:stretch>
            <a:fillRect/>
          </a:stretch>
        </p:blipFill>
        <p:spPr>
          <a:xfrm>
            <a:off x="2890510" y="2348287"/>
            <a:ext cx="6107814" cy="4144588"/>
          </a:xfrm>
          <a:prstGeom prst="rect">
            <a:avLst/>
          </a:prstGeom>
        </p:spPr>
      </p:pic>
    </p:spTree>
    <p:extLst>
      <p:ext uri="{BB962C8B-B14F-4D97-AF65-F5344CB8AC3E}">
        <p14:creationId xmlns:p14="http://schemas.microsoft.com/office/powerpoint/2010/main" val="4269833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42FEA-80A9-4655-BBF5-91C9E7441138}"/>
              </a:ext>
            </a:extLst>
          </p:cNvPr>
          <p:cNvSpPr>
            <a:spLocks noGrp="1"/>
          </p:cNvSpPr>
          <p:nvPr>
            <p:ph type="title"/>
          </p:nvPr>
        </p:nvSpPr>
        <p:spPr/>
        <p:txBody>
          <a:bodyPr/>
          <a:lstStyle/>
          <a:p>
            <a:r>
              <a:rPr lang="en-US" b="1" dirty="0"/>
              <a:t>Origins of Hazard and Risk</a:t>
            </a:r>
            <a:endParaRPr lang="en-US" dirty="0"/>
          </a:p>
        </p:txBody>
      </p:sp>
      <p:sp>
        <p:nvSpPr>
          <p:cNvPr id="4" name="Slide Number Placeholder 3">
            <a:extLst>
              <a:ext uri="{FF2B5EF4-FFF2-40B4-BE49-F238E27FC236}">
                <a16:creationId xmlns:a16="http://schemas.microsoft.com/office/drawing/2014/main" id="{F04CCBF0-C6B4-44A9-8955-CA4F17371047}"/>
              </a:ext>
            </a:extLst>
          </p:cNvPr>
          <p:cNvSpPr>
            <a:spLocks noGrp="1"/>
          </p:cNvSpPr>
          <p:nvPr>
            <p:ph type="sldNum" sz="quarter" idx="12"/>
          </p:nvPr>
        </p:nvSpPr>
        <p:spPr/>
        <p:txBody>
          <a:bodyPr/>
          <a:lstStyle/>
          <a:p>
            <a:fld id="{F02C49C6-E376-4F34-A2DF-F0AE63D6D974}" type="slidenum">
              <a:rPr lang="en-US" smtClean="0"/>
              <a:t>4</a:t>
            </a:fld>
            <a:endParaRPr lang="en-US"/>
          </a:p>
        </p:txBody>
      </p:sp>
      <p:pic>
        <p:nvPicPr>
          <p:cNvPr id="7" name="Picture 6">
            <a:extLst>
              <a:ext uri="{FF2B5EF4-FFF2-40B4-BE49-F238E27FC236}">
                <a16:creationId xmlns:a16="http://schemas.microsoft.com/office/drawing/2014/main" id="{BCE653EF-A869-42EE-9D45-479BFBEC30B9}"/>
              </a:ext>
            </a:extLst>
          </p:cNvPr>
          <p:cNvPicPr>
            <a:picLocks noChangeAspect="1"/>
          </p:cNvPicPr>
          <p:nvPr/>
        </p:nvPicPr>
        <p:blipFill>
          <a:blip r:embed="rId3"/>
          <a:stretch>
            <a:fillRect/>
          </a:stretch>
        </p:blipFill>
        <p:spPr>
          <a:xfrm>
            <a:off x="1668955" y="1830541"/>
            <a:ext cx="9310548" cy="3864475"/>
          </a:xfrm>
          <a:prstGeom prst="rect">
            <a:avLst/>
          </a:prstGeom>
        </p:spPr>
      </p:pic>
    </p:spTree>
    <p:extLst>
      <p:ext uri="{BB962C8B-B14F-4D97-AF65-F5344CB8AC3E}">
        <p14:creationId xmlns:p14="http://schemas.microsoft.com/office/powerpoint/2010/main" val="975478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3C2C5D3-FA0B-4DDD-8A0F-FECBF5710381}"/>
              </a:ext>
            </a:extLst>
          </p:cNvPr>
          <p:cNvPicPr>
            <a:picLocks noChangeAspect="1"/>
          </p:cNvPicPr>
          <p:nvPr/>
        </p:nvPicPr>
        <p:blipFill rotWithShape="1">
          <a:blip r:embed="rId3"/>
          <a:srcRect l="8829" r="2007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11A1152-0D76-42A0-A33A-A40AF8C01E73}"/>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a:t>The Age of Exploration</a:t>
            </a:r>
            <a:endParaRPr lang="en-US" sz="4800"/>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440E9E6-9D76-473D-A630-7201578F5B6D}"/>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F02C49C6-E376-4F34-A2DF-F0AE63D6D974}" type="slidenum">
              <a:rPr lang="en-US">
                <a:solidFill>
                  <a:schemeClr val="tx1"/>
                </a:solidFill>
                <a:latin typeface="Calibri" panose="020F0502020204030204"/>
              </a:rPr>
              <a:pPr>
                <a:spcAft>
                  <a:spcPts val="600"/>
                </a:spcAft>
                <a:defRPr/>
              </a:pPr>
              <a:t>5</a:t>
            </a:fld>
            <a:endParaRPr lang="en-US">
              <a:solidFill>
                <a:schemeClr val="tx1"/>
              </a:solidFill>
              <a:latin typeface="Calibri" panose="020F0502020204030204"/>
            </a:endParaRPr>
          </a:p>
        </p:txBody>
      </p:sp>
    </p:spTree>
    <p:extLst>
      <p:ext uri="{BB962C8B-B14F-4D97-AF65-F5344CB8AC3E}">
        <p14:creationId xmlns:p14="http://schemas.microsoft.com/office/powerpoint/2010/main" val="2908397184"/>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D50F262-343C-4101-AB3C-9DA1072F73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22E9877-0421-4F6F-84D8-F06B9E524A17}"/>
              </a:ext>
            </a:extLst>
          </p:cNvPr>
          <p:cNvPicPr>
            <a:picLocks noChangeAspect="1"/>
          </p:cNvPicPr>
          <p:nvPr/>
        </p:nvPicPr>
        <p:blipFill rotWithShape="1">
          <a:blip r:embed="rId3"/>
          <a:srcRect l="2645" r="2121"/>
          <a:stretch/>
        </p:blipFill>
        <p:spPr>
          <a:xfrm>
            <a:off x="7816130" y="-2"/>
            <a:ext cx="4375870" cy="6858000"/>
          </a:xfrm>
          <a:custGeom>
            <a:avLst/>
            <a:gdLst/>
            <a:ahLst/>
            <a:cxnLst/>
            <a:rect l="l" t="t" r="r" b="b"/>
            <a:pathLst>
              <a:path w="4375870" h="6858000">
                <a:moveTo>
                  <a:pt x="4441" y="0"/>
                </a:moveTo>
                <a:lnTo>
                  <a:pt x="4375870" y="0"/>
                </a:lnTo>
                <a:lnTo>
                  <a:pt x="4375870" y="23"/>
                </a:lnTo>
                <a:lnTo>
                  <a:pt x="4375870"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6" name="Picture 5">
            <a:extLst>
              <a:ext uri="{FF2B5EF4-FFF2-40B4-BE49-F238E27FC236}">
                <a16:creationId xmlns:a16="http://schemas.microsoft.com/office/drawing/2014/main" id="{BEF1B91A-4065-48D5-B8FF-3645D0731297}"/>
              </a:ext>
            </a:extLst>
          </p:cNvPr>
          <p:cNvPicPr>
            <a:picLocks noChangeAspect="1"/>
          </p:cNvPicPr>
          <p:nvPr/>
        </p:nvPicPr>
        <p:blipFill rotWithShape="1">
          <a:blip r:embed="rId4"/>
          <a:srcRect l="1612" r="2936"/>
          <a:stretch/>
        </p:blipFill>
        <p:spPr>
          <a:xfrm>
            <a:off x="3595404" y="33"/>
            <a:ext cx="4942298" cy="6857999"/>
          </a:xfrm>
          <a:custGeom>
            <a:avLst/>
            <a:gdLst/>
            <a:ahLst/>
            <a:cxnLst/>
            <a:rect l="l" t="t" r="r" b="b"/>
            <a:pathLst>
              <a:path w="4942298" h="6857999">
                <a:moveTo>
                  <a:pt x="0" y="0"/>
                </a:moveTo>
                <a:lnTo>
                  <a:pt x="4164238" y="0"/>
                </a:lnTo>
                <a:lnTo>
                  <a:pt x="4271743" y="210478"/>
                </a:lnTo>
                <a:cubicBezTo>
                  <a:pt x="4695097" y="1127919"/>
                  <a:pt x="4942298" y="2233909"/>
                  <a:pt x="4942298" y="3424428"/>
                </a:cubicBezTo>
                <a:cubicBezTo>
                  <a:pt x="4942298" y="4614948"/>
                  <a:pt x="4695097" y="5720938"/>
                  <a:pt x="4271743" y="6638378"/>
                </a:cubicBezTo>
                <a:lnTo>
                  <a:pt x="4159568" y="6857999"/>
                </a:lnTo>
                <a:lnTo>
                  <a:pt x="49488" y="6857999"/>
                </a:lnTo>
                <a:lnTo>
                  <a:pt x="119616" y="6721637"/>
                </a:lnTo>
                <a:cubicBezTo>
                  <a:pt x="540124" y="5863919"/>
                  <a:pt x="796416" y="4724528"/>
                  <a:pt x="796416" y="3474162"/>
                </a:cubicBezTo>
                <a:cubicBezTo>
                  <a:pt x="796416" y="2140439"/>
                  <a:pt x="504812" y="932979"/>
                  <a:pt x="33352" y="58950"/>
                </a:cubicBezTo>
                <a:close/>
              </a:path>
            </a:pathLst>
          </a:custGeom>
        </p:spPr>
      </p:pic>
      <p:sp useBgFill="1">
        <p:nvSpPr>
          <p:cNvPr id="13" name="Freeform: Shape 12">
            <a:extLst>
              <a:ext uri="{FF2B5EF4-FFF2-40B4-BE49-F238E27FC236}">
                <a16:creationId xmlns:a16="http://schemas.microsoft.com/office/drawing/2014/main" id="{6A0924B3-0260-445E-AFD7-9533C0D1B3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Freeform: Shape 14">
            <a:extLst>
              <a:ext uri="{FF2B5EF4-FFF2-40B4-BE49-F238E27FC236}">
                <a16:creationId xmlns:a16="http://schemas.microsoft.com/office/drawing/2014/main" id="{7C34E8CB-B972-4A94-8469-315C10C2A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EE0C3A9-BEED-4514-8954-013B2C502A80}"/>
              </a:ext>
            </a:extLst>
          </p:cNvPr>
          <p:cNvSpPr>
            <a:spLocks noGrp="1"/>
          </p:cNvSpPr>
          <p:nvPr>
            <p:ph type="title"/>
          </p:nvPr>
        </p:nvSpPr>
        <p:spPr>
          <a:xfrm>
            <a:off x="438913" y="1511589"/>
            <a:ext cx="3430958" cy="2896432"/>
          </a:xfrm>
        </p:spPr>
        <p:txBody>
          <a:bodyPr vert="horz" lIns="91440" tIns="45720" rIns="91440" bIns="45720" rtlCol="0" anchor="b">
            <a:normAutofit/>
          </a:bodyPr>
          <a:lstStyle/>
          <a:p>
            <a:r>
              <a:rPr lang="en-US" sz="4000" b="1" kern="1200">
                <a:solidFill>
                  <a:schemeClr val="tx1"/>
                </a:solidFill>
                <a:latin typeface="+mj-lt"/>
                <a:ea typeface="+mj-ea"/>
                <a:cs typeface="+mj-cs"/>
              </a:rPr>
              <a:t>The Age of Exploration</a:t>
            </a:r>
            <a:endParaRPr lang="en-US" sz="4000" kern="1200">
              <a:solidFill>
                <a:schemeClr val="tx1"/>
              </a:solidFill>
              <a:latin typeface="+mj-lt"/>
              <a:ea typeface="+mj-ea"/>
              <a:cs typeface="+mj-cs"/>
            </a:endParaRPr>
          </a:p>
        </p:txBody>
      </p:sp>
      <p:sp>
        <p:nvSpPr>
          <p:cNvPr id="17" name="Rectangle 16">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9" name="Rectangle 18">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C40BBD0-4B23-4F30-B3D1-DB011F48462F}"/>
              </a:ext>
            </a:extLst>
          </p:cNvPr>
          <p:cNvSpPr>
            <a:spLocks noGrp="1"/>
          </p:cNvSpPr>
          <p:nvPr>
            <p:ph type="sldNum" sz="quarter" idx="12"/>
          </p:nvPr>
        </p:nvSpPr>
        <p:spPr>
          <a:xfrm>
            <a:off x="9009889" y="6356350"/>
            <a:ext cx="2743200" cy="365125"/>
          </a:xfrm>
        </p:spPr>
        <p:txBody>
          <a:bodyPr vert="horz" lIns="91440" tIns="45720" rIns="91440" bIns="45720" rtlCol="0" anchor="ctr">
            <a:normAutofit/>
          </a:bodyPr>
          <a:lstStyle/>
          <a:p>
            <a:pPr>
              <a:spcAft>
                <a:spcPts val="600"/>
              </a:spcAft>
            </a:pPr>
            <a:fld id="{F02C49C6-E376-4F34-A2DF-F0AE63D6D974}" type="slidenum">
              <a:rPr lang="en-US">
                <a:solidFill>
                  <a:schemeClr val="bg1"/>
                </a:solidFill>
              </a:rPr>
              <a:pPr>
                <a:spcAft>
                  <a:spcPts val="600"/>
                </a:spcAft>
              </a:pPr>
              <a:t>6</a:t>
            </a:fld>
            <a:endParaRPr lang="en-US">
              <a:solidFill>
                <a:schemeClr val="bg1"/>
              </a:solidFill>
            </a:endParaRPr>
          </a:p>
        </p:txBody>
      </p:sp>
      <p:pic>
        <p:nvPicPr>
          <p:cNvPr id="7" name="Picture 6">
            <a:extLst>
              <a:ext uri="{FF2B5EF4-FFF2-40B4-BE49-F238E27FC236}">
                <a16:creationId xmlns:a16="http://schemas.microsoft.com/office/drawing/2014/main" id="{5D6EEAC8-10FD-461B-BC37-0DA3D7640BF7}"/>
              </a:ext>
            </a:extLst>
          </p:cNvPr>
          <p:cNvPicPr>
            <a:picLocks noChangeAspect="1"/>
          </p:cNvPicPr>
          <p:nvPr/>
        </p:nvPicPr>
        <p:blipFill>
          <a:blip r:embed="rId5"/>
          <a:stretch>
            <a:fillRect/>
          </a:stretch>
        </p:blipFill>
        <p:spPr>
          <a:xfrm>
            <a:off x="221696" y="306324"/>
            <a:ext cx="3590925" cy="1943100"/>
          </a:xfrm>
          <a:prstGeom prst="rect">
            <a:avLst/>
          </a:prstGeom>
        </p:spPr>
      </p:pic>
    </p:spTree>
    <p:extLst>
      <p:ext uri="{BB962C8B-B14F-4D97-AF65-F5344CB8AC3E}">
        <p14:creationId xmlns:p14="http://schemas.microsoft.com/office/powerpoint/2010/main" val="2217682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A55302-88E4-4C7D-9CB3-3948DAC70A5F}"/>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kern="1200">
                <a:solidFill>
                  <a:srgbClr val="FFFFFF"/>
                </a:solidFill>
                <a:latin typeface="+mj-lt"/>
                <a:ea typeface="+mj-ea"/>
                <a:cs typeface="+mj-cs"/>
              </a:rPr>
              <a:t>The Age of Exploration</a:t>
            </a:r>
            <a:endParaRPr lang="en-US" sz="4800" kern="1200">
              <a:solidFill>
                <a:srgbClr val="FFFFFF"/>
              </a:solidFill>
              <a:latin typeface="+mj-lt"/>
              <a:ea typeface="+mj-ea"/>
              <a:cs typeface="+mj-cs"/>
            </a:endParaRPr>
          </a:p>
        </p:txBody>
      </p:sp>
      <p:sp>
        <p:nvSpPr>
          <p:cNvPr id="4" name="Slide Number Placeholder 3">
            <a:extLst>
              <a:ext uri="{FF2B5EF4-FFF2-40B4-BE49-F238E27FC236}">
                <a16:creationId xmlns:a16="http://schemas.microsoft.com/office/drawing/2014/main" id="{F5313D77-7B21-48AA-85D6-C08F72D7DB2E}"/>
              </a:ext>
            </a:extLst>
          </p:cNvPr>
          <p:cNvSpPr>
            <a:spLocks noGrp="1"/>
          </p:cNvSpPr>
          <p:nvPr>
            <p:ph type="sldNum" sz="quarter" idx="12"/>
          </p:nvPr>
        </p:nvSpPr>
        <p:spPr>
          <a:xfrm>
            <a:off x="10926317" y="6423025"/>
            <a:ext cx="771525" cy="365125"/>
          </a:xfrm>
        </p:spPr>
        <p:txBody>
          <a:bodyPr vert="horz" lIns="91440" tIns="45720" rIns="91440" bIns="45720" rtlCol="0" anchor="ctr">
            <a:normAutofit/>
          </a:bodyPr>
          <a:lstStyle/>
          <a:p>
            <a:pPr>
              <a:spcAft>
                <a:spcPts val="600"/>
              </a:spcAft>
            </a:pPr>
            <a:fld id="{F02C49C6-E376-4F34-A2DF-F0AE63D6D974}" type="slidenum">
              <a:rPr lang="en-US" smtClean="0"/>
              <a:pPr>
                <a:spcAft>
                  <a:spcPts val="600"/>
                </a:spcAft>
              </a:pPr>
              <a:t>7</a:t>
            </a:fld>
            <a:endParaRPr lang="en-US"/>
          </a:p>
        </p:txBody>
      </p:sp>
      <p:pic>
        <p:nvPicPr>
          <p:cNvPr id="5" name="Picture 4">
            <a:extLst>
              <a:ext uri="{FF2B5EF4-FFF2-40B4-BE49-F238E27FC236}">
                <a16:creationId xmlns:a16="http://schemas.microsoft.com/office/drawing/2014/main" id="{B9F6CCBD-FA53-4872-A75B-C74DDA831333}"/>
              </a:ext>
            </a:extLst>
          </p:cNvPr>
          <p:cNvPicPr>
            <a:picLocks noChangeAspect="1"/>
          </p:cNvPicPr>
          <p:nvPr/>
        </p:nvPicPr>
        <p:blipFill>
          <a:blip r:embed="rId3"/>
          <a:stretch>
            <a:fillRect/>
          </a:stretch>
        </p:blipFill>
        <p:spPr>
          <a:xfrm>
            <a:off x="6046788" y="533400"/>
            <a:ext cx="4767263" cy="2066925"/>
          </a:xfrm>
          <a:prstGeom prst="rect">
            <a:avLst/>
          </a:prstGeom>
        </p:spPr>
      </p:pic>
      <p:pic>
        <p:nvPicPr>
          <p:cNvPr id="6" name="Picture 5">
            <a:extLst>
              <a:ext uri="{FF2B5EF4-FFF2-40B4-BE49-F238E27FC236}">
                <a16:creationId xmlns:a16="http://schemas.microsoft.com/office/drawing/2014/main" id="{129D8FDE-6A82-4C54-B02E-14496B18B3DA}"/>
              </a:ext>
            </a:extLst>
          </p:cNvPr>
          <p:cNvPicPr>
            <a:picLocks noChangeAspect="1"/>
          </p:cNvPicPr>
          <p:nvPr/>
        </p:nvPicPr>
        <p:blipFill>
          <a:blip r:embed="rId4"/>
          <a:stretch>
            <a:fillRect/>
          </a:stretch>
        </p:blipFill>
        <p:spPr>
          <a:xfrm>
            <a:off x="6046788" y="2682875"/>
            <a:ext cx="4767263" cy="3649663"/>
          </a:xfrm>
          <a:prstGeom prst="rect">
            <a:avLst/>
          </a:prstGeom>
        </p:spPr>
      </p:pic>
    </p:spTree>
    <p:extLst>
      <p:ext uri="{BB962C8B-B14F-4D97-AF65-F5344CB8AC3E}">
        <p14:creationId xmlns:p14="http://schemas.microsoft.com/office/powerpoint/2010/main" val="3705416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1D24614-EB7F-4CEB-9282-EB8F1BC1A201}"/>
              </a:ext>
            </a:extLst>
          </p:cNvPr>
          <p:cNvPicPr/>
          <p:nvPr/>
        </p:nvPicPr>
        <p:blipFill rotWithShape="1">
          <a:blip r:embed="rId3"/>
          <a:srcRect l="2769" r="10124" b="-1"/>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12" name="Freeform: Shape 11">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7079640-3918-4B69-84E8-542BAC705BDD}"/>
              </a:ext>
            </a:extLst>
          </p:cNvPr>
          <p:cNvSpPr>
            <a:spLocks noGrp="1"/>
          </p:cNvSpPr>
          <p:nvPr>
            <p:ph type="title"/>
          </p:nvPr>
        </p:nvSpPr>
        <p:spPr>
          <a:xfrm>
            <a:off x="371094" y="1161288"/>
            <a:ext cx="3438144" cy="1125728"/>
          </a:xfrm>
        </p:spPr>
        <p:txBody>
          <a:bodyPr anchor="b">
            <a:normAutofit/>
          </a:bodyPr>
          <a:lstStyle/>
          <a:p>
            <a:r>
              <a:rPr lang="en-US" sz="2800"/>
              <a:t>The study of risk - mathematical exercise</a:t>
            </a:r>
          </a:p>
        </p:txBody>
      </p:sp>
      <p:sp>
        <p:nvSpPr>
          <p:cNvPr id="16" name="Rectangle 15">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FB488240-3405-490C-AD74-A3234CD8D2F0}"/>
              </a:ext>
            </a:extLst>
          </p:cNvPr>
          <p:cNvSpPr>
            <a:spLocks noGrp="1"/>
          </p:cNvSpPr>
          <p:nvPr>
            <p:ph idx="1"/>
          </p:nvPr>
        </p:nvSpPr>
        <p:spPr>
          <a:xfrm>
            <a:off x="371094" y="2718054"/>
            <a:ext cx="3438906" cy="3207258"/>
          </a:xfrm>
        </p:spPr>
        <p:txBody>
          <a:bodyPr anchor="t">
            <a:normAutofit/>
          </a:bodyPr>
          <a:lstStyle/>
          <a:p>
            <a:r>
              <a:rPr lang="en-US" sz="1300"/>
              <a:t>Ancient Roman Abacus </a:t>
            </a:r>
          </a:p>
          <a:p>
            <a:endParaRPr lang="en-US" sz="1300"/>
          </a:p>
          <a:p>
            <a:endParaRPr lang="en-US" sz="1300"/>
          </a:p>
          <a:p>
            <a:endParaRPr lang="en-US" sz="1300"/>
          </a:p>
          <a:p>
            <a:endParaRPr lang="en-US" sz="1300"/>
          </a:p>
          <a:p>
            <a:endParaRPr lang="en-US" sz="1300"/>
          </a:p>
          <a:p>
            <a:endParaRPr lang="en-US" sz="1300"/>
          </a:p>
          <a:p>
            <a:endParaRPr lang="en-US" sz="1300"/>
          </a:p>
          <a:p>
            <a:r>
              <a:rPr lang="en-US" sz="1300"/>
              <a:t>Image source: </a:t>
            </a:r>
            <a:r>
              <a:rPr lang="en-US" sz="1300" u="sng">
                <a:hlinkClick r:id="rId4"/>
              </a:rPr>
              <a:t>https://history-computer.com/CalculatingTools/abacus.html</a:t>
            </a:r>
            <a:endParaRPr lang="en-US" sz="1300"/>
          </a:p>
          <a:p>
            <a:endParaRPr lang="en-US" sz="1300"/>
          </a:p>
        </p:txBody>
      </p:sp>
      <p:sp>
        <p:nvSpPr>
          <p:cNvPr id="4" name="Slide Number Placeholder 3">
            <a:extLst>
              <a:ext uri="{FF2B5EF4-FFF2-40B4-BE49-F238E27FC236}">
                <a16:creationId xmlns:a16="http://schemas.microsoft.com/office/drawing/2014/main" id="{434856FD-01E9-4605-83F7-C1319B2FB461}"/>
              </a:ext>
            </a:extLst>
          </p:cNvPr>
          <p:cNvSpPr>
            <a:spLocks noGrp="1"/>
          </p:cNvSpPr>
          <p:nvPr>
            <p:ph type="sldNum" sz="quarter" idx="12"/>
          </p:nvPr>
        </p:nvSpPr>
        <p:spPr>
          <a:xfrm>
            <a:off x="9077706" y="6356350"/>
            <a:ext cx="2743200" cy="365125"/>
          </a:xfrm>
        </p:spPr>
        <p:txBody>
          <a:bodyPr>
            <a:normAutofit/>
          </a:bodyPr>
          <a:lstStyle/>
          <a:p>
            <a:pPr>
              <a:spcAft>
                <a:spcPts val="600"/>
              </a:spcAft>
            </a:pPr>
            <a:fld id="{F02C49C6-E376-4F34-A2DF-F0AE63D6D974}" type="slidenum">
              <a:rPr lang="en-US">
                <a:solidFill>
                  <a:schemeClr val="bg1"/>
                </a:solidFill>
              </a:rPr>
              <a:pPr>
                <a:spcAft>
                  <a:spcPts val="600"/>
                </a:spcAft>
              </a:pPr>
              <a:t>8</a:t>
            </a:fld>
            <a:endParaRPr lang="en-US">
              <a:solidFill>
                <a:schemeClr val="bg1"/>
              </a:solidFill>
            </a:endParaRPr>
          </a:p>
        </p:txBody>
      </p:sp>
    </p:spTree>
    <p:extLst>
      <p:ext uri="{BB962C8B-B14F-4D97-AF65-F5344CB8AC3E}">
        <p14:creationId xmlns:p14="http://schemas.microsoft.com/office/powerpoint/2010/main" val="1637978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19137FF-92A9-4771-9A11-1016D291ECBF}"/>
              </a:ext>
            </a:extLst>
          </p:cNvPr>
          <p:cNvPicPr>
            <a:picLocks noChangeAspect="1"/>
          </p:cNvPicPr>
          <p:nvPr/>
        </p:nvPicPr>
        <p:blipFill rotWithShape="1">
          <a:blip r:embed="rId3"/>
          <a:srcRect r="37115" b="-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5B7668-5526-409F-9A80-608D2C7B58CF}"/>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“Liber Abaci” </a:t>
            </a:r>
          </a:p>
        </p:txBody>
      </p:sp>
      <p:sp>
        <p:nvSpPr>
          <p:cNvPr id="3" name="Content Placeholder 2">
            <a:extLst>
              <a:ext uri="{FF2B5EF4-FFF2-40B4-BE49-F238E27FC236}">
                <a16:creationId xmlns:a16="http://schemas.microsoft.com/office/drawing/2014/main" id="{EA2A7309-1486-444B-9907-7DA227A266FA}"/>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2000"/>
              <a:t>Roman numerals: III II may be interpreted as 32, 302, or 3020</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477D4FCF-9A14-4C2E-845A-3509E9D0F615}"/>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F02C49C6-E376-4F34-A2DF-F0AE63D6D974}" type="slidenum">
              <a:rPr lang="en-US">
                <a:solidFill>
                  <a:schemeClr val="tx1"/>
                </a:solidFill>
                <a:latin typeface="Calibri" panose="020F0502020204030204"/>
              </a:rPr>
              <a:pPr>
                <a:spcAft>
                  <a:spcPts val="600"/>
                </a:spcAft>
                <a:defRPr/>
              </a:pPr>
              <a:t>9</a:t>
            </a:fld>
            <a:endParaRPr lang="en-US">
              <a:solidFill>
                <a:schemeClr val="tx1"/>
              </a:solidFill>
              <a:latin typeface="Calibri" panose="020F0502020204030204"/>
            </a:endParaRPr>
          </a:p>
        </p:txBody>
      </p:sp>
    </p:spTree>
    <p:extLst>
      <p:ext uri="{BB962C8B-B14F-4D97-AF65-F5344CB8AC3E}">
        <p14:creationId xmlns:p14="http://schemas.microsoft.com/office/powerpoint/2010/main" val="3703576867"/>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2665</Words>
  <Application>Microsoft Office PowerPoint</Application>
  <PresentationFormat>Widescreen</PresentationFormat>
  <Paragraphs>96</Paragraphs>
  <Slides>18</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Avenir Next LT Pro</vt:lpstr>
      <vt:lpstr>Calibri</vt:lpstr>
      <vt:lpstr>Calibri Light</vt:lpstr>
      <vt:lpstr>Office Theme</vt:lpstr>
      <vt:lpstr>Assessing and Managing Risk:  An ERM Perspective</vt:lpstr>
      <vt:lpstr>Introduction</vt:lpstr>
      <vt:lpstr>Origins of Hazard and Risk</vt:lpstr>
      <vt:lpstr>Origins of Hazard and Risk</vt:lpstr>
      <vt:lpstr>The Age of Exploration</vt:lpstr>
      <vt:lpstr>The Age of Exploration</vt:lpstr>
      <vt:lpstr>The Age of Exploration</vt:lpstr>
      <vt:lpstr>The study of risk - mathematical exercise</vt:lpstr>
      <vt:lpstr>“Liber Abaci” </vt:lpstr>
      <vt:lpstr>Probability Theory</vt:lpstr>
      <vt:lpstr>Law of Large Numbers</vt:lpstr>
      <vt:lpstr>Law of Large Numbers</vt:lpstr>
      <vt:lpstr>Central Limit Theorem</vt:lpstr>
      <vt:lpstr>Risk and the Modern World</vt:lpstr>
      <vt:lpstr>Risk and the Modern World</vt:lpstr>
      <vt:lpstr>Risk and the Modern World</vt:lpstr>
      <vt:lpstr>Risk and the Modern World</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and Managing Risk:  An ERM Perspective</dc:title>
  <dc:creator>Georgi Popov</dc:creator>
  <cp:lastModifiedBy>Georgi Popov</cp:lastModifiedBy>
  <cp:revision>4</cp:revision>
  <dcterms:created xsi:type="dcterms:W3CDTF">2020-06-19T16:34:26Z</dcterms:created>
  <dcterms:modified xsi:type="dcterms:W3CDTF">2021-01-23T18:57:38Z</dcterms:modified>
</cp:coreProperties>
</file>