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445" r:id="rId21"/>
    <p:sldId id="446" r:id="rId22"/>
    <p:sldId id="447" r:id="rId23"/>
    <p:sldId id="448" r:id="rId24"/>
    <p:sldId id="41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BF22E-6A80-46BF-8F4D-E7A0FF671474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2F6A0-A22B-4FD8-8E9C-EFF61E535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62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0747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377849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09720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150227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14027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22568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28362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82550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38664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  <a:p>
            <a:r>
              <a:rPr lang="en-US" dirty="0"/>
              <a:t>45 gallons which weighs 548 lbs. exceeds the Threshold Planning Quantity (TPQ) of 500 lbs. for U.S. EPA SARA Title III, Sections 302 and 304, Extremely Hazardous Substances.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76751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559387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46186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SO2 is used to protect the wine from yeast and microbial growth which can spoil or reduce the quality of wine.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471E5-EA24-46DA-A328-58F50770A895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5422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AEDAA-5E05-43EF-837E-6DDC727288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FB9360-BBF2-4817-BD69-705A75540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C5EC2-8920-4FC4-B97A-9972FBD34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C80E3-D732-4C6D-BFD6-381B3E74A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4F2CF-BDD1-4E36-AC7A-441B3FCB6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170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2F5D1-4A24-4B1C-97DC-92E222642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C1C95A-993F-47D1-8722-2DE2BFA185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A3D82-3021-4BC1-9936-5535C3569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E0A9C-0BB7-4991-B682-36EC466D3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1A15B-8768-4D01-AC2B-02D64CC62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507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4DC056-CEAC-4D0C-ABD7-CA9D91243F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26DFC-A37D-494B-A5BA-691EA4F2E2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2B692-CBED-4188-8972-9FD96533A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ED052-BA6D-4502-AF67-E56C9B769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8E8A5-EBE7-4BDF-AE67-1C591BB36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230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2C82B-8E84-4C23-A406-4ADBDC8AD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A33A0-2F9D-4D33-A19A-8D31736094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37EEE-29FF-470B-A53F-BD62F70AA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F73DC-9A13-42BA-A2F4-3F532490A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9E21D-35FF-4715-B3BF-5F5702FB3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92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264B8-78B8-4589-8F6A-46BB8A014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BE9A77-CA1B-4B1E-BA9A-B1243DDCD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8945F-E1EC-44C0-A3A9-01B55F132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02F0C-F4C7-4005-9A80-B5AA7CC4A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0C6F4-6049-47F5-9DAA-B921AD86C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711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D4480-E635-44B8-8DA1-875162CE8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07F01-2F8C-48CE-BEE5-32406D22AE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B874A4-6703-4275-82E8-CB5E6171CD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F46E21-BC1A-4D52-8B94-F707120D3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5516C5-1238-47F0-98AD-1A877A309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192321-A0BC-49C5-B7DB-DA36F3FEB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866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D4163-1F4F-47FB-BF67-2B96A471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07BEE-54F2-4AD3-AD6B-FD59F15DB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D5647-9A3F-4C0F-BCAA-32CAAC7E50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6A9B75-552E-4FC1-91F7-18A707DC9D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39CF05-911E-4EC5-826D-FACBF7DB95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857EA2-21D7-4104-9F47-F807D3865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79174C-CC9E-44D0-A1AA-5A5352504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8D5A00-F2EF-4748-B099-93104A505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61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5ADD4-571E-4496-9E71-98D224051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1EDCA9-448E-4296-8574-AA84B50B2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BAF201-2431-4084-B72E-E9A108155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515A4-0B1A-4A25-8B01-046E2193E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51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5B3147-BF23-4D2D-96C6-243EBB400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D173F4-B1C7-43C1-8E4E-0F72FFEC1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99CE77-F3B4-423E-A729-EA8998214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5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487B0-A500-4E92-B7E1-F33B85F85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A8777-B195-4A40-9CED-213DC3F95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E2D3FE-B6C0-4FF2-A08A-15D4C344F5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EC5A36-7EF4-415B-B328-135CD53C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D494A4-CBFA-49B5-AC5C-E8F138AE4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776A8-8861-40BB-AE28-1803C6602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3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95A93-7DD8-4BED-BF5A-7FE984512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7A2C50-0252-4C8E-87BA-DF859EAE95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7E1E7E-8B1F-4B0A-B838-3D934AA028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2CCAC2-6460-4323-862C-10AD6C2FC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BD6F06-542C-4733-9B8B-FA2AE5E5C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2B5482-35DC-462E-91B6-D5F8519E3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091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FD876D-0234-4EE9-82F8-37DE021B7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0CCA8-0A17-421B-B6DF-E92375725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B518F5-22DE-4279-B9EA-F7C386394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9FE68-C678-4A63-9C89-504D6FBC48E5}" type="datetimeFigureOut">
              <a:rPr lang="en-US" smtClean="0"/>
              <a:t>7/20/2018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55F400-B244-471C-A7C3-E87D6D8A97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DDC7EE-7776-423D-AC6F-8748A700A1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7E9A2-B31B-49E3-BF6D-938A01ECC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4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04633-35C2-4151-B865-AA055A39B0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6400"/>
            <a:ext cx="9144000" cy="2387600"/>
          </a:xfrm>
        </p:spPr>
        <p:txBody>
          <a:bodyPr/>
          <a:lstStyle/>
          <a:p>
            <a:r>
              <a:rPr lang="en-US" dirty="0"/>
              <a:t>Risk Management Tools for Safety Professionals – Part III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3AF524-711E-4E30-A73F-574AB1BBE2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CASE STUDY #1</a:t>
            </a:r>
            <a:endParaRPr lang="en-US" dirty="0"/>
          </a:p>
          <a:p>
            <a:r>
              <a:rPr lang="en-US" b="1" dirty="0"/>
              <a:t>Large Winery Operation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382B35-6344-4BBD-AC71-431324028FBC}"/>
              </a:ext>
            </a:extLst>
          </p:cNvPr>
          <p:cNvSpPr txBox="1"/>
          <p:nvPr/>
        </p:nvSpPr>
        <p:spPr>
          <a:xfrm>
            <a:off x="437322" y="5724938"/>
            <a:ext cx="495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Authors: </a:t>
            </a:r>
            <a:r>
              <a:rPr lang="en-US" b="1" dirty="0"/>
              <a:t>Bruce K. Lyon, P.E., CSP, ARM, CHMM</a:t>
            </a:r>
          </a:p>
          <a:p>
            <a:r>
              <a:rPr lang="en-US" b="1" dirty="0"/>
              <a:t>Georgi Popov, Ph.D., QEP, SMS, ARM, CMC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428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Concern #1 - Pure Liquid Sulfur Dioxide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42781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Risks</a:t>
            </a:r>
          </a:p>
          <a:p>
            <a:pPr lvl="1"/>
            <a:r>
              <a:rPr lang="en-US" sz="2800" dirty="0"/>
              <a:t>Potential for releases during filling and dispensing</a:t>
            </a:r>
          </a:p>
          <a:p>
            <a:pPr lvl="1"/>
            <a:r>
              <a:rPr lang="en-US" sz="2800" dirty="0"/>
              <a:t>Lethal dose = 100 ppm </a:t>
            </a:r>
            <a:r>
              <a:rPr lang="en-US" dirty="0"/>
              <a:t>(Cal-OSHA PEL = 2 ppm) (ACGIH TLV = 0.25 ppm)</a:t>
            </a:r>
          </a:p>
          <a:p>
            <a:pPr lvl="1"/>
            <a:r>
              <a:rPr lang="en-US" sz="2800" dirty="0"/>
              <a:t>Can cause blindness </a:t>
            </a:r>
          </a:p>
          <a:p>
            <a:pPr lvl="1"/>
            <a:r>
              <a:rPr lang="en-US" sz="2800" dirty="0"/>
              <a:t>Environmental concerns</a:t>
            </a:r>
          </a:p>
          <a:p>
            <a:pPr lvl="1"/>
            <a:r>
              <a:rPr lang="en-US" sz="2800" dirty="0"/>
              <a:t>Transporting, dispensing, handling, storage concerns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011" y="3719513"/>
            <a:ext cx="3476625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9760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Concern #1 - Pure Liquid Sulfur Dioxide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64774"/>
            <a:ext cx="5000554" cy="39772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/>
              <a:t>Sulfur dioxide (SO</a:t>
            </a:r>
            <a:r>
              <a:rPr lang="en-US" sz="1600" dirty="0"/>
              <a:t>2</a:t>
            </a:r>
            <a:r>
              <a:rPr lang="en-US" sz="2600" dirty="0"/>
              <a:t>) gas is heavier than air and can accumulate in closed areas. 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2600" dirty="0"/>
              <a:t>The configuration and lack of ventilation in the bottling area presented a significant risk to employees should a SO</a:t>
            </a:r>
            <a:r>
              <a:rPr lang="en-US" sz="1800" dirty="0"/>
              <a:t>2</a:t>
            </a:r>
            <a:r>
              <a:rPr lang="en-US" sz="2600" dirty="0"/>
              <a:t> release occur in the area. </a:t>
            </a:r>
          </a:p>
        </p:txBody>
      </p:sp>
      <p:pic>
        <p:nvPicPr>
          <p:cNvPr id="5122" name="Picture 2" descr="C:\Users\blyon\Pictures\2014-11-17 LRIco 11-14\LRIco 11-14 0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754" y="2064774"/>
            <a:ext cx="5466736" cy="410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605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Preliminary Hazard Analysis 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120878" y="1533832"/>
          <a:ext cx="9925662" cy="4852221"/>
        </p:xfrm>
        <a:graphic>
          <a:graphicData uri="http://schemas.openxmlformats.org/drawingml/2006/table">
            <a:tbl>
              <a:tblPr firstRow="1" firstCol="1" bandRow="1"/>
              <a:tblGrid>
                <a:gridCol w="129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20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Task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Hazard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Severity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Recommended Controls</a:t>
                      </a:r>
                      <a:endParaRPr lang="en-US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Severity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SO2 Dosing using 100% SO2 liquid 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Health risk from leak or release; 2 ppm PEL; 100 ppm lethal dose;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Heavier than air.  EPA regulated product.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376" y="4645572"/>
            <a:ext cx="1191536" cy="160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251" y="4235668"/>
            <a:ext cx="1322932" cy="201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057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Preliminary Hazard Analysis  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120878" y="1533832"/>
          <a:ext cx="9925662" cy="4852221"/>
        </p:xfrm>
        <a:graphic>
          <a:graphicData uri="http://schemas.openxmlformats.org/drawingml/2006/table">
            <a:tbl>
              <a:tblPr firstRow="1" firstCol="1" bandRow="1"/>
              <a:tblGrid>
                <a:gridCol w="129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20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Task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Hazard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Severity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Recommended Controls</a:t>
                      </a:r>
                      <a:endParaRPr lang="en-US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Severity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SO2 Dosing using 100% SO2 liquid 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Health risk from leak or release; 2 ppm PEL; 100 ppm lethal dose;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Heavier than air.  EPA regulated product.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376" y="4645572"/>
            <a:ext cx="1191536" cy="160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251" y="4235668"/>
            <a:ext cx="1322932" cy="2016470"/>
          </a:xfrm>
          <a:prstGeom prst="rect">
            <a:avLst/>
          </a:prstGeom>
        </p:spPr>
      </p:pic>
      <p:sp>
        <p:nvSpPr>
          <p:cNvPr id="4" name="Line Callout 2 3"/>
          <p:cNvSpPr/>
          <p:nvPr/>
        </p:nvSpPr>
        <p:spPr>
          <a:xfrm>
            <a:off x="6952891" y="3140015"/>
            <a:ext cx="1725283" cy="70736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3963"/>
              <a:gd name="adj6" fmla="val -41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Unacceptable FSI Risk</a:t>
            </a:r>
          </a:p>
        </p:txBody>
      </p:sp>
    </p:spTree>
    <p:extLst>
      <p:ext uri="{BB962C8B-B14F-4D97-AF65-F5344CB8AC3E}">
        <p14:creationId xmlns:p14="http://schemas.microsoft.com/office/powerpoint/2010/main" val="2652995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120878" y="1533832"/>
          <a:ext cx="9925662" cy="4852221"/>
        </p:xfrm>
        <a:graphic>
          <a:graphicData uri="http://schemas.openxmlformats.org/drawingml/2006/table">
            <a:tbl>
              <a:tblPr firstRow="1" firstCol="1" bandRow="1"/>
              <a:tblGrid>
                <a:gridCol w="129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20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Task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Hazard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Severity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Recommended Controls</a:t>
                      </a:r>
                      <a:endParaRPr lang="en-US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Severity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SO2 Dosing using 100% SO2 liquid 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Health risk from leak or release; 2 ppm PEL; 100 ppm lethal dose;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Heavier than air.  EPA regulated product.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Substitute </a:t>
                      </a: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100% SO</a:t>
                      </a:r>
                      <a:r>
                        <a:rPr lang="en-US" sz="1200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 with 6%</a:t>
                      </a:r>
                      <a:r>
                        <a:rPr lang="en-US" sz="1600" baseline="0" dirty="0">
                          <a:effectLst/>
                          <a:latin typeface="Calibri"/>
                          <a:cs typeface="Times New Roman"/>
                        </a:rPr>
                        <a:t> liquid SO</a:t>
                      </a:r>
                      <a:r>
                        <a:rPr lang="en-US" sz="1200" baseline="0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Calibri"/>
                          <a:cs typeface="Times New Roman"/>
                        </a:rPr>
                        <a:t> and 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K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S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O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5 (potassium meta-bisulfite)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 effervescent tables, granular, powder 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219" y="4845269"/>
            <a:ext cx="3810148" cy="114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878" y="4612613"/>
            <a:ext cx="1194920" cy="16094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9698" y="4204145"/>
            <a:ext cx="1322947" cy="2017951"/>
          </a:xfrm>
          <a:prstGeom prst="rect">
            <a:avLst/>
          </a:prstGeom>
        </p:spPr>
      </p:pic>
      <p:sp>
        <p:nvSpPr>
          <p:cNvPr id="9" name="Title 8"/>
          <p:cNvSpPr txBox="1">
            <a:spLocks noGrp="1"/>
          </p:cNvSpPr>
          <p:nvPr>
            <p:ph type="title"/>
          </p:nvPr>
        </p:nvSpPr>
        <p:spPr>
          <a:xfrm>
            <a:off x="1599512" y="787841"/>
            <a:ext cx="8992975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Proposed Control – Substitute with Less Hazardous Product</a:t>
            </a:r>
          </a:p>
        </p:txBody>
      </p:sp>
    </p:spTree>
    <p:extLst>
      <p:ext uri="{BB962C8B-B14F-4D97-AF65-F5344CB8AC3E}">
        <p14:creationId xmlns:p14="http://schemas.microsoft.com/office/powerpoint/2010/main" val="2170466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120878" y="1533832"/>
          <a:ext cx="9925662" cy="4852221"/>
        </p:xfrm>
        <a:graphic>
          <a:graphicData uri="http://schemas.openxmlformats.org/drawingml/2006/table">
            <a:tbl>
              <a:tblPr firstRow="1" firstCol="1" bandRow="1"/>
              <a:tblGrid>
                <a:gridCol w="129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20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Task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Hazard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Severity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Recommended Controls</a:t>
                      </a:r>
                      <a:endParaRPr lang="en-US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Severity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SO2 Dosing using 100% SO2 liquid 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Health risk from leak or release; 2 ppm PEL; 100 ppm lethal dose;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Heavier than air.  EPA regulated product.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Substitute </a:t>
                      </a: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100% SO</a:t>
                      </a:r>
                      <a:r>
                        <a:rPr lang="en-US" sz="1200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 with 6%</a:t>
                      </a:r>
                      <a:r>
                        <a:rPr lang="en-US" sz="1600" baseline="0" dirty="0">
                          <a:effectLst/>
                          <a:latin typeface="Calibri"/>
                          <a:cs typeface="Times New Roman"/>
                        </a:rPr>
                        <a:t> liquid SO</a:t>
                      </a:r>
                      <a:r>
                        <a:rPr lang="en-US" sz="1200" baseline="0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Calibri"/>
                          <a:cs typeface="Times New Roman"/>
                        </a:rPr>
                        <a:t> and 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K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S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O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5 (potassium meta-bisulfite)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 effervescent tables, granular, powder 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219" y="4845269"/>
            <a:ext cx="3810148" cy="114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878" y="4612613"/>
            <a:ext cx="1194920" cy="16094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9698" y="4204145"/>
            <a:ext cx="1322947" cy="2017951"/>
          </a:xfrm>
          <a:prstGeom prst="rect">
            <a:avLst/>
          </a:prstGeom>
        </p:spPr>
      </p:pic>
      <p:sp>
        <p:nvSpPr>
          <p:cNvPr id="9" name="Title 8"/>
          <p:cNvSpPr txBox="1">
            <a:spLocks noGrp="1"/>
          </p:cNvSpPr>
          <p:nvPr>
            <p:ph type="title"/>
          </p:nvPr>
        </p:nvSpPr>
        <p:spPr>
          <a:xfrm>
            <a:off x="1599512" y="787841"/>
            <a:ext cx="8992975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Proposed Control – Substitute with Less Hazardous Product</a:t>
            </a:r>
          </a:p>
        </p:txBody>
      </p:sp>
      <p:sp>
        <p:nvSpPr>
          <p:cNvPr id="8" name="Line Callout 3 7"/>
          <p:cNvSpPr/>
          <p:nvPr/>
        </p:nvSpPr>
        <p:spPr>
          <a:xfrm>
            <a:off x="10696755" y="517585"/>
            <a:ext cx="1224951" cy="87989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336493"/>
              <a:gd name="adj8" fmla="val 2935"/>
            </a:avLst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67% risk reduction</a:t>
            </a:r>
          </a:p>
        </p:txBody>
      </p:sp>
    </p:spTree>
    <p:extLst>
      <p:ext uri="{BB962C8B-B14F-4D97-AF65-F5344CB8AC3E}">
        <p14:creationId xmlns:p14="http://schemas.microsoft.com/office/powerpoint/2010/main" val="2942415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120878" y="1533832"/>
          <a:ext cx="9925662" cy="4852221"/>
        </p:xfrm>
        <a:graphic>
          <a:graphicData uri="http://schemas.openxmlformats.org/drawingml/2006/table">
            <a:tbl>
              <a:tblPr firstRow="1" firstCol="1" bandRow="1"/>
              <a:tblGrid>
                <a:gridCol w="129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20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Task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Hazard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Severity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Recommended Controls</a:t>
                      </a:r>
                      <a:endParaRPr lang="en-US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Severity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SO2 Dosing using 100% SO2 liquid 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Health risk from leak or release; 2 ppm PEL; 100 ppm lethal dose;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Heavier than air.  EPA regulated product.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Substitute </a:t>
                      </a: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100% SO</a:t>
                      </a:r>
                      <a:r>
                        <a:rPr lang="en-US" sz="1200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 with 6%</a:t>
                      </a:r>
                      <a:r>
                        <a:rPr lang="en-US" sz="1600" baseline="0" dirty="0">
                          <a:effectLst/>
                          <a:latin typeface="Calibri"/>
                          <a:cs typeface="Times New Roman"/>
                        </a:rPr>
                        <a:t> liquid SO</a:t>
                      </a:r>
                      <a:r>
                        <a:rPr lang="en-US" sz="1200" baseline="0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Calibri"/>
                          <a:cs typeface="Times New Roman"/>
                        </a:rPr>
                        <a:t> and 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K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S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O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5 (potassium meta-bisulfite)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 effervescent tables, granular, powder 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219" y="4845269"/>
            <a:ext cx="3810148" cy="114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878" y="4612613"/>
            <a:ext cx="1194920" cy="16094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9698" y="4204145"/>
            <a:ext cx="1322947" cy="2017951"/>
          </a:xfrm>
          <a:prstGeom prst="rect">
            <a:avLst/>
          </a:prstGeom>
        </p:spPr>
      </p:pic>
      <p:sp>
        <p:nvSpPr>
          <p:cNvPr id="9" name="Title 8"/>
          <p:cNvSpPr txBox="1">
            <a:spLocks noGrp="1"/>
          </p:cNvSpPr>
          <p:nvPr>
            <p:ph type="title"/>
          </p:nvPr>
        </p:nvSpPr>
        <p:spPr>
          <a:xfrm>
            <a:off x="1599512" y="787841"/>
            <a:ext cx="8992975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Proposed Control – Substitute with Less Hazardous Product</a:t>
            </a:r>
          </a:p>
        </p:txBody>
      </p:sp>
    </p:spTree>
    <p:extLst>
      <p:ext uri="{BB962C8B-B14F-4D97-AF65-F5344CB8AC3E}">
        <p14:creationId xmlns:p14="http://schemas.microsoft.com/office/powerpoint/2010/main" val="2748156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10478069" cy="1600200"/>
          </a:xfrm>
        </p:spPr>
        <p:txBody>
          <a:bodyPr>
            <a:normAutofit/>
          </a:bodyPr>
          <a:lstStyle/>
          <a:p>
            <a:r>
              <a:rPr lang="it-IT" sz="4400" b="1" dirty="0"/>
              <a:t>Concern #2 –DMDC Dosing</a:t>
            </a:r>
            <a:br>
              <a:rPr lang="en-US" b="1" dirty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5256212" cy="3811588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Dimethyl </a:t>
            </a:r>
            <a:r>
              <a:rPr lang="en-US" sz="2400" dirty="0" err="1"/>
              <a:t>Dicarbonate</a:t>
            </a:r>
            <a:r>
              <a:rPr lang="en-US" sz="2400" dirty="0"/>
              <a:t> (DMDC) - used to prevent spoilage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DMDC inhibits yeast with half-life of 3 hours which converts to CO2 and methanol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Highly specialized metering equipment and training operators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02304"/>
            <a:ext cx="5429250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7380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10478069" cy="1600200"/>
          </a:xfrm>
        </p:spPr>
        <p:txBody>
          <a:bodyPr>
            <a:normAutofit/>
          </a:bodyPr>
          <a:lstStyle/>
          <a:p>
            <a:r>
              <a:rPr lang="it-IT" sz="4400" b="1" dirty="0"/>
              <a:t>Concern #2 –DMDC Dosing</a:t>
            </a:r>
            <a:br>
              <a:rPr lang="en-US" b="1" dirty="0"/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5888816" cy="3811588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Metering equipment located in the bottling area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Bottling Area had limited ventilation and limited means of escape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Exposure ceiling limit is 0.04 ppm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Releases have occurred due to operator error and equipment failure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" r="4998"/>
          <a:stretch>
            <a:fillRect/>
          </a:stretch>
        </p:blipFill>
        <p:spPr bwMode="auto">
          <a:xfrm>
            <a:off x="6850063" y="2105025"/>
            <a:ext cx="4505325" cy="375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9302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4"/>
          <p:cNvGraphicFramePr>
            <a:graphicFrameLocks/>
          </p:cNvGraphicFramePr>
          <p:nvPr>
            <p:extLst/>
          </p:nvPr>
        </p:nvGraphicFramePr>
        <p:xfrm>
          <a:off x="1120878" y="1533832"/>
          <a:ext cx="9925662" cy="4852221"/>
        </p:xfrm>
        <a:graphic>
          <a:graphicData uri="http://schemas.openxmlformats.org/drawingml/2006/table">
            <a:tbl>
              <a:tblPr firstRow="1" firstCol="1" bandRow="1"/>
              <a:tblGrid>
                <a:gridCol w="129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20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Task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Hazard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Severity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Recommended Controls</a:t>
                      </a:r>
                      <a:endParaRPr lang="en-US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Severity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DMDC metering equipment in bottling area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Health risk to bottling employees from leak or release in area;  0.4 ppm exposure ceiling limit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Preliminary Hazard Analysis </a:t>
            </a:r>
          </a:p>
        </p:txBody>
      </p:sp>
      <p:sp>
        <p:nvSpPr>
          <p:cNvPr id="5" name="Line Callout 2 4"/>
          <p:cNvSpPr/>
          <p:nvPr/>
        </p:nvSpPr>
        <p:spPr>
          <a:xfrm>
            <a:off x="6952891" y="3140015"/>
            <a:ext cx="1725283" cy="70736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53963"/>
              <a:gd name="adj6" fmla="val -41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Unacceptable FSI Risk</a:t>
            </a:r>
          </a:p>
        </p:txBody>
      </p:sp>
    </p:spTree>
    <p:extLst>
      <p:ext uri="{BB962C8B-B14F-4D97-AF65-F5344CB8AC3E}">
        <p14:creationId xmlns:p14="http://schemas.microsoft.com/office/powerpoint/2010/main" val="2247646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955" y="365125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Winery Case Study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568687" cy="4310132"/>
          </a:xfrm>
        </p:spPr>
        <p:txBody>
          <a:bodyPr>
            <a:normAutofit/>
          </a:bodyPr>
          <a:lstStyle/>
          <a:p>
            <a:r>
              <a:rPr lang="en-US" sz="3600" dirty="0"/>
              <a:t>Large Winery </a:t>
            </a:r>
          </a:p>
          <a:p>
            <a:r>
              <a:rPr lang="en-US" sz="3600" dirty="0"/>
              <a:t>Concerns </a:t>
            </a:r>
          </a:p>
          <a:p>
            <a:pPr lvl="1"/>
            <a:r>
              <a:rPr lang="en-US" sz="3200" dirty="0"/>
              <a:t>Chemical Exposures in Bottling</a:t>
            </a:r>
          </a:p>
          <a:p>
            <a:pPr lvl="1"/>
            <a:r>
              <a:rPr lang="en-US" sz="3200" dirty="0"/>
              <a:t>Close Calls</a:t>
            </a:r>
          </a:p>
          <a:p>
            <a:pPr lvl="1"/>
            <a:r>
              <a:rPr lang="en-US" sz="3200" dirty="0"/>
              <a:t>Complaints</a:t>
            </a:r>
          </a:p>
          <a:p>
            <a:pPr lvl="1"/>
            <a:r>
              <a:rPr lang="en-US" sz="3200" dirty="0"/>
              <a:t>Uncertain of Risks </a:t>
            </a:r>
          </a:p>
          <a:p>
            <a:endParaRPr lang="en-US" sz="3600" dirty="0"/>
          </a:p>
        </p:txBody>
      </p:sp>
      <p:pic>
        <p:nvPicPr>
          <p:cNvPr id="16386" name="Picture 2" descr="C:\Users\blyon\Pictures\2014-11-17 LRIco 11-14\LRIco 11-14 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107" y="1948069"/>
            <a:ext cx="6147854" cy="461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05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4"/>
          <p:cNvGraphicFramePr>
            <a:graphicFrameLocks/>
          </p:cNvGraphicFramePr>
          <p:nvPr>
            <p:extLst/>
          </p:nvPr>
        </p:nvGraphicFramePr>
        <p:xfrm>
          <a:off x="1120878" y="1533832"/>
          <a:ext cx="9925662" cy="4949191"/>
        </p:xfrm>
        <a:graphic>
          <a:graphicData uri="http://schemas.openxmlformats.org/drawingml/2006/table">
            <a:tbl>
              <a:tblPr firstRow="1" firstCol="1" bandRow="1"/>
              <a:tblGrid>
                <a:gridCol w="129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20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Task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Hazard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Severity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Recommended Controls</a:t>
                      </a:r>
                      <a:endParaRPr lang="en-US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Severity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DMDC metering equipment in bottling area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Health risk to bottling employees from leak or release in area;  0.4 ppm exposure ceiling limit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Eliminate exposure - relocate DMDC unit outside building (connected with hose) with open ventilation away from bottling area; continue to follow safety protocols and PPE for operator.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Preliminary Hazard Analysis  </a:t>
            </a:r>
          </a:p>
        </p:txBody>
      </p:sp>
    </p:spTree>
    <p:extLst>
      <p:ext uri="{BB962C8B-B14F-4D97-AF65-F5344CB8AC3E}">
        <p14:creationId xmlns:p14="http://schemas.microsoft.com/office/powerpoint/2010/main" val="42165365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4"/>
          <p:cNvGraphicFramePr>
            <a:graphicFrameLocks/>
          </p:cNvGraphicFramePr>
          <p:nvPr>
            <p:extLst/>
          </p:nvPr>
        </p:nvGraphicFramePr>
        <p:xfrm>
          <a:off x="1120878" y="1533832"/>
          <a:ext cx="9925662" cy="4949191"/>
        </p:xfrm>
        <a:graphic>
          <a:graphicData uri="http://schemas.openxmlformats.org/drawingml/2006/table">
            <a:tbl>
              <a:tblPr firstRow="1" firstCol="1" bandRow="1"/>
              <a:tblGrid>
                <a:gridCol w="129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20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Task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Hazard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Severity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Recommended Controls</a:t>
                      </a:r>
                      <a:endParaRPr lang="en-US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Severity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DMDC metering equipment in bottling area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Health risk to bottling employees from leak or release in area;  0.4 ppm exposure ceiling limit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6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+mn-lt"/>
                          <a:cs typeface="Times New Roman"/>
                        </a:rPr>
                        <a:t>Eliminate</a:t>
                      </a:r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 exposure - relocate DMDC unit outside building (connected with hose) with open ventilation away from bottling area; continue to follow safety protocols and PPE for operator.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Preliminary Hazard Analysis  </a:t>
            </a:r>
          </a:p>
        </p:txBody>
      </p:sp>
      <p:sp>
        <p:nvSpPr>
          <p:cNvPr id="5" name="Line Callout 3 4"/>
          <p:cNvSpPr/>
          <p:nvPr/>
        </p:nvSpPr>
        <p:spPr>
          <a:xfrm>
            <a:off x="10696755" y="517585"/>
            <a:ext cx="1224951" cy="879894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336493"/>
              <a:gd name="adj8" fmla="val 2935"/>
            </a:avLst>
          </a:prstGeom>
          <a:solidFill>
            <a:srgbClr val="00B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75% risk reduction</a:t>
            </a:r>
          </a:p>
        </p:txBody>
      </p:sp>
    </p:spTree>
    <p:extLst>
      <p:ext uri="{BB962C8B-B14F-4D97-AF65-F5344CB8AC3E}">
        <p14:creationId xmlns:p14="http://schemas.microsoft.com/office/powerpoint/2010/main" val="13926966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120878" y="1533832"/>
          <a:ext cx="9925662" cy="4949191"/>
        </p:xfrm>
        <a:graphic>
          <a:graphicData uri="http://schemas.openxmlformats.org/drawingml/2006/table">
            <a:tbl>
              <a:tblPr firstRow="1" firstCol="1" bandRow="1"/>
              <a:tblGrid>
                <a:gridCol w="1292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4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41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996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203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Task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Hazard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Severity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Current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Recommended Controls</a:t>
                      </a:r>
                      <a:endParaRPr lang="en-US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Severity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Likelihood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Future Risk Level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SO2 Dosing using 100% SO2 liquid </a:t>
                      </a:r>
                      <a:endParaRPr lang="en-US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Health risk from leak or release; 2 ppm PEL; 100 ppm lethal dose;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Heavier than air.  EPA regulated product.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800" b="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Substitute </a:t>
                      </a: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100% SO</a:t>
                      </a:r>
                      <a:r>
                        <a:rPr lang="en-US" sz="1200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 with 6%</a:t>
                      </a:r>
                      <a:r>
                        <a:rPr lang="en-US" sz="1600" baseline="0" dirty="0">
                          <a:effectLst/>
                          <a:latin typeface="Calibri"/>
                          <a:cs typeface="Times New Roman"/>
                        </a:rPr>
                        <a:t> liquid SO</a:t>
                      </a:r>
                      <a:r>
                        <a:rPr lang="en-US" sz="1200" baseline="0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Calibri"/>
                          <a:cs typeface="Times New Roman"/>
                        </a:rPr>
                        <a:t> and 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K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S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2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O</a:t>
                      </a:r>
                      <a:r>
                        <a:rPr lang="en-US" sz="1200" baseline="0" dirty="0">
                          <a:effectLst/>
                          <a:latin typeface="+mn-lt"/>
                          <a:cs typeface="Times New Roman"/>
                        </a:rPr>
                        <a:t>5 (potassium meta-bisulfite)</a:t>
                      </a:r>
                      <a:r>
                        <a:rPr lang="en-US" sz="1600" baseline="0" dirty="0">
                          <a:effectLst/>
                          <a:latin typeface="+mn-lt"/>
                          <a:cs typeface="Times New Roman"/>
                        </a:rPr>
                        <a:t> effervescent tables, granular, powder </a:t>
                      </a: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800" b="1" dirty="0">
                          <a:effectLst/>
                          <a:latin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5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+mn-lt"/>
                          <a:cs typeface="Times New Roman"/>
                        </a:rPr>
                        <a:t>DMDC metering equipment in bottling area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en-US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Health risk to bottling employees from leak or release in area;  0.4 ppm exposure ceiling limit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en-US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dirty="0">
                          <a:effectLst/>
                          <a:latin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+mn-lt"/>
                          <a:cs typeface="Times New Roman"/>
                        </a:rPr>
                        <a:t>Eliminate </a:t>
                      </a:r>
                      <a:r>
                        <a:rPr lang="en-US" sz="1600" dirty="0">
                          <a:effectLst/>
                          <a:latin typeface="+mn-lt"/>
                          <a:cs typeface="Times New Roman"/>
                        </a:rPr>
                        <a:t>exposure - relocate DMDC unit outside building (connected with hose) with open ventilation away from bottling area; continue to follow safety protocols and PPE for operator.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1600" b="1" dirty="0">
                          <a:effectLst/>
                          <a:latin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itle 8"/>
          <p:cNvSpPr txBox="1">
            <a:spLocks noGrp="1"/>
          </p:cNvSpPr>
          <p:nvPr>
            <p:ph type="title"/>
          </p:nvPr>
        </p:nvSpPr>
        <p:spPr>
          <a:xfrm>
            <a:off x="1757366" y="704741"/>
            <a:ext cx="8677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/>
              <a:t>As a Result         Eliminated two FSI Risks</a:t>
            </a:r>
          </a:p>
        </p:txBody>
      </p:sp>
      <p:sp>
        <p:nvSpPr>
          <p:cNvPr id="2" name="Right Arrow 1"/>
          <p:cNvSpPr/>
          <p:nvPr/>
        </p:nvSpPr>
        <p:spPr>
          <a:xfrm>
            <a:off x="4392118" y="839448"/>
            <a:ext cx="629588" cy="362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101278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 Results</a:t>
            </a:r>
          </a:p>
        </p:txBody>
      </p:sp>
      <p:sp>
        <p:nvSpPr>
          <p:cNvPr id="3" name="Rectangle 2"/>
          <p:cNvSpPr/>
          <p:nvPr/>
        </p:nvSpPr>
        <p:spPr>
          <a:xfrm>
            <a:off x="845389" y="1720840"/>
            <a:ext cx="1052422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Removed two Fatal or Serious Incident (FSI) level risks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66% risk reduction for SO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exposure to employees and community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75% risk reduction for DMDC exposure risk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Improved employee morale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Eliminated EPA reporting requirements for SO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Low costs for  K₂S₂O₅ effervescent tables and ease of use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Low costs to relocate and shelter DMDC metering machine outside </a:t>
            </a:r>
          </a:p>
        </p:txBody>
      </p:sp>
    </p:spTree>
    <p:extLst>
      <p:ext uri="{BB962C8B-B14F-4D97-AF65-F5344CB8AC3E}">
        <p14:creationId xmlns:p14="http://schemas.microsoft.com/office/powerpoint/2010/main" val="8479506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146" y="256932"/>
            <a:ext cx="10575985" cy="623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662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955" y="365125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Winery Case Study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333383" cy="43101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Conducted Risk Assessment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Identified FSI-Level Exposures &amp; Existing Controls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Analyzed Risk Levels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Discussed Additional Controls – Proposed ‘Higher Level’ Controls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Re-assessed Risk </a:t>
            </a:r>
          </a:p>
          <a:p>
            <a:pPr marL="742950" indent="-742950">
              <a:buFont typeface="+mj-lt"/>
              <a:buAutoNum type="arabicPeriod"/>
            </a:pPr>
            <a:endParaRPr lang="en-US" sz="3600" dirty="0"/>
          </a:p>
          <a:p>
            <a:pPr marL="742950" indent="-742950">
              <a:buFont typeface="+mj-lt"/>
              <a:buAutoNum type="arabicPeriod"/>
            </a:pPr>
            <a:endParaRPr lang="en-US" sz="3600" dirty="0"/>
          </a:p>
          <a:p>
            <a:pPr marL="742950" indent="-742950">
              <a:buFont typeface="+mj-lt"/>
              <a:buAutoNum type="arabicPeriod"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83679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Risk Criteria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966481" y="1383845"/>
          <a:ext cx="7329949" cy="1592826"/>
        </p:xfrm>
        <a:graphic>
          <a:graphicData uri="http://schemas.openxmlformats.org/drawingml/2006/table">
            <a:tbl>
              <a:tblPr firstRow="1" firstCol="1" bandRow="1"/>
              <a:tblGrid>
                <a:gridCol w="1804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5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04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Severity Level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Definition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Catastrophic (4)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Fatalities; Damage to Community, Environment, and Reputation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High (3)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Permanent Disability Injury or Illness; Multiple Injury Events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Moderate (2)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Injury or Illness Requiring Medical Attention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1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Low (1)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Minor Injury or First Aid Incident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000987" y="3156157"/>
          <a:ext cx="7315200" cy="1431165"/>
        </p:xfrm>
        <a:graphic>
          <a:graphicData uri="http://schemas.openxmlformats.org/drawingml/2006/table">
            <a:tbl>
              <a:tblPr firstRow="1" firstCol="1" bandRow="1"/>
              <a:tblGrid>
                <a:gridCol w="180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13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62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Likelihood Level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Definition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2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Very Likely (4)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Will happen under right situations; has occurred multiple times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2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Likely (3)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Likely to happen under right circumstances; has occurred in past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2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Possible (2)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Can happen in certain situations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2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Unlikely (1)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Unlikely to happen; remotely possible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983735" y="4746878"/>
          <a:ext cx="7344695" cy="1744637"/>
        </p:xfrm>
        <a:graphic>
          <a:graphicData uri="http://schemas.openxmlformats.org/drawingml/2006/table">
            <a:tbl>
              <a:tblPr firstRow="1" firstCol="1" bandRow="1"/>
              <a:tblGrid>
                <a:gridCol w="15477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17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16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164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Low 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(1)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Moderate 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(2)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High 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(3)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Catastrophic     (4)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Very Likely (4) 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Likely (3)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Possible (2)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32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Unlikely (1)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US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24619" y="1828800"/>
            <a:ext cx="3036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Risk Criteria defined by the Winery to be used in the risk assessment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2277091" y="1543987"/>
            <a:ext cx="1484026" cy="1798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518348" y="2752130"/>
            <a:ext cx="1349114" cy="5007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543987" y="2878111"/>
            <a:ext cx="2217130" cy="26532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1947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Risk Criteria – Action Levels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632" y="1690688"/>
            <a:ext cx="10242168" cy="39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990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Identified FSI-Level Exposures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9189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Using:</a:t>
            </a:r>
          </a:p>
          <a:p>
            <a:pPr lvl="1"/>
            <a:r>
              <a:rPr lang="en-US" sz="3200" dirty="0"/>
              <a:t>Past Incidents</a:t>
            </a:r>
          </a:p>
          <a:p>
            <a:pPr lvl="1"/>
            <a:r>
              <a:rPr lang="en-US" sz="3200" dirty="0"/>
              <a:t>Chemicals &amp; Materials </a:t>
            </a:r>
          </a:p>
          <a:p>
            <a:pPr lvl="1"/>
            <a:r>
              <a:rPr lang="en-US" sz="3200" dirty="0"/>
              <a:t>Review of Process Steps</a:t>
            </a:r>
          </a:p>
          <a:p>
            <a:pPr lvl="1"/>
            <a:r>
              <a:rPr lang="en-US" sz="3200" dirty="0"/>
              <a:t>Procedures, Instructions, JSAs </a:t>
            </a:r>
          </a:p>
          <a:p>
            <a:pPr lvl="1"/>
            <a:r>
              <a:rPr lang="en-US" sz="3200" dirty="0"/>
              <a:t>Site Observations, Audits</a:t>
            </a:r>
          </a:p>
          <a:p>
            <a:pPr lvl="1"/>
            <a:r>
              <a:rPr lang="en-US" sz="3200" dirty="0"/>
              <a:t>Brainstorming</a:t>
            </a:r>
          </a:p>
        </p:txBody>
      </p:sp>
      <p:sp>
        <p:nvSpPr>
          <p:cNvPr id="6" name="Right Brace 5"/>
          <p:cNvSpPr/>
          <p:nvPr/>
        </p:nvSpPr>
        <p:spPr>
          <a:xfrm>
            <a:off x="6999576" y="2509776"/>
            <a:ext cx="619932" cy="2757168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38480" y="3534417"/>
            <a:ext cx="3734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Hazard Inventory</a:t>
            </a:r>
          </a:p>
        </p:txBody>
      </p:sp>
    </p:spTree>
    <p:extLst>
      <p:ext uri="{BB962C8B-B14F-4D97-AF65-F5344CB8AC3E}">
        <p14:creationId xmlns:p14="http://schemas.microsoft.com/office/powerpoint/2010/main" val="1398733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 Inventory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6740" y="1690688"/>
            <a:ext cx="10742167" cy="423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718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Identified Associated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91897"/>
            <a:ext cx="10515600" cy="4351338"/>
          </a:xfrm>
        </p:spPr>
        <p:txBody>
          <a:bodyPr/>
          <a:lstStyle/>
          <a:p>
            <a:pPr marL="457200" lvl="1" indent="0">
              <a:buNone/>
            </a:pPr>
            <a:r>
              <a:rPr lang="en-US" sz="3200" dirty="0"/>
              <a:t>Existing Controls</a:t>
            </a:r>
          </a:p>
          <a:p>
            <a:pPr lvl="1"/>
            <a:r>
              <a:rPr lang="en-US" sz="2800" dirty="0"/>
              <a:t>Warning Alarms</a:t>
            </a:r>
          </a:p>
          <a:p>
            <a:pPr lvl="1"/>
            <a:r>
              <a:rPr lang="en-US" sz="2800" dirty="0"/>
              <a:t>SOPs for Handling</a:t>
            </a:r>
          </a:p>
          <a:p>
            <a:pPr lvl="1"/>
            <a:r>
              <a:rPr lang="en-US" sz="2800" dirty="0"/>
              <a:t>Training in Chemical Use</a:t>
            </a:r>
          </a:p>
          <a:p>
            <a:pPr lvl="1"/>
            <a:r>
              <a:rPr lang="en-US" sz="2800" dirty="0"/>
              <a:t>PPE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3925" y="1642508"/>
            <a:ext cx="7822120" cy="4500727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4009292" y="2574388"/>
            <a:ext cx="3319976" cy="16599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206240" y="2968283"/>
            <a:ext cx="3123028" cy="17021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307102" y="3819378"/>
            <a:ext cx="5022166" cy="14982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329268" y="4016829"/>
            <a:ext cx="419870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319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955" y="365125"/>
            <a:ext cx="10515600" cy="1325563"/>
          </a:xfrm>
        </p:spPr>
        <p:txBody>
          <a:bodyPr/>
          <a:lstStyle/>
          <a:p>
            <a:r>
              <a:rPr lang="en-US" b="1" dirty="0"/>
              <a:t>Concern #1 - Pure Liquid Sulfur Dioxide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82219" cy="46912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Used for dosing tanks inside buildings</a:t>
            </a:r>
          </a:p>
          <a:p>
            <a:pPr marL="0" indent="0">
              <a:buNone/>
            </a:pPr>
            <a:r>
              <a:rPr lang="en-US" dirty="0"/>
              <a:t>Filling and Dispensing </a:t>
            </a:r>
          </a:p>
        </p:txBody>
      </p:sp>
      <p:pic>
        <p:nvPicPr>
          <p:cNvPr id="4098" name="Picture 2" descr="C:\Users\blyon\Pictures\2014-11-17 LRIco 11-14\LRIco 11-14 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419" y="2102069"/>
            <a:ext cx="5886446" cy="441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34" y="3659833"/>
            <a:ext cx="1870317" cy="285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3659833"/>
            <a:ext cx="2121080" cy="285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126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1626</Words>
  <Application>Microsoft Office PowerPoint</Application>
  <PresentationFormat>Widescreen</PresentationFormat>
  <Paragraphs>323</Paragraphs>
  <Slides>24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Office Theme</vt:lpstr>
      <vt:lpstr>Risk Management Tools for Safety Professionals – Part III</vt:lpstr>
      <vt:lpstr>Winery Case Study </vt:lpstr>
      <vt:lpstr>Winery Case Study </vt:lpstr>
      <vt:lpstr>Risk Criteria</vt:lpstr>
      <vt:lpstr>Risk Criteria – Action Levels</vt:lpstr>
      <vt:lpstr>Identified FSI-Level Exposures</vt:lpstr>
      <vt:lpstr>Hazard Inventory</vt:lpstr>
      <vt:lpstr>Identified Associated Controls</vt:lpstr>
      <vt:lpstr>Concern #1 - Pure Liquid Sulfur Dioxide</vt:lpstr>
      <vt:lpstr>Concern #1 - Pure Liquid Sulfur Dioxide</vt:lpstr>
      <vt:lpstr>Concern #1 - Pure Liquid Sulfur Dioxide</vt:lpstr>
      <vt:lpstr>Preliminary Hazard Analysis  </vt:lpstr>
      <vt:lpstr>Preliminary Hazard Analysis  </vt:lpstr>
      <vt:lpstr>Proposed Control – Substitute with Less Hazardous Product</vt:lpstr>
      <vt:lpstr>Proposed Control – Substitute with Less Hazardous Product</vt:lpstr>
      <vt:lpstr>Proposed Control – Substitute with Less Hazardous Product</vt:lpstr>
      <vt:lpstr>Concern #2 –DMDC Dosing </vt:lpstr>
      <vt:lpstr>Concern #2 –DMDC Dosing </vt:lpstr>
      <vt:lpstr>PowerPoint Presentation</vt:lpstr>
      <vt:lpstr>PowerPoint Presentation</vt:lpstr>
      <vt:lpstr>PowerPoint Presentation</vt:lpstr>
      <vt:lpstr>As a Result         Eliminated two FSI Risks</vt:lpstr>
      <vt:lpstr>Case Study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 Tools for Safety Professionals – Part III</dc:title>
  <dc:creator>Georgi Popov</dc:creator>
  <cp:lastModifiedBy>Georgi Popov</cp:lastModifiedBy>
  <cp:revision>1</cp:revision>
  <dcterms:created xsi:type="dcterms:W3CDTF">2018-07-20T21:44:24Z</dcterms:created>
  <dcterms:modified xsi:type="dcterms:W3CDTF">2018-07-20T21:46:04Z</dcterms:modified>
</cp:coreProperties>
</file>