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3"/>
  </p:notesMasterIdLst>
  <p:sldIdLst>
    <p:sldId id="256" r:id="rId2"/>
    <p:sldId id="257" r:id="rId3"/>
    <p:sldId id="294" r:id="rId4"/>
    <p:sldId id="295" r:id="rId5"/>
    <p:sldId id="296" r:id="rId6"/>
    <p:sldId id="297" r:id="rId7"/>
    <p:sldId id="298" r:id="rId8"/>
    <p:sldId id="299" r:id="rId9"/>
    <p:sldId id="300" r:id="rId10"/>
    <p:sldId id="301" r:id="rId11"/>
    <p:sldId id="302" r:id="rId12"/>
    <p:sldId id="303" r:id="rId13"/>
    <p:sldId id="304" r:id="rId14"/>
    <p:sldId id="305" r:id="rId15"/>
    <p:sldId id="306" r:id="rId16"/>
    <p:sldId id="307" r:id="rId17"/>
    <p:sldId id="308" r:id="rId18"/>
    <p:sldId id="309" r:id="rId19"/>
    <p:sldId id="310" r:id="rId20"/>
    <p:sldId id="311" r:id="rId21"/>
    <p:sldId id="313" r:id="rId22"/>
    <p:sldId id="312" r:id="rId23"/>
    <p:sldId id="314" r:id="rId24"/>
    <p:sldId id="315" r:id="rId25"/>
    <p:sldId id="316" r:id="rId26"/>
    <p:sldId id="317" r:id="rId27"/>
    <p:sldId id="318" r:id="rId28"/>
    <p:sldId id="319" r:id="rId29"/>
    <p:sldId id="320" r:id="rId30"/>
    <p:sldId id="321" r:id="rId31"/>
    <p:sldId id="322" r:id="rId32"/>
    <p:sldId id="323" r:id="rId33"/>
    <p:sldId id="324" r:id="rId34"/>
    <p:sldId id="325" r:id="rId35"/>
    <p:sldId id="326" r:id="rId36"/>
    <p:sldId id="327" r:id="rId37"/>
    <p:sldId id="328" r:id="rId38"/>
    <p:sldId id="329" r:id="rId39"/>
    <p:sldId id="330" r:id="rId40"/>
    <p:sldId id="331" r:id="rId41"/>
    <p:sldId id="332" r:id="rId4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2" d="100"/>
          <a:sy n="72" d="100"/>
        </p:scale>
        <p:origin x="660" y="78"/>
      </p:cViewPr>
      <p:guideLst/>
    </p:cSldViewPr>
  </p:slideViewPr>
  <p:notesTextViewPr>
    <p:cViewPr>
      <p:scale>
        <a:sx n="1" d="1"/>
        <a:sy n="1" d="1"/>
      </p:scale>
      <p:origin x="0" y="0"/>
    </p:cViewPr>
  </p:notesTextViewPr>
  <p:sorterViewPr>
    <p:cViewPr>
      <p:scale>
        <a:sx n="100" d="100"/>
        <a:sy n="100" d="100"/>
      </p:scale>
      <p:origin x="0" y="-1026"/>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817D963-C16D-4E72-9B25-E70EC36506BE}" type="datetimeFigureOut">
              <a:rPr lang="en-US" smtClean="0"/>
              <a:t>7/15/2018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9B9456E-E98A-4C3F-A778-2C88AD4E355F}" type="slidenum">
              <a:rPr lang="en-US" smtClean="0"/>
              <a:t>‹#›</a:t>
            </a:fld>
            <a:endParaRPr lang="en-US"/>
          </a:p>
        </p:txBody>
      </p:sp>
    </p:spTree>
    <p:extLst>
      <p:ext uri="{BB962C8B-B14F-4D97-AF65-F5344CB8AC3E}">
        <p14:creationId xmlns:p14="http://schemas.microsoft.com/office/powerpoint/2010/main" val="39654666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BB2B06-CCE2-4BDA-A8CE-4C2B94D1ECA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128243F-F1BF-4241-AA1C-F3D57BAE438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8F2F8C0-4B11-48FF-97EF-AAA5E641AE65}"/>
              </a:ext>
            </a:extLst>
          </p:cNvPr>
          <p:cNvSpPr>
            <a:spLocks noGrp="1"/>
          </p:cNvSpPr>
          <p:nvPr>
            <p:ph type="dt" sz="half" idx="10"/>
          </p:nvPr>
        </p:nvSpPr>
        <p:spPr/>
        <p:txBody>
          <a:bodyPr/>
          <a:lstStyle/>
          <a:p>
            <a:fld id="{7F72C275-21ED-4834-8C70-E8B171663464}" type="datetime1">
              <a:rPr lang="en-US" smtClean="0"/>
              <a:t>7/15/2018</a:t>
            </a:fld>
            <a:endParaRPr lang="en-US"/>
          </a:p>
        </p:txBody>
      </p:sp>
      <p:sp>
        <p:nvSpPr>
          <p:cNvPr id="5" name="Footer Placeholder 4">
            <a:extLst>
              <a:ext uri="{FF2B5EF4-FFF2-40B4-BE49-F238E27FC236}">
                <a16:creationId xmlns:a16="http://schemas.microsoft.com/office/drawing/2014/main" id="{90992091-7653-4FD7-A072-23E058D9C10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9C94978-B5DB-4FE4-8EDB-ACDE077B8662}"/>
              </a:ext>
            </a:extLst>
          </p:cNvPr>
          <p:cNvSpPr>
            <a:spLocks noGrp="1"/>
          </p:cNvSpPr>
          <p:nvPr>
            <p:ph type="sldNum" sz="quarter" idx="12"/>
          </p:nvPr>
        </p:nvSpPr>
        <p:spPr/>
        <p:txBody>
          <a:bodyPr/>
          <a:lstStyle/>
          <a:p>
            <a:fld id="{48A0A893-C6D1-4DA9-BEB5-6993BE2D23D6}" type="slidenum">
              <a:rPr lang="en-US" smtClean="0"/>
              <a:t>‹#›</a:t>
            </a:fld>
            <a:endParaRPr lang="en-US"/>
          </a:p>
        </p:txBody>
      </p:sp>
    </p:spTree>
    <p:extLst>
      <p:ext uri="{BB962C8B-B14F-4D97-AF65-F5344CB8AC3E}">
        <p14:creationId xmlns:p14="http://schemas.microsoft.com/office/powerpoint/2010/main" val="20393065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83AF36-8B80-47DE-87AB-9E0623822B1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5E9DE2F-DC63-4BE7-B8F3-4967553956A2}"/>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442E5FA-35BD-4652-83BB-DF16F1E4CFF0}"/>
              </a:ext>
            </a:extLst>
          </p:cNvPr>
          <p:cNvSpPr>
            <a:spLocks noGrp="1"/>
          </p:cNvSpPr>
          <p:nvPr>
            <p:ph type="dt" sz="half" idx="10"/>
          </p:nvPr>
        </p:nvSpPr>
        <p:spPr/>
        <p:txBody>
          <a:bodyPr/>
          <a:lstStyle/>
          <a:p>
            <a:fld id="{6151575F-4374-45C4-B39C-F63CC13A8066}" type="datetime1">
              <a:rPr lang="en-US" smtClean="0"/>
              <a:t>7/15/2018</a:t>
            </a:fld>
            <a:endParaRPr lang="en-US"/>
          </a:p>
        </p:txBody>
      </p:sp>
      <p:sp>
        <p:nvSpPr>
          <p:cNvPr id="5" name="Footer Placeholder 4">
            <a:extLst>
              <a:ext uri="{FF2B5EF4-FFF2-40B4-BE49-F238E27FC236}">
                <a16:creationId xmlns:a16="http://schemas.microsoft.com/office/drawing/2014/main" id="{41C93805-5B20-4BC7-8033-9A2F016EB83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4BEDD8D-063D-4BD1-B48F-77BBFEC12A24}"/>
              </a:ext>
            </a:extLst>
          </p:cNvPr>
          <p:cNvSpPr>
            <a:spLocks noGrp="1"/>
          </p:cNvSpPr>
          <p:nvPr>
            <p:ph type="sldNum" sz="quarter" idx="12"/>
          </p:nvPr>
        </p:nvSpPr>
        <p:spPr/>
        <p:txBody>
          <a:bodyPr/>
          <a:lstStyle/>
          <a:p>
            <a:fld id="{48A0A893-C6D1-4DA9-BEB5-6993BE2D23D6}" type="slidenum">
              <a:rPr lang="en-US" smtClean="0"/>
              <a:t>‹#›</a:t>
            </a:fld>
            <a:endParaRPr lang="en-US"/>
          </a:p>
        </p:txBody>
      </p:sp>
    </p:spTree>
    <p:extLst>
      <p:ext uri="{BB962C8B-B14F-4D97-AF65-F5344CB8AC3E}">
        <p14:creationId xmlns:p14="http://schemas.microsoft.com/office/powerpoint/2010/main" val="42533222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7B55C3E-1ED3-47B0-87B0-F0778102EC9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5D0301E-31F1-4819-9F5B-97C90DA83777}"/>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524782F-C64E-499A-91E3-2AB29D9DB65E}"/>
              </a:ext>
            </a:extLst>
          </p:cNvPr>
          <p:cNvSpPr>
            <a:spLocks noGrp="1"/>
          </p:cNvSpPr>
          <p:nvPr>
            <p:ph type="dt" sz="half" idx="10"/>
          </p:nvPr>
        </p:nvSpPr>
        <p:spPr/>
        <p:txBody>
          <a:bodyPr/>
          <a:lstStyle/>
          <a:p>
            <a:fld id="{42D8EE0A-0752-4041-827E-9C839488F677}" type="datetime1">
              <a:rPr lang="en-US" smtClean="0"/>
              <a:t>7/15/2018</a:t>
            </a:fld>
            <a:endParaRPr lang="en-US"/>
          </a:p>
        </p:txBody>
      </p:sp>
      <p:sp>
        <p:nvSpPr>
          <p:cNvPr id="5" name="Footer Placeholder 4">
            <a:extLst>
              <a:ext uri="{FF2B5EF4-FFF2-40B4-BE49-F238E27FC236}">
                <a16:creationId xmlns:a16="http://schemas.microsoft.com/office/drawing/2014/main" id="{2462F0A0-E6CA-43D0-B509-C7A4BECB239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95C4484-2293-4F98-8070-2459402F1DE3}"/>
              </a:ext>
            </a:extLst>
          </p:cNvPr>
          <p:cNvSpPr>
            <a:spLocks noGrp="1"/>
          </p:cNvSpPr>
          <p:nvPr>
            <p:ph type="sldNum" sz="quarter" idx="12"/>
          </p:nvPr>
        </p:nvSpPr>
        <p:spPr/>
        <p:txBody>
          <a:bodyPr/>
          <a:lstStyle/>
          <a:p>
            <a:fld id="{48A0A893-C6D1-4DA9-BEB5-6993BE2D23D6}" type="slidenum">
              <a:rPr lang="en-US" smtClean="0"/>
              <a:t>‹#›</a:t>
            </a:fld>
            <a:endParaRPr lang="en-US"/>
          </a:p>
        </p:txBody>
      </p:sp>
    </p:spTree>
    <p:extLst>
      <p:ext uri="{BB962C8B-B14F-4D97-AF65-F5344CB8AC3E}">
        <p14:creationId xmlns:p14="http://schemas.microsoft.com/office/powerpoint/2010/main" val="42683474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C1E47A-31A1-4B75-956D-382CC752760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131A669-2B7F-41A5-A30C-9C848F940B09}"/>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33478B8-4E3B-4DAC-A332-4755260C2556}"/>
              </a:ext>
            </a:extLst>
          </p:cNvPr>
          <p:cNvSpPr>
            <a:spLocks noGrp="1"/>
          </p:cNvSpPr>
          <p:nvPr>
            <p:ph type="dt" sz="half" idx="10"/>
          </p:nvPr>
        </p:nvSpPr>
        <p:spPr/>
        <p:txBody>
          <a:bodyPr/>
          <a:lstStyle/>
          <a:p>
            <a:fld id="{A9DA0F56-5D1C-4927-B487-8D674136740F}" type="datetime1">
              <a:rPr lang="en-US" smtClean="0"/>
              <a:t>7/15/2018</a:t>
            </a:fld>
            <a:endParaRPr lang="en-US"/>
          </a:p>
        </p:txBody>
      </p:sp>
      <p:sp>
        <p:nvSpPr>
          <p:cNvPr id="5" name="Footer Placeholder 4">
            <a:extLst>
              <a:ext uri="{FF2B5EF4-FFF2-40B4-BE49-F238E27FC236}">
                <a16:creationId xmlns:a16="http://schemas.microsoft.com/office/drawing/2014/main" id="{0194A3CA-175F-4A86-8487-F87AE763D76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A8931F8-5216-466E-9D73-E03B00A4AAB9}"/>
              </a:ext>
            </a:extLst>
          </p:cNvPr>
          <p:cNvSpPr>
            <a:spLocks noGrp="1"/>
          </p:cNvSpPr>
          <p:nvPr>
            <p:ph type="sldNum" sz="quarter" idx="12"/>
          </p:nvPr>
        </p:nvSpPr>
        <p:spPr/>
        <p:txBody>
          <a:bodyPr/>
          <a:lstStyle/>
          <a:p>
            <a:fld id="{48A0A893-C6D1-4DA9-BEB5-6993BE2D23D6}" type="slidenum">
              <a:rPr lang="en-US" smtClean="0"/>
              <a:t>‹#›</a:t>
            </a:fld>
            <a:endParaRPr lang="en-US"/>
          </a:p>
        </p:txBody>
      </p:sp>
    </p:spTree>
    <p:extLst>
      <p:ext uri="{BB962C8B-B14F-4D97-AF65-F5344CB8AC3E}">
        <p14:creationId xmlns:p14="http://schemas.microsoft.com/office/powerpoint/2010/main" val="2345227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E7A168-446E-411C-BF0D-FDF6415D760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FB9D816-C12C-44B3-9DA1-000BC1CC72A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B6D3A609-3B1B-4D32-B1FC-2EA2FB5D873C}"/>
              </a:ext>
            </a:extLst>
          </p:cNvPr>
          <p:cNvSpPr>
            <a:spLocks noGrp="1"/>
          </p:cNvSpPr>
          <p:nvPr>
            <p:ph type="dt" sz="half" idx="10"/>
          </p:nvPr>
        </p:nvSpPr>
        <p:spPr/>
        <p:txBody>
          <a:bodyPr/>
          <a:lstStyle/>
          <a:p>
            <a:fld id="{66899426-5E1B-49E5-A8BC-7051C1AF5C23}" type="datetime1">
              <a:rPr lang="en-US" smtClean="0"/>
              <a:t>7/15/2018</a:t>
            </a:fld>
            <a:endParaRPr lang="en-US"/>
          </a:p>
        </p:txBody>
      </p:sp>
      <p:sp>
        <p:nvSpPr>
          <p:cNvPr id="5" name="Footer Placeholder 4">
            <a:extLst>
              <a:ext uri="{FF2B5EF4-FFF2-40B4-BE49-F238E27FC236}">
                <a16:creationId xmlns:a16="http://schemas.microsoft.com/office/drawing/2014/main" id="{1C9F19B1-A2D8-4CD3-BF5B-7DD4EE4FAC3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59094CA-8706-482D-91F0-3D109013376E}"/>
              </a:ext>
            </a:extLst>
          </p:cNvPr>
          <p:cNvSpPr>
            <a:spLocks noGrp="1"/>
          </p:cNvSpPr>
          <p:nvPr>
            <p:ph type="sldNum" sz="quarter" idx="12"/>
          </p:nvPr>
        </p:nvSpPr>
        <p:spPr/>
        <p:txBody>
          <a:bodyPr/>
          <a:lstStyle/>
          <a:p>
            <a:fld id="{48A0A893-C6D1-4DA9-BEB5-6993BE2D23D6}" type="slidenum">
              <a:rPr lang="en-US" smtClean="0"/>
              <a:t>‹#›</a:t>
            </a:fld>
            <a:endParaRPr lang="en-US"/>
          </a:p>
        </p:txBody>
      </p:sp>
    </p:spTree>
    <p:extLst>
      <p:ext uri="{BB962C8B-B14F-4D97-AF65-F5344CB8AC3E}">
        <p14:creationId xmlns:p14="http://schemas.microsoft.com/office/powerpoint/2010/main" val="16417480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DEE4E9-5D3A-48F5-8A23-B60C3E129C9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06B10E3-CD47-4E53-B4C2-B0020FB68747}"/>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BDEDCD4-CB93-408E-895A-F129C6AD8818}"/>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63BC4AE-3216-48D0-BB8A-211C07484A95}"/>
              </a:ext>
            </a:extLst>
          </p:cNvPr>
          <p:cNvSpPr>
            <a:spLocks noGrp="1"/>
          </p:cNvSpPr>
          <p:nvPr>
            <p:ph type="dt" sz="half" idx="10"/>
          </p:nvPr>
        </p:nvSpPr>
        <p:spPr/>
        <p:txBody>
          <a:bodyPr/>
          <a:lstStyle/>
          <a:p>
            <a:fld id="{E67442F0-3067-423D-AAA4-C65C400013C7}" type="datetime1">
              <a:rPr lang="en-US" smtClean="0"/>
              <a:t>7/15/2018</a:t>
            </a:fld>
            <a:endParaRPr lang="en-US"/>
          </a:p>
        </p:txBody>
      </p:sp>
      <p:sp>
        <p:nvSpPr>
          <p:cNvPr id="6" name="Footer Placeholder 5">
            <a:extLst>
              <a:ext uri="{FF2B5EF4-FFF2-40B4-BE49-F238E27FC236}">
                <a16:creationId xmlns:a16="http://schemas.microsoft.com/office/drawing/2014/main" id="{CA11692F-508E-4223-A84F-E0B38124486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3239093-87CB-4509-80F1-8DEDDD2C3917}"/>
              </a:ext>
            </a:extLst>
          </p:cNvPr>
          <p:cNvSpPr>
            <a:spLocks noGrp="1"/>
          </p:cNvSpPr>
          <p:nvPr>
            <p:ph type="sldNum" sz="quarter" idx="12"/>
          </p:nvPr>
        </p:nvSpPr>
        <p:spPr/>
        <p:txBody>
          <a:bodyPr/>
          <a:lstStyle/>
          <a:p>
            <a:fld id="{48A0A893-C6D1-4DA9-BEB5-6993BE2D23D6}" type="slidenum">
              <a:rPr lang="en-US" smtClean="0"/>
              <a:t>‹#›</a:t>
            </a:fld>
            <a:endParaRPr lang="en-US"/>
          </a:p>
        </p:txBody>
      </p:sp>
    </p:spTree>
    <p:extLst>
      <p:ext uri="{BB962C8B-B14F-4D97-AF65-F5344CB8AC3E}">
        <p14:creationId xmlns:p14="http://schemas.microsoft.com/office/powerpoint/2010/main" val="24418819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8F90ED-CECB-45F3-BE40-FE8C72EA1DA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5951BDC-821F-4C69-BA81-FE5C21FF4D3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1BBF4FFC-DE0C-47FE-A68B-0FE904DD7EBD}"/>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FA0A7F4-D05D-40BA-BB80-2FAC4230E66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E4F0EDB1-71FA-44F6-8F65-404320F5212B}"/>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38B947D-9CA2-41CF-BDD5-30AEAF482AE9}"/>
              </a:ext>
            </a:extLst>
          </p:cNvPr>
          <p:cNvSpPr>
            <a:spLocks noGrp="1"/>
          </p:cNvSpPr>
          <p:nvPr>
            <p:ph type="dt" sz="half" idx="10"/>
          </p:nvPr>
        </p:nvSpPr>
        <p:spPr/>
        <p:txBody>
          <a:bodyPr/>
          <a:lstStyle/>
          <a:p>
            <a:fld id="{B716EF62-64C0-41D9-BE6D-62319DA791C2}" type="datetime1">
              <a:rPr lang="en-US" smtClean="0"/>
              <a:t>7/15/2018</a:t>
            </a:fld>
            <a:endParaRPr lang="en-US"/>
          </a:p>
        </p:txBody>
      </p:sp>
      <p:sp>
        <p:nvSpPr>
          <p:cNvPr id="8" name="Footer Placeholder 7">
            <a:extLst>
              <a:ext uri="{FF2B5EF4-FFF2-40B4-BE49-F238E27FC236}">
                <a16:creationId xmlns:a16="http://schemas.microsoft.com/office/drawing/2014/main" id="{D3026884-9BC4-4E89-BE56-E80149FAF74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1DFCF71-D9B2-49CF-AE72-BB3D85E867D8}"/>
              </a:ext>
            </a:extLst>
          </p:cNvPr>
          <p:cNvSpPr>
            <a:spLocks noGrp="1"/>
          </p:cNvSpPr>
          <p:nvPr>
            <p:ph type="sldNum" sz="quarter" idx="12"/>
          </p:nvPr>
        </p:nvSpPr>
        <p:spPr/>
        <p:txBody>
          <a:bodyPr/>
          <a:lstStyle/>
          <a:p>
            <a:fld id="{48A0A893-C6D1-4DA9-BEB5-6993BE2D23D6}" type="slidenum">
              <a:rPr lang="en-US" smtClean="0"/>
              <a:t>‹#›</a:t>
            </a:fld>
            <a:endParaRPr lang="en-US"/>
          </a:p>
        </p:txBody>
      </p:sp>
    </p:spTree>
    <p:extLst>
      <p:ext uri="{BB962C8B-B14F-4D97-AF65-F5344CB8AC3E}">
        <p14:creationId xmlns:p14="http://schemas.microsoft.com/office/powerpoint/2010/main" val="21885775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6A293F-5587-45C4-83E3-4E8AB762DAD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4C7E56E-1AAD-4F98-B81A-D7A731B607FD}"/>
              </a:ext>
            </a:extLst>
          </p:cNvPr>
          <p:cNvSpPr>
            <a:spLocks noGrp="1"/>
          </p:cNvSpPr>
          <p:nvPr>
            <p:ph type="dt" sz="half" idx="10"/>
          </p:nvPr>
        </p:nvSpPr>
        <p:spPr/>
        <p:txBody>
          <a:bodyPr/>
          <a:lstStyle/>
          <a:p>
            <a:fld id="{17D59EDA-0712-4597-88F2-919E541E1C7E}" type="datetime1">
              <a:rPr lang="en-US" smtClean="0"/>
              <a:t>7/15/2018</a:t>
            </a:fld>
            <a:endParaRPr lang="en-US"/>
          </a:p>
        </p:txBody>
      </p:sp>
      <p:sp>
        <p:nvSpPr>
          <p:cNvPr id="4" name="Footer Placeholder 3">
            <a:extLst>
              <a:ext uri="{FF2B5EF4-FFF2-40B4-BE49-F238E27FC236}">
                <a16:creationId xmlns:a16="http://schemas.microsoft.com/office/drawing/2014/main" id="{023636A3-118A-48B0-ABFB-A32ADD0EDD6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92CC0C1-FB3A-4742-9FB4-6DAF0A6E7003}"/>
              </a:ext>
            </a:extLst>
          </p:cNvPr>
          <p:cNvSpPr>
            <a:spLocks noGrp="1"/>
          </p:cNvSpPr>
          <p:nvPr>
            <p:ph type="sldNum" sz="quarter" idx="12"/>
          </p:nvPr>
        </p:nvSpPr>
        <p:spPr/>
        <p:txBody>
          <a:bodyPr/>
          <a:lstStyle/>
          <a:p>
            <a:fld id="{48A0A893-C6D1-4DA9-BEB5-6993BE2D23D6}" type="slidenum">
              <a:rPr lang="en-US" smtClean="0"/>
              <a:t>‹#›</a:t>
            </a:fld>
            <a:endParaRPr lang="en-US"/>
          </a:p>
        </p:txBody>
      </p:sp>
    </p:spTree>
    <p:extLst>
      <p:ext uri="{BB962C8B-B14F-4D97-AF65-F5344CB8AC3E}">
        <p14:creationId xmlns:p14="http://schemas.microsoft.com/office/powerpoint/2010/main" val="2474556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420EB16-F46C-4A98-8E0E-E6A06C7BB721}"/>
              </a:ext>
            </a:extLst>
          </p:cNvPr>
          <p:cNvSpPr>
            <a:spLocks noGrp="1"/>
          </p:cNvSpPr>
          <p:nvPr>
            <p:ph type="dt" sz="half" idx="10"/>
          </p:nvPr>
        </p:nvSpPr>
        <p:spPr/>
        <p:txBody>
          <a:bodyPr/>
          <a:lstStyle/>
          <a:p>
            <a:fld id="{985F1D8C-68B3-46EF-AE1B-D9ACF482B67C}" type="datetime1">
              <a:rPr lang="en-US" smtClean="0"/>
              <a:t>7/15/2018</a:t>
            </a:fld>
            <a:endParaRPr lang="en-US"/>
          </a:p>
        </p:txBody>
      </p:sp>
      <p:sp>
        <p:nvSpPr>
          <p:cNvPr id="3" name="Footer Placeholder 2">
            <a:extLst>
              <a:ext uri="{FF2B5EF4-FFF2-40B4-BE49-F238E27FC236}">
                <a16:creationId xmlns:a16="http://schemas.microsoft.com/office/drawing/2014/main" id="{8549DB10-6436-4D0F-AAA5-CBFC220B7A63}"/>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D2DCE79-90F0-4102-A290-471E1496E7CD}"/>
              </a:ext>
            </a:extLst>
          </p:cNvPr>
          <p:cNvSpPr>
            <a:spLocks noGrp="1"/>
          </p:cNvSpPr>
          <p:nvPr>
            <p:ph type="sldNum" sz="quarter" idx="12"/>
          </p:nvPr>
        </p:nvSpPr>
        <p:spPr/>
        <p:txBody>
          <a:bodyPr/>
          <a:lstStyle/>
          <a:p>
            <a:fld id="{48A0A893-C6D1-4DA9-BEB5-6993BE2D23D6}" type="slidenum">
              <a:rPr lang="en-US" smtClean="0"/>
              <a:t>‹#›</a:t>
            </a:fld>
            <a:endParaRPr lang="en-US"/>
          </a:p>
        </p:txBody>
      </p:sp>
    </p:spTree>
    <p:extLst>
      <p:ext uri="{BB962C8B-B14F-4D97-AF65-F5344CB8AC3E}">
        <p14:creationId xmlns:p14="http://schemas.microsoft.com/office/powerpoint/2010/main" val="1404239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89581E-9000-4C71-BC1C-E69A7E86DA6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716B1C7-4C9D-44FA-ABE6-61C30AE8112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229D3FD-382C-4075-9D72-0991ADBED56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B27E0300-CCA0-4081-97DE-87E22DCACF1B}"/>
              </a:ext>
            </a:extLst>
          </p:cNvPr>
          <p:cNvSpPr>
            <a:spLocks noGrp="1"/>
          </p:cNvSpPr>
          <p:nvPr>
            <p:ph type="dt" sz="half" idx="10"/>
          </p:nvPr>
        </p:nvSpPr>
        <p:spPr/>
        <p:txBody>
          <a:bodyPr/>
          <a:lstStyle/>
          <a:p>
            <a:fld id="{944425F9-24D7-4C21-A5A4-81DD93B352C7}" type="datetime1">
              <a:rPr lang="en-US" smtClean="0"/>
              <a:t>7/15/2018</a:t>
            </a:fld>
            <a:endParaRPr lang="en-US"/>
          </a:p>
        </p:txBody>
      </p:sp>
      <p:sp>
        <p:nvSpPr>
          <p:cNvPr id="6" name="Footer Placeholder 5">
            <a:extLst>
              <a:ext uri="{FF2B5EF4-FFF2-40B4-BE49-F238E27FC236}">
                <a16:creationId xmlns:a16="http://schemas.microsoft.com/office/drawing/2014/main" id="{B6F952F6-10B2-47E2-87FD-D1CA683A9FC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C86C58E-AEB9-488C-ADF4-24B817977A09}"/>
              </a:ext>
            </a:extLst>
          </p:cNvPr>
          <p:cNvSpPr>
            <a:spLocks noGrp="1"/>
          </p:cNvSpPr>
          <p:nvPr>
            <p:ph type="sldNum" sz="quarter" idx="12"/>
          </p:nvPr>
        </p:nvSpPr>
        <p:spPr/>
        <p:txBody>
          <a:bodyPr/>
          <a:lstStyle/>
          <a:p>
            <a:fld id="{48A0A893-C6D1-4DA9-BEB5-6993BE2D23D6}" type="slidenum">
              <a:rPr lang="en-US" smtClean="0"/>
              <a:t>‹#›</a:t>
            </a:fld>
            <a:endParaRPr lang="en-US"/>
          </a:p>
        </p:txBody>
      </p:sp>
    </p:spTree>
    <p:extLst>
      <p:ext uri="{BB962C8B-B14F-4D97-AF65-F5344CB8AC3E}">
        <p14:creationId xmlns:p14="http://schemas.microsoft.com/office/powerpoint/2010/main" val="42918276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608ED8-9B90-4327-BCEA-9EBA3BD084D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B28634B-2801-4DF7-BF74-DB7CB12C8E9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D5934DA-7DAD-4B04-B952-F0CAA888DBD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919E4840-414C-48DA-883E-21E9E73A489C}"/>
              </a:ext>
            </a:extLst>
          </p:cNvPr>
          <p:cNvSpPr>
            <a:spLocks noGrp="1"/>
          </p:cNvSpPr>
          <p:nvPr>
            <p:ph type="dt" sz="half" idx="10"/>
          </p:nvPr>
        </p:nvSpPr>
        <p:spPr/>
        <p:txBody>
          <a:bodyPr/>
          <a:lstStyle/>
          <a:p>
            <a:fld id="{F01815D8-BC16-4866-85C9-FF004EF077C0}" type="datetime1">
              <a:rPr lang="en-US" smtClean="0"/>
              <a:t>7/15/2018</a:t>
            </a:fld>
            <a:endParaRPr lang="en-US"/>
          </a:p>
        </p:txBody>
      </p:sp>
      <p:sp>
        <p:nvSpPr>
          <p:cNvPr id="6" name="Footer Placeholder 5">
            <a:extLst>
              <a:ext uri="{FF2B5EF4-FFF2-40B4-BE49-F238E27FC236}">
                <a16:creationId xmlns:a16="http://schemas.microsoft.com/office/drawing/2014/main" id="{F4C52C99-9121-4C38-AA8C-A5A2F47EA62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D7B10A4-BAC7-4556-B7F1-A29E4CD0FE06}"/>
              </a:ext>
            </a:extLst>
          </p:cNvPr>
          <p:cNvSpPr>
            <a:spLocks noGrp="1"/>
          </p:cNvSpPr>
          <p:nvPr>
            <p:ph type="sldNum" sz="quarter" idx="12"/>
          </p:nvPr>
        </p:nvSpPr>
        <p:spPr/>
        <p:txBody>
          <a:bodyPr/>
          <a:lstStyle/>
          <a:p>
            <a:fld id="{48A0A893-C6D1-4DA9-BEB5-6993BE2D23D6}" type="slidenum">
              <a:rPr lang="en-US" smtClean="0"/>
              <a:t>‹#›</a:t>
            </a:fld>
            <a:endParaRPr lang="en-US"/>
          </a:p>
        </p:txBody>
      </p:sp>
    </p:spTree>
    <p:extLst>
      <p:ext uri="{BB962C8B-B14F-4D97-AF65-F5344CB8AC3E}">
        <p14:creationId xmlns:p14="http://schemas.microsoft.com/office/powerpoint/2010/main" val="40386227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DE74064-8708-4A51-BE5E-D6F65F69352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A7D7545-5022-4356-B625-BEDDDDF6672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05C82E7-E397-4BEF-A5FA-082994B5EED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425C705-819E-420E-A7DB-468806E1DAC4}" type="datetime1">
              <a:rPr lang="en-US" smtClean="0"/>
              <a:t>7/15/2018</a:t>
            </a:fld>
            <a:endParaRPr lang="en-US"/>
          </a:p>
        </p:txBody>
      </p:sp>
      <p:sp>
        <p:nvSpPr>
          <p:cNvPr id="5" name="Footer Placeholder 4">
            <a:extLst>
              <a:ext uri="{FF2B5EF4-FFF2-40B4-BE49-F238E27FC236}">
                <a16:creationId xmlns:a16="http://schemas.microsoft.com/office/drawing/2014/main" id="{0BA9FDC1-48A6-4E2D-A4BE-39279683C02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836A59A-ED85-43DD-9A98-D5BAC73799E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A0A893-C6D1-4DA9-BEB5-6993BE2D23D6}" type="slidenum">
              <a:rPr lang="en-US" smtClean="0"/>
              <a:t>‹#›</a:t>
            </a:fld>
            <a:endParaRPr lang="en-US"/>
          </a:p>
        </p:txBody>
      </p:sp>
    </p:spTree>
    <p:extLst>
      <p:ext uri="{BB962C8B-B14F-4D97-AF65-F5344CB8AC3E}">
        <p14:creationId xmlns:p14="http://schemas.microsoft.com/office/powerpoint/2010/main" val="182128935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F5AD89-346E-483F-8747-057E52778709}"/>
              </a:ext>
            </a:extLst>
          </p:cNvPr>
          <p:cNvSpPr>
            <a:spLocks noGrp="1"/>
          </p:cNvSpPr>
          <p:nvPr>
            <p:ph type="ctrTitle"/>
          </p:nvPr>
        </p:nvSpPr>
        <p:spPr>
          <a:xfrm>
            <a:off x="437322" y="285266"/>
            <a:ext cx="11317356" cy="2387600"/>
          </a:xfrm>
        </p:spPr>
        <p:txBody>
          <a:bodyPr>
            <a:normAutofit/>
          </a:bodyPr>
          <a:lstStyle/>
          <a:p>
            <a:r>
              <a:rPr lang="en-US" dirty="0"/>
              <a:t>Risk Management Tools for Safety Professionals – Part I, Chapter 5</a:t>
            </a:r>
          </a:p>
        </p:txBody>
      </p:sp>
      <p:sp>
        <p:nvSpPr>
          <p:cNvPr id="3" name="Subtitle 2">
            <a:extLst>
              <a:ext uri="{FF2B5EF4-FFF2-40B4-BE49-F238E27FC236}">
                <a16:creationId xmlns:a16="http://schemas.microsoft.com/office/drawing/2014/main" id="{260B7973-31AF-4CF4-9822-6C83BA70034B}"/>
              </a:ext>
            </a:extLst>
          </p:cNvPr>
          <p:cNvSpPr>
            <a:spLocks noGrp="1"/>
          </p:cNvSpPr>
          <p:nvPr>
            <p:ph type="subTitle" idx="1"/>
          </p:nvPr>
        </p:nvSpPr>
        <p:spPr>
          <a:xfrm>
            <a:off x="1524000" y="2806908"/>
            <a:ext cx="9144000" cy="1655762"/>
          </a:xfrm>
        </p:spPr>
        <p:txBody>
          <a:bodyPr/>
          <a:lstStyle/>
          <a:p>
            <a:r>
              <a:rPr lang="en-US" b="1" dirty="0"/>
              <a:t>RISK MANAGEMENT METHODS AND TOOLS</a:t>
            </a:r>
          </a:p>
          <a:p>
            <a:r>
              <a:rPr lang="en-US" b="1" dirty="0"/>
              <a:t>Chapter 5 – Risk Analysis</a:t>
            </a:r>
            <a:endParaRPr lang="en-US" dirty="0"/>
          </a:p>
        </p:txBody>
      </p:sp>
      <p:sp>
        <p:nvSpPr>
          <p:cNvPr id="4" name="TextBox 3">
            <a:extLst>
              <a:ext uri="{FF2B5EF4-FFF2-40B4-BE49-F238E27FC236}">
                <a16:creationId xmlns:a16="http://schemas.microsoft.com/office/drawing/2014/main" id="{51234ACC-A966-4BDA-9BD5-A6303599A820}"/>
              </a:ext>
            </a:extLst>
          </p:cNvPr>
          <p:cNvSpPr txBox="1"/>
          <p:nvPr/>
        </p:nvSpPr>
        <p:spPr>
          <a:xfrm>
            <a:off x="437322" y="5724938"/>
            <a:ext cx="4956313" cy="646331"/>
          </a:xfrm>
          <a:prstGeom prst="rect">
            <a:avLst/>
          </a:prstGeom>
          <a:noFill/>
        </p:spPr>
        <p:txBody>
          <a:bodyPr wrap="square" rtlCol="0">
            <a:spAutoFit/>
          </a:bodyPr>
          <a:lstStyle/>
          <a:p>
            <a:r>
              <a:rPr lang="en-US" dirty="0"/>
              <a:t>Authors: </a:t>
            </a:r>
            <a:r>
              <a:rPr lang="en-US" b="1" dirty="0"/>
              <a:t>Bruce K. Lyon, P.E., CSP, ARM, CHMM</a:t>
            </a:r>
          </a:p>
          <a:p>
            <a:r>
              <a:rPr lang="en-US" b="1" dirty="0"/>
              <a:t>Georgi Popov, Ph.D., QEP, SMS, ARM, CMC</a:t>
            </a:r>
            <a:endParaRPr lang="en-US" dirty="0"/>
          </a:p>
        </p:txBody>
      </p:sp>
      <p:sp>
        <p:nvSpPr>
          <p:cNvPr id="5" name="Slide Number Placeholder 4">
            <a:extLst>
              <a:ext uri="{FF2B5EF4-FFF2-40B4-BE49-F238E27FC236}">
                <a16:creationId xmlns:a16="http://schemas.microsoft.com/office/drawing/2014/main" id="{C7680D00-3087-4F82-B608-D13F0FCBED00}"/>
              </a:ext>
            </a:extLst>
          </p:cNvPr>
          <p:cNvSpPr>
            <a:spLocks noGrp="1"/>
          </p:cNvSpPr>
          <p:nvPr>
            <p:ph type="sldNum" sz="quarter" idx="12"/>
          </p:nvPr>
        </p:nvSpPr>
        <p:spPr/>
        <p:txBody>
          <a:bodyPr/>
          <a:lstStyle/>
          <a:p>
            <a:fld id="{48A0A893-C6D1-4DA9-BEB5-6993BE2D23D6}" type="slidenum">
              <a:rPr lang="en-US" smtClean="0"/>
              <a:t>1</a:t>
            </a:fld>
            <a:endParaRPr lang="en-US"/>
          </a:p>
        </p:txBody>
      </p:sp>
    </p:spTree>
    <p:extLst>
      <p:ext uri="{BB962C8B-B14F-4D97-AF65-F5344CB8AC3E}">
        <p14:creationId xmlns:p14="http://schemas.microsoft.com/office/powerpoint/2010/main" val="9897101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5 – Risk Analysis</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a:bodyPr>
          <a:lstStyle/>
          <a:p>
            <a:r>
              <a:rPr lang="en-US" b="1" dirty="0"/>
              <a:t>Conducting Hazard/Risk Analysis</a:t>
            </a:r>
            <a:endParaRPr lang="en-US" dirty="0"/>
          </a:p>
          <a:p>
            <a:r>
              <a:rPr lang="en-US" dirty="0"/>
              <a:t>Assessing risk presented by identified hazards is key to risk management, and a critical function within an operational risk management system.  </a:t>
            </a:r>
          </a:p>
          <a:p>
            <a:r>
              <a:rPr lang="en-US" dirty="0"/>
              <a:t>The analysis and assessment of risk assessment provides decision-makers a better understanding of risks that could impact the organization’s business objective, and the efficacy of existing controls, so that the organization can manage operational risks. </a:t>
            </a:r>
          </a:p>
          <a:p>
            <a:r>
              <a:rPr lang="en-US" dirty="0"/>
              <a:t>Risk analysis and assessment provides risk-based information to decision-makers so that the most appropriate risk treatments can be selected to achieve an “acceptable” risk level in the organization. </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10</a:t>
            </a:fld>
            <a:endParaRPr lang="en-US"/>
          </a:p>
        </p:txBody>
      </p:sp>
    </p:spTree>
    <p:extLst>
      <p:ext uri="{BB962C8B-B14F-4D97-AF65-F5344CB8AC3E}">
        <p14:creationId xmlns:p14="http://schemas.microsoft.com/office/powerpoint/2010/main" val="5974862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5 – Risk Analysis</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a:bodyPr>
          <a:lstStyle/>
          <a:p>
            <a:r>
              <a:rPr lang="en-US" b="1" dirty="0"/>
              <a:t>Conducting Hazard/Risk Analysis</a:t>
            </a:r>
            <a:endParaRPr lang="en-US" dirty="0"/>
          </a:p>
          <a:p>
            <a:r>
              <a:rPr lang="en-US" dirty="0"/>
              <a:t>Hazard analysis is a process that commences with the identification of a hazard or hazards and proceeds into an estimate of the severity of harm or damage that could result if the potential of an incident or exposure occurs. (ANSI/ASSE Z590.3-2011(R2016) Prevention through Design)</a:t>
            </a:r>
          </a:p>
          <a:p>
            <a:r>
              <a:rPr lang="en-US" dirty="0"/>
              <a:t>Risk analysis consists of determining the consequences and their probabilities for identified risk events, taking into account the presence (or not) and the effectiveness of any existing controls. The consequences and their probabilities are then combined to determine a level of risk. (ANSI/ASSE Z690.3-2011, Risk Assessment Techniques)</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11</a:t>
            </a:fld>
            <a:endParaRPr lang="en-US"/>
          </a:p>
        </p:txBody>
      </p:sp>
    </p:spTree>
    <p:extLst>
      <p:ext uri="{BB962C8B-B14F-4D97-AF65-F5344CB8AC3E}">
        <p14:creationId xmlns:p14="http://schemas.microsoft.com/office/powerpoint/2010/main" val="17676622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5 – Risk Analysis</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854075"/>
          </a:xfrm>
        </p:spPr>
        <p:txBody>
          <a:bodyPr>
            <a:normAutofit/>
          </a:bodyPr>
          <a:lstStyle/>
          <a:p>
            <a:r>
              <a:rPr lang="en-US" b="1" dirty="0"/>
              <a:t>Conducting Hazard/Risk Analysis</a:t>
            </a:r>
            <a:endParaRPr lang="en-US" dirty="0"/>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12</a:t>
            </a:fld>
            <a:endParaRPr lang="en-US"/>
          </a:p>
        </p:txBody>
      </p:sp>
      <p:pic>
        <p:nvPicPr>
          <p:cNvPr id="5" name="Picture 4">
            <a:extLst>
              <a:ext uri="{FF2B5EF4-FFF2-40B4-BE49-F238E27FC236}">
                <a16:creationId xmlns:a16="http://schemas.microsoft.com/office/drawing/2014/main" id="{699FBC5B-F667-41B4-82A4-C4AEC1BA62B7}"/>
              </a:ext>
            </a:extLst>
          </p:cNvPr>
          <p:cNvPicPr>
            <a:picLocks noChangeAspect="1"/>
          </p:cNvPicPr>
          <p:nvPr/>
        </p:nvPicPr>
        <p:blipFill>
          <a:blip r:embed="rId2"/>
          <a:stretch>
            <a:fillRect/>
          </a:stretch>
        </p:blipFill>
        <p:spPr>
          <a:xfrm>
            <a:off x="651486" y="1902961"/>
            <a:ext cx="10702314" cy="3841856"/>
          </a:xfrm>
          <a:prstGeom prst="rect">
            <a:avLst/>
          </a:prstGeom>
        </p:spPr>
      </p:pic>
      <p:sp>
        <p:nvSpPr>
          <p:cNvPr id="6" name="Rectangle 5">
            <a:extLst>
              <a:ext uri="{FF2B5EF4-FFF2-40B4-BE49-F238E27FC236}">
                <a16:creationId xmlns:a16="http://schemas.microsoft.com/office/drawing/2014/main" id="{EDD84A95-A2B8-433C-B39E-8C989D4C2004}"/>
              </a:ext>
            </a:extLst>
          </p:cNvPr>
          <p:cNvSpPr/>
          <p:nvPr/>
        </p:nvSpPr>
        <p:spPr>
          <a:xfrm>
            <a:off x="2834467" y="5865917"/>
            <a:ext cx="5776133" cy="369332"/>
          </a:xfrm>
          <a:prstGeom prst="rect">
            <a:avLst/>
          </a:prstGeom>
        </p:spPr>
        <p:txBody>
          <a:bodyPr wrap="none">
            <a:spAutoFit/>
          </a:bodyPr>
          <a:lstStyle/>
          <a:p>
            <a:r>
              <a:rPr lang="en-US" dirty="0"/>
              <a:t>Figure 5.6 Comparisons of Hazard Analysis and Risk Analysis</a:t>
            </a:r>
          </a:p>
        </p:txBody>
      </p:sp>
    </p:spTree>
    <p:extLst>
      <p:ext uri="{BB962C8B-B14F-4D97-AF65-F5344CB8AC3E}">
        <p14:creationId xmlns:p14="http://schemas.microsoft.com/office/powerpoint/2010/main" val="13065786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5 – Risk Analysis</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a:bodyPr>
          <a:lstStyle/>
          <a:p>
            <a:r>
              <a:rPr lang="en-US" b="1" dirty="0"/>
              <a:t>TOOLS USED TO ANALYZE RISK FOR SAFETY PROFESSIONALS</a:t>
            </a:r>
            <a:endParaRPr lang="en-US" dirty="0"/>
          </a:p>
          <a:p>
            <a:r>
              <a:rPr lang="en-US" b="1" dirty="0"/>
              <a:t>Risk Management Tool #11: Preliminary Hazard Analysis </a:t>
            </a:r>
            <a:endParaRPr lang="en-US" dirty="0"/>
          </a:p>
          <a:p>
            <a:r>
              <a:rPr lang="en-US" b="1" u="sng" dirty="0"/>
              <a:t>Purpose</a:t>
            </a:r>
            <a:r>
              <a:rPr lang="en-US" b="1" dirty="0"/>
              <a:t>:</a:t>
            </a:r>
            <a:r>
              <a:rPr lang="en-US" dirty="0"/>
              <a:t> Preliminary Hazard Analysis (PHA) is an ‘initial’ systematic analysis of a system design, facility or process used to identify hazards and necessary control measures, and allow for risk levels to be prioritized for further risk assessment and management. </a:t>
            </a:r>
          </a:p>
          <a:p>
            <a:r>
              <a:rPr lang="en-US" dirty="0"/>
              <a:t>Its primary purpose is to identify and describe significant hazards that might arise from defects and unsafe conditions in the design and operation of a system or subsystem. It is especially useful in providing an analysis of current state risk levels, and the risk reduction levels of proposed risk treatments. </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13</a:t>
            </a:fld>
            <a:endParaRPr lang="en-US"/>
          </a:p>
        </p:txBody>
      </p:sp>
    </p:spTree>
    <p:extLst>
      <p:ext uri="{BB962C8B-B14F-4D97-AF65-F5344CB8AC3E}">
        <p14:creationId xmlns:p14="http://schemas.microsoft.com/office/powerpoint/2010/main" val="360207055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5 – Risk Analysis</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a:bodyPr>
          <a:lstStyle/>
          <a:p>
            <a:r>
              <a:rPr lang="en-US" b="1" dirty="0"/>
              <a:t>TOOLS USED TO ANALYZE RISK FOR SAFETY PROFESSIONALS</a:t>
            </a:r>
            <a:endParaRPr lang="en-US" dirty="0"/>
          </a:p>
          <a:p>
            <a:r>
              <a:rPr lang="en-US" b="1" dirty="0"/>
              <a:t>Risk Management Tool #11: Preliminary Hazard Analysis </a:t>
            </a:r>
            <a:endParaRPr lang="en-US" dirty="0"/>
          </a:p>
          <a:p>
            <a:r>
              <a:rPr lang="en-US" b="1" u="sng" dirty="0"/>
              <a:t>Application</a:t>
            </a:r>
            <a:r>
              <a:rPr lang="en-US" b="1" dirty="0"/>
              <a:t>:</a:t>
            </a:r>
            <a:r>
              <a:rPr lang="en-US" dirty="0"/>
              <a:t> Preliminary Hazard Analysis, originally developed in the 1960’s by the United States Army and published in the MIL-STD-882 standard, is a method to identify hazards, assess the initial risks, and identify potential mitigation measures early in the design stage.  </a:t>
            </a:r>
          </a:p>
          <a:p>
            <a:r>
              <a:rPr lang="en-US" dirty="0"/>
              <a:t>PHA is one of eight risk assessment techniques listed in ANSI Z590.3 that the standard states are sufficient to address most risk situations.  </a:t>
            </a:r>
          </a:p>
          <a:p>
            <a:r>
              <a:rPr lang="en-US" dirty="0"/>
              <a:t>PHAs are now used by many industries to examine existing systems, prioritize risk levels and select those systems requiring further study.</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14</a:t>
            </a:fld>
            <a:endParaRPr lang="en-US"/>
          </a:p>
        </p:txBody>
      </p:sp>
    </p:spTree>
    <p:extLst>
      <p:ext uri="{BB962C8B-B14F-4D97-AF65-F5344CB8AC3E}">
        <p14:creationId xmlns:p14="http://schemas.microsoft.com/office/powerpoint/2010/main" val="27598021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5 – Risk Analysis</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0"/>
            <a:ext cx="11171581" cy="5070889"/>
          </a:xfrm>
        </p:spPr>
        <p:txBody>
          <a:bodyPr>
            <a:normAutofit fontScale="92500"/>
          </a:bodyPr>
          <a:lstStyle/>
          <a:p>
            <a:r>
              <a:rPr lang="en-US" b="1" dirty="0"/>
              <a:t>TOOLS USED TO ANALYZE RISK FOR SAFETY PROFESSIONALS</a:t>
            </a:r>
            <a:endParaRPr lang="en-US" dirty="0"/>
          </a:p>
          <a:p>
            <a:r>
              <a:rPr lang="en-US" b="1" dirty="0"/>
              <a:t>Risk Management Tool #11: Preliminary Hazard Analysis </a:t>
            </a:r>
            <a:endParaRPr lang="en-US" dirty="0"/>
          </a:p>
          <a:p>
            <a:r>
              <a:rPr lang="en-US" b="1" u="sng" dirty="0"/>
              <a:t>Process</a:t>
            </a:r>
            <a:r>
              <a:rPr lang="en-US" dirty="0"/>
              <a:t>: The process steps for a Preliminary Hazard Analysis are similar to other hazard and risk analyses. The PHA procedure is described in the following steps:</a:t>
            </a:r>
          </a:p>
          <a:p>
            <a:pPr lvl="1">
              <a:buFont typeface="Wingdings" panose="05000000000000000000" pitchFamily="2" charset="2"/>
              <a:buChar char="Ø"/>
            </a:pPr>
            <a:r>
              <a:rPr lang="en-US" i="1" dirty="0"/>
              <a:t>Establish Context </a:t>
            </a:r>
          </a:p>
          <a:p>
            <a:pPr lvl="1">
              <a:buFont typeface="Wingdings" panose="05000000000000000000" pitchFamily="2" charset="2"/>
              <a:buChar char="Ø"/>
            </a:pPr>
            <a:r>
              <a:rPr lang="en-US" i="1" dirty="0"/>
              <a:t>Establish PHA Team</a:t>
            </a:r>
            <a:r>
              <a:rPr lang="en-US" dirty="0"/>
              <a:t> </a:t>
            </a:r>
          </a:p>
          <a:p>
            <a:pPr lvl="1">
              <a:buFont typeface="Wingdings" panose="05000000000000000000" pitchFamily="2" charset="2"/>
              <a:buChar char="Ø"/>
            </a:pPr>
            <a:r>
              <a:rPr lang="en-US" i="1" dirty="0"/>
              <a:t>Develop list of hazards</a:t>
            </a:r>
            <a:r>
              <a:rPr lang="en-US" dirty="0"/>
              <a:t> </a:t>
            </a:r>
          </a:p>
          <a:p>
            <a:pPr lvl="1">
              <a:buFont typeface="Wingdings" panose="05000000000000000000" pitchFamily="2" charset="2"/>
              <a:buChar char="Ø"/>
            </a:pPr>
            <a:r>
              <a:rPr lang="en-US" i="1" dirty="0"/>
              <a:t>Select/Develop PHA Worksheet</a:t>
            </a:r>
            <a:r>
              <a:rPr lang="en-US" dirty="0"/>
              <a:t> </a:t>
            </a:r>
          </a:p>
          <a:p>
            <a:pPr lvl="1">
              <a:buFont typeface="Wingdings" panose="05000000000000000000" pitchFamily="2" charset="2"/>
              <a:buChar char="Ø"/>
            </a:pPr>
            <a:r>
              <a:rPr lang="en-US" i="1" dirty="0"/>
              <a:t>Estimate ‘Current State’ Severity</a:t>
            </a:r>
            <a:r>
              <a:rPr lang="en-US" dirty="0"/>
              <a:t>  </a:t>
            </a:r>
          </a:p>
          <a:p>
            <a:pPr lvl="1">
              <a:buFont typeface="Wingdings" panose="05000000000000000000" pitchFamily="2" charset="2"/>
              <a:buChar char="Ø"/>
            </a:pPr>
            <a:r>
              <a:rPr lang="en-US" i="1" dirty="0"/>
              <a:t>Estimate ‘Current State’ Likelihood Level</a:t>
            </a:r>
            <a:r>
              <a:rPr lang="en-US" dirty="0"/>
              <a:t> </a:t>
            </a:r>
          </a:p>
          <a:p>
            <a:pPr lvl="1">
              <a:buFont typeface="Wingdings" panose="05000000000000000000" pitchFamily="2" charset="2"/>
              <a:buChar char="Ø"/>
            </a:pPr>
            <a:r>
              <a:rPr lang="en-US" i="1" dirty="0"/>
              <a:t>Estimate ‘Current State’ Risk Level</a:t>
            </a:r>
            <a:endParaRPr lang="en-US" dirty="0"/>
          </a:p>
          <a:p>
            <a:pPr lvl="1">
              <a:buFont typeface="Wingdings" panose="05000000000000000000" pitchFamily="2" charset="2"/>
              <a:buChar char="Ø"/>
            </a:pPr>
            <a:r>
              <a:rPr lang="en-US" i="1" dirty="0"/>
              <a:t>Select Proposed Risk Control </a:t>
            </a:r>
          </a:p>
          <a:p>
            <a:pPr lvl="1">
              <a:buFont typeface="Wingdings" panose="05000000000000000000" pitchFamily="2" charset="2"/>
              <a:buChar char="Ø"/>
            </a:pPr>
            <a:r>
              <a:rPr lang="en-US" i="1" dirty="0"/>
              <a:t>Estimate ‘Future State’ Severity, Likelihood and Risk Levels </a:t>
            </a:r>
            <a:endParaRPr lang="en-US" dirty="0"/>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15</a:t>
            </a:fld>
            <a:endParaRPr lang="en-US"/>
          </a:p>
        </p:txBody>
      </p:sp>
    </p:spTree>
    <p:extLst>
      <p:ext uri="{BB962C8B-B14F-4D97-AF65-F5344CB8AC3E}">
        <p14:creationId xmlns:p14="http://schemas.microsoft.com/office/powerpoint/2010/main" val="256146374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5 – Risk Analysis</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0"/>
            <a:ext cx="3339547" cy="5070889"/>
          </a:xfrm>
        </p:spPr>
        <p:txBody>
          <a:bodyPr>
            <a:normAutofit/>
          </a:bodyPr>
          <a:lstStyle/>
          <a:p>
            <a:r>
              <a:rPr lang="en-US" b="1" dirty="0"/>
              <a:t>TOOLS USED TO ANALYZE RISK FOR SAFETY PROFESSIONALS</a:t>
            </a:r>
            <a:endParaRPr lang="en-US" dirty="0"/>
          </a:p>
          <a:p>
            <a:r>
              <a:rPr lang="en-US" b="1" dirty="0"/>
              <a:t>Risk Management Tool #11: Preliminary Hazard Analysis </a:t>
            </a:r>
            <a:endParaRPr lang="en-US" dirty="0"/>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16</a:t>
            </a:fld>
            <a:endParaRPr lang="en-US"/>
          </a:p>
        </p:txBody>
      </p:sp>
      <p:pic>
        <p:nvPicPr>
          <p:cNvPr id="5" name="Picture 4">
            <a:extLst>
              <a:ext uri="{FF2B5EF4-FFF2-40B4-BE49-F238E27FC236}">
                <a16:creationId xmlns:a16="http://schemas.microsoft.com/office/drawing/2014/main" id="{C2DCB685-6003-4B0E-9B81-76DAFFE57B41}"/>
              </a:ext>
            </a:extLst>
          </p:cNvPr>
          <p:cNvPicPr>
            <a:picLocks noChangeAspect="1"/>
          </p:cNvPicPr>
          <p:nvPr/>
        </p:nvPicPr>
        <p:blipFill>
          <a:blip r:embed="rId2"/>
          <a:stretch>
            <a:fillRect/>
          </a:stretch>
        </p:blipFill>
        <p:spPr>
          <a:xfrm>
            <a:off x="4397341" y="1152940"/>
            <a:ext cx="7423598" cy="5070889"/>
          </a:xfrm>
          <a:prstGeom prst="rect">
            <a:avLst/>
          </a:prstGeom>
        </p:spPr>
      </p:pic>
      <p:sp>
        <p:nvSpPr>
          <p:cNvPr id="6" name="Rectangle 5">
            <a:extLst>
              <a:ext uri="{FF2B5EF4-FFF2-40B4-BE49-F238E27FC236}">
                <a16:creationId xmlns:a16="http://schemas.microsoft.com/office/drawing/2014/main" id="{3449ED74-05CF-458F-A41B-44C3F526792F}"/>
              </a:ext>
            </a:extLst>
          </p:cNvPr>
          <p:cNvSpPr/>
          <p:nvPr/>
        </p:nvSpPr>
        <p:spPr>
          <a:xfrm>
            <a:off x="7184569" y="6352143"/>
            <a:ext cx="1426031" cy="369332"/>
          </a:xfrm>
          <a:prstGeom prst="rect">
            <a:avLst/>
          </a:prstGeom>
        </p:spPr>
        <p:txBody>
          <a:bodyPr wrap="none">
            <a:spAutoFit/>
          </a:bodyPr>
          <a:lstStyle/>
          <a:p>
            <a:r>
              <a:rPr lang="en-US" dirty="0"/>
              <a:t>PHA Example</a:t>
            </a:r>
          </a:p>
        </p:txBody>
      </p:sp>
    </p:spTree>
    <p:extLst>
      <p:ext uri="{BB962C8B-B14F-4D97-AF65-F5344CB8AC3E}">
        <p14:creationId xmlns:p14="http://schemas.microsoft.com/office/powerpoint/2010/main" val="21016531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5 – Risk Analysis</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a:bodyPr>
          <a:lstStyle/>
          <a:p>
            <a:r>
              <a:rPr lang="en-US" b="1" dirty="0"/>
              <a:t>TOOLS USED TO ANALYZE RISK FOR SAFETY PROFESSIONALS</a:t>
            </a:r>
            <a:endParaRPr lang="en-US" dirty="0"/>
          </a:p>
          <a:p>
            <a:r>
              <a:rPr lang="en-US" b="1" dirty="0"/>
              <a:t>Risk Management Tool #12: What-If Analysis</a:t>
            </a:r>
            <a:endParaRPr lang="en-US" dirty="0"/>
          </a:p>
          <a:p>
            <a:r>
              <a:rPr lang="en-US" b="1" u="sng" dirty="0"/>
              <a:t>Purpose:</a:t>
            </a:r>
            <a:r>
              <a:rPr lang="en-US" dirty="0"/>
              <a:t>  What-If Hazard Analysis is a team-based qualitative method used for identifying and analyzing hazards, hazard scenarios, existing controls and needed additional controls.  It was developed in the 1960s by the British chemical industry as an easier, less costly method similar to the Hazard and Operability Study known as HAZOP.  The primary objectives of ‘What-If’ are to identify and analyze a system’s major hazards and hazard exposure scenarios, causes, deviations or weaknesses that can lead to hazards, existing controls and needed controls to achieve an acceptable risk level.  </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17</a:t>
            </a:fld>
            <a:endParaRPr lang="en-US"/>
          </a:p>
        </p:txBody>
      </p:sp>
    </p:spTree>
    <p:extLst>
      <p:ext uri="{BB962C8B-B14F-4D97-AF65-F5344CB8AC3E}">
        <p14:creationId xmlns:p14="http://schemas.microsoft.com/office/powerpoint/2010/main" val="334571071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5 – Risk Analysis</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a:bodyPr>
          <a:lstStyle/>
          <a:p>
            <a:r>
              <a:rPr lang="en-US" b="1" dirty="0"/>
              <a:t>TOOLS USED TO ANALYZE RISK FOR SAFETY PROFESSIONALS</a:t>
            </a:r>
            <a:endParaRPr lang="en-US" dirty="0"/>
          </a:p>
          <a:p>
            <a:r>
              <a:rPr lang="en-US" b="1" dirty="0"/>
              <a:t>Risk Management Tool #12: What-If Analysis</a:t>
            </a:r>
            <a:endParaRPr lang="en-US" dirty="0"/>
          </a:p>
          <a:p>
            <a:r>
              <a:rPr lang="en-US" b="1" u="sng" dirty="0"/>
              <a:t>Application:</a:t>
            </a:r>
            <a:r>
              <a:rPr lang="en-US" dirty="0"/>
              <a:t>   Although originally developed for chemical and petrochemical process hazard studies, ‘What-If’ and its variations have become widely used in many other industries including energy, manufacturing, high-tech, food processing, transportation, and healthcare to mention a few.  The method can be applied to a system, process, or operation or at a more specific focus such as a piece of equipment, procedure, or activity. </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18</a:t>
            </a:fld>
            <a:endParaRPr lang="en-US"/>
          </a:p>
        </p:txBody>
      </p:sp>
    </p:spTree>
    <p:extLst>
      <p:ext uri="{BB962C8B-B14F-4D97-AF65-F5344CB8AC3E}">
        <p14:creationId xmlns:p14="http://schemas.microsoft.com/office/powerpoint/2010/main" val="148983300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5 – Risk Analysis</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fontScale="92500" lnSpcReduction="20000"/>
          </a:bodyPr>
          <a:lstStyle/>
          <a:p>
            <a:r>
              <a:rPr lang="en-US" b="1" dirty="0"/>
              <a:t>TOOLS USED TO ANALYZE RISK FOR SAFETY PROFESSIONALS</a:t>
            </a:r>
            <a:endParaRPr lang="en-US" dirty="0"/>
          </a:p>
          <a:p>
            <a:r>
              <a:rPr lang="en-US" b="1" dirty="0"/>
              <a:t>Risk Management Tool #12: What-If Analysis</a:t>
            </a:r>
            <a:endParaRPr lang="en-US" dirty="0"/>
          </a:p>
          <a:p>
            <a:r>
              <a:rPr lang="en-US" b="1" u="sng" dirty="0"/>
              <a:t>Process:</a:t>
            </a:r>
            <a:r>
              <a:rPr lang="en-US" dirty="0"/>
              <a:t>  The What-If Hazard Analysis is a team-based, brainstorming process used to identify and analyze hazards of a system or process.  </a:t>
            </a:r>
          </a:p>
          <a:p>
            <a:r>
              <a:rPr lang="en-US" dirty="0"/>
              <a:t>Cross-functional teams knowledgeable of the process discuss aspects in a random, creative fashion asking ‘what if’ questions to identify any weaknesses, deviations, or hazards.  </a:t>
            </a:r>
          </a:p>
          <a:p>
            <a:r>
              <a:rPr lang="en-US" dirty="0"/>
              <a:t>The team identifies potential hazard scenarios, their causes, any existing controls for these hazards, and additional controls needed.  </a:t>
            </a:r>
          </a:p>
          <a:p>
            <a:r>
              <a:rPr lang="en-US" dirty="0"/>
              <a:t>A spreadsheet is generated listing the tasks or elements and posed ‘what if’ questions along with resulting consequences, existing safe guards and recommended additional controls.  For this method to be successful, a skilled and knowledgeable leader able to facilitate the analysis and keep it on track, is required. A recorder or scribe is needed to collect and document the findings.  </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19</a:t>
            </a:fld>
            <a:endParaRPr lang="en-US"/>
          </a:p>
        </p:txBody>
      </p:sp>
    </p:spTree>
    <p:extLst>
      <p:ext uri="{BB962C8B-B14F-4D97-AF65-F5344CB8AC3E}">
        <p14:creationId xmlns:p14="http://schemas.microsoft.com/office/powerpoint/2010/main" val="41124668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5 – Risk Analysis</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a:bodyPr>
          <a:lstStyle/>
          <a:p>
            <a:r>
              <a:rPr lang="en-US" b="1" dirty="0"/>
              <a:t>Introduction</a:t>
            </a:r>
            <a:endParaRPr lang="en-US" dirty="0"/>
          </a:p>
          <a:p>
            <a:r>
              <a:rPr lang="en-US" dirty="0"/>
              <a:t>Risk analysis is the essences of the risk assessment process.  It is the act of making qualified judgements and determining risk levels for an identified risk.  Without proper analysis of hazards and their risk, a hazard’s risk potential is uncertain and unmanaged.  </a:t>
            </a:r>
          </a:p>
          <a:p>
            <a:r>
              <a:rPr lang="en-US" dirty="0"/>
              <a:t>For those hazards and risk that have been identified, an ‘understanding’ of their potential risk is determined during the risk analysis phase.  This chapter will review the concept of analyzing risk and discuss several common methods as well as provide selected tools and their process steps to the OSH professional.</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2</a:t>
            </a:fld>
            <a:endParaRPr lang="en-US"/>
          </a:p>
        </p:txBody>
      </p:sp>
    </p:spTree>
    <p:extLst>
      <p:ext uri="{BB962C8B-B14F-4D97-AF65-F5344CB8AC3E}">
        <p14:creationId xmlns:p14="http://schemas.microsoft.com/office/powerpoint/2010/main" val="298714163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5 – Risk Analysis</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3975651" cy="4891502"/>
          </a:xfrm>
        </p:spPr>
        <p:txBody>
          <a:bodyPr>
            <a:normAutofit/>
          </a:bodyPr>
          <a:lstStyle/>
          <a:p>
            <a:r>
              <a:rPr lang="en-US" b="1" dirty="0"/>
              <a:t>TOOLS USED TO ANALYZE RISK FOR SAFETY PROFESSIONALS</a:t>
            </a:r>
            <a:endParaRPr lang="en-US" dirty="0"/>
          </a:p>
          <a:p>
            <a:r>
              <a:rPr lang="en-US" b="1" dirty="0"/>
              <a:t>Risk Management Tool #12: What-If Analysis</a:t>
            </a:r>
            <a:endParaRPr lang="en-US" dirty="0"/>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20</a:t>
            </a:fld>
            <a:endParaRPr lang="en-US"/>
          </a:p>
        </p:txBody>
      </p:sp>
      <p:pic>
        <p:nvPicPr>
          <p:cNvPr id="5" name="Picture 4">
            <a:extLst>
              <a:ext uri="{FF2B5EF4-FFF2-40B4-BE49-F238E27FC236}">
                <a16:creationId xmlns:a16="http://schemas.microsoft.com/office/drawing/2014/main" id="{4598E013-22A9-4FB5-B21C-0D81B642E1FC}"/>
              </a:ext>
            </a:extLst>
          </p:cNvPr>
          <p:cNvPicPr>
            <a:picLocks noChangeAspect="1"/>
          </p:cNvPicPr>
          <p:nvPr/>
        </p:nvPicPr>
        <p:blipFill>
          <a:blip r:embed="rId2"/>
          <a:stretch>
            <a:fillRect/>
          </a:stretch>
        </p:blipFill>
        <p:spPr>
          <a:xfrm>
            <a:off x="4518991" y="1152940"/>
            <a:ext cx="7368208" cy="4658020"/>
          </a:xfrm>
          <a:prstGeom prst="rect">
            <a:avLst/>
          </a:prstGeom>
        </p:spPr>
      </p:pic>
      <p:sp>
        <p:nvSpPr>
          <p:cNvPr id="6" name="Rectangle 5">
            <a:extLst>
              <a:ext uri="{FF2B5EF4-FFF2-40B4-BE49-F238E27FC236}">
                <a16:creationId xmlns:a16="http://schemas.microsoft.com/office/drawing/2014/main" id="{85C9F516-A40E-4EB7-8F70-D74927BCF540}"/>
              </a:ext>
            </a:extLst>
          </p:cNvPr>
          <p:cNvSpPr/>
          <p:nvPr/>
        </p:nvSpPr>
        <p:spPr>
          <a:xfrm>
            <a:off x="6929541" y="6169580"/>
            <a:ext cx="2547108" cy="369332"/>
          </a:xfrm>
          <a:prstGeom prst="rect">
            <a:avLst/>
          </a:prstGeom>
        </p:spPr>
        <p:txBody>
          <a:bodyPr wrap="none">
            <a:spAutoFit/>
          </a:bodyPr>
          <a:lstStyle/>
          <a:p>
            <a:r>
              <a:rPr lang="en-US" dirty="0"/>
              <a:t>What-If Analysis Example</a:t>
            </a:r>
          </a:p>
        </p:txBody>
      </p:sp>
    </p:spTree>
    <p:extLst>
      <p:ext uri="{BB962C8B-B14F-4D97-AF65-F5344CB8AC3E}">
        <p14:creationId xmlns:p14="http://schemas.microsoft.com/office/powerpoint/2010/main" val="83668519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5 – Risk Analysis</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fontScale="92500" lnSpcReduction="10000"/>
          </a:bodyPr>
          <a:lstStyle/>
          <a:p>
            <a:r>
              <a:rPr lang="en-US" b="1" dirty="0"/>
              <a:t>TOOLS USED TO ANALYZE RISK FOR SAFETY PROFESSIONALS</a:t>
            </a:r>
            <a:endParaRPr lang="en-US" dirty="0"/>
          </a:p>
          <a:p>
            <a:r>
              <a:rPr lang="en-US" b="1" dirty="0"/>
              <a:t>Risk Management Tool #13: Failure Mode and Effects Analysis (FMEA)</a:t>
            </a:r>
            <a:endParaRPr lang="en-US" dirty="0"/>
          </a:p>
          <a:p>
            <a:r>
              <a:rPr lang="en-US" b="1" u="sng" dirty="0"/>
              <a:t>Purpose: </a:t>
            </a:r>
            <a:r>
              <a:rPr lang="en-US" dirty="0"/>
              <a:t>   Failure Mode and Effects Analysis (FMEA) is a more detailed qualitative or semi-quantitative method used to identify and analyze the ways in which system components can fail, and the resulting effects to the system.  </a:t>
            </a:r>
          </a:p>
          <a:p>
            <a:r>
              <a:rPr lang="en-US" dirty="0"/>
              <a:t>FMEA uses a spreadsheet with columns to analyze individual process functions, potential failures, causes, effects of failure, and controls.  Developed in 1949 by the U.S. Department of Defense and published in the Military Procedure, MIL-P-1629 - Procedures for performing a failure mode effect and critical analysis, FMEA’s objective was to classify possible failures related to personnel and equipment. </a:t>
            </a:r>
          </a:p>
          <a:p>
            <a:r>
              <a:rPr lang="en-US" dirty="0"/>
              <a:t>Later, it was used by NASA and the nuclear industry.  Currently, it is one of the most widely used methods by a number of industries.</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21</a:t>
            </a:fld>
            <a:endParaRPr lang="en-US"/>
          </a:p>
        </p:txBody>
      </p:sp>
    </p:spTree>
    <p:extLst>
      <p:ext uri="{BB962C8B-B14F-4D97-AF65-F5344CB8AC3E}">
        <p14:creationId xmlns:p14="http://schemas.microsoft.com/office/powerpoint/2010/main" val="362127961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5 – Risk Analysis</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a:bodyPr>
          <a:lstStyle/>
          <a:p>
            <a:r>
              <a:rPr lang="en-US" b="1" dirty="0"/>
              <a:t>TOOLS USED TO ANALYZE RISK FOR SAFETY PROFESSIONALS</a:t>
            </a:r>
            <a:endParaRPr lang="en-US" dirty="0"/>
          </a:p>
          <a:p>
            <a:r>
              <a:rPr lang="en-US" b="1" dirty="0"/>
              <a:t>Risk Management Tool #13: Failure Mode and Effects Analysis (FMEA)</a:t>
            </a:r>
            <a:endParaRPr lang="en-US" dirty="0"/>
          </a:p>
          <a:p>
            <a:r>
              <a:rPr lang="en-US" b="1" u="sng" dirty="0"/>
              <a:t>Application:</a:t>
            </a:r>
            <a:r>
              <a:rPr lang="en-US" dirty="0"/>
              <a:t>  FMEAs are performed to analyze system components individually to identify potential failure modes, their causes, existing controls and resulting effects of a failure on the system.  </a:t>
            </a:r>
          </a:p>
          <a:p>
            <a:r>
              <a:rPr lang="en-US" dirty="0"/>
              <a:t>Traditionally used as a form of ‘reliability’ analysis of systems, subsystems, processes and hardware, FMEA are now also used to analyze jobs and tasks, identifying potential deviations from desired performance criteria that can cause failures or exposure to hazards, and how these can occur, as well as resulting effect on workers and environment.  </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22</a:t>
            </a:fld>
            <a:endParaRPr lang="en-US"/>
          </a:p>
        </p:txBody>
      </p:sp>
    </p:spTree>
    <p:extLst>
      <p:ext uri="{BB962C8B-B14F-4D97-AF65-F5344CB8AC3E}">
        <p14:creationId xmlns:p14="http://schemas.microsoft.com/office/powerpoint/2010/main" val="399407260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5 – Risk Analysis</a:t>
            </a:r>
            <a:endParaRPr lang="en-US" dirty="0"/>
          </a:p>
        </p:txBody>
      </p:sp>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a:bodyPr>
              <a:lstStyle/>
              <a:p>
                <a:r>
                  <a:rPr lang="en-US" b="1" dirty="0"/>
                  <a:t>TOOLS USED TO ANALYZE RISK FOR SAFETY PROFESSIONALS</a:t>
                </a:r>
                <a:endParaRPr lang="en-US" dirty="0"/>
              </a:p>
              <a:p>
                <a:r>
                  <a:rPr lang="en-US" b="1" dirty="0"/>
                  <a:t>Risk Management Tool #13: Failure Mode and Effects Analysis (FMEA)</a:t>
                </a:r>
                <a:endParaRPr lang="en-US" dirty="0"/>
              </a:p>
              <a:p>
                <a:r>
                  <a:rPr lang="en-US" b="1" u="sng" dirty="0"/>
                  <a:t>Application:</a:t>
                </a:r>
                <a:r>
                  <a:rPr lang="en-US" dirty="0"/>
                  <a:t>  FMEA is designed to identify and analyze failures and their resulting risk exposures making the risk descriptors and selected risk scoring system important to the analysis.  Many risk scoring models use two factors systems based on Severity (S) and Likelihood (L) shown as: </a:t>
                </a:r>
              </a:p>
              <a:p>
                <a:r>
                  <a:rPr lang="en-US" i="1" dirty="0"/>
                  <a:t> </a:t>
                </a:r>
                <a14:m>
                  <m:oMath xmlns:m="http://schemas.openxmlformats.org/officeDocument/2006/math">
                    <m:r>
                      <a:rPr lang="en-US" i="1"/>
                      <m:t>𝑆𝑒𝑣𝑒𝑟𝑖𝑡𝑦</m:t>
                    </m:r>
                    <m:r>
                      <a:rPr lang="en-US" i="1"/>
                      <m:t>×</m:t>
                    </m:r>
                    <m:r>
                      <a:rPr lang="en-US" i="1"/>
                      <m:t>𝐿𝑖𝑘𝑒𝑙𝑖h𝑜𝑜𝑑</m:t>
                    </m:r>
                    <m:r>
                      <a:rPr lang="en-US" i="1"/>
                      <m:t>=</m:t>
                    </m:r>
                    <m:r>
                      <a:rPr lang="en-US" i="1"/>
                      <m:t>𝑅𝑖𝑠𝑘</m:t>
                    </m:r>
                    <m:r>
                      <a:rPr lang="en-US" i="1"/>
                      <m:t> </m:t>
                    </m:r>
                    <m:r>
                      <a:rPr lang="en-US" i="1"/>
                      <m:t>𝐿𝑒𝑣𝑒𝑙</m:t>
                    </m:r>
                  </m:oMath>
                </a14:m>
                <a:r>
                  <a:rPr lang="en-US" i="1" dirty="0"/>
                  <a:t>  </a:t>
                </a:r>
                <a:endParaRPr lang="en-US" dirty="0"/>
              </a:p>
              <a:p>
                <a:pPr marL="0" indent="0">
                  <a:buNone/>
                </a:pPr>
                <a:r>
                  <a:rPr lang="en-US" i="1" dirty="0"/>
                  <a:t>		Or</a:t>
                </a:r>
                <a:endParaRPr lang="en-US" dirty="0"/>
              </a:p>
              <a:p>
                <a:r>
                  <a:rPr lang="en-US" i="1" dirty="0"/>
                  <a:t>  </a:t>
                </a:r>
                <a14:m>
                  <m:oMath xmlns:m="http://schemas.openxmlformats.org/officeDocument/2006/math">
                    <m:r>
                      <a:rPr lang="en-US" i="1"/>
                      <m:t>𝑆𝑒𝑣𝑒𝑟𝑖𝑡𝑦</m:t>
                    </m:r>
                    <m:r>
                      <a:rPr lang="en-US" i="1"/>
                      <m:t>+</m:t>
                    </m:r>
                    <m:r>
                      <a:rPr lang="en-US" i="1"/>
                      <m:t>𝐿𝑖𝑘𝑒𝑙𝑖h𝑜𝑜𝑑</m:t>
                    </m:r>
                    <m:r>
                      <a:rPr lang="en-US" i="1"/>
                      <m:t>=</m:t>
                    </m:r>
                    <m:r>
                      <a:rPr lang="en-US" i="1"/>
                      <m:t>𝑅𝑖𝑠𝑘</m:t>
                    </m:r>
                    <m:r>
                      <a:rPr lang="en-US" i="1"/>
                      <m:t> </m:t>
                    </m:r>
                    <m:r>
                      <a:rPr lang="en-US" i="1"/>
                      <m:t>𝐿𝑒𝑣𝑒𝑙</m:t>
                    </m:r>
                  </m:oMath>
                </a14:m>
                <a:endParaRPr lang="en-US" dirty="0"/>
              </a:p>
            </p:txBody>
          </p:sp>
        </mc:Choice>
        <mc:Fallback>
          <p:sp>
            <p:nvSpPr>
              <p:cNvPr id="3" name="Content Placeholder 2">
                <a:extLst>
                  <a:ext uri="{FF2B5EF4-FFF2-40B4-BE49-F238E27FC236}">
                    <a16:creationId xmlns:a16="http://schemas.microsoft.com/office/drawing/2014/main" id="{00B44EF4-AF8D-425E-9CE4-420F4E88649D}"/>
                  </a:ext>
                </a:extLst>
              </p:cNvPr>
              <p:cNvSpPr>
                <a:spLocks noGrp="1" noRot="1" noChangeAspect="1" noMove="1" noResize="1" noEditPoints="1" noAdjustHandles="1" noChangeArrowheads="1" noChangeShapeType="1" noTextEdit="1"/>
              </p:cNvSpPr>
              <p:nvPr>
                <p:ph idx="1"/>
              </p:nvPr>
            </p:nvSpPr>
            <p:spPr>
              <a:xfrm>
                <a:off x="543340" y="1285461"/>
                <a:ext cx="11171581" cy="4891502"/>
              </a:xfrm>
              <a:blipFill>
                <a:blip r:embed="rId2"/>
                <a:stretch>
                  <a:fillRect l="-982" t="-2120"/>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23</a:t>
            </a:fld>
            <a:endParaRPr lang="en-US"/>
          </a:p>
        </p:txBody>
      </p:sp>
    </p:spTree>
    <p:extLst>
      <p:ext uri="{BB962C8B-B14F-4D97-AF65-F5344CB8AC3E}">
        <p14:creationId xmlns:p14="http://schemas.microsoft.com/office/powerpoint/2010/main" val="284642509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5 – Risk Analysis</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a:bodyPr>
          <a:lstStyle/>
          <a:p>
            <a:r>
              <a:rPr lang="en-US" b="1" dirty="0"/>
              <a:t>TOOLS USED TO ANALYZE RISK FOR SAFETY PROFESSIONALS</a:t>
            </a:r>
            <a:endParaRPr lang="en-US" dirty="0"/>
          </a:p>
          <a:p>
            <a:r>
              <a:rPr lang="en-US" b="1" dirty="0"/>
              <a:t>Risk Management Tool #13: Failure Mode and Effects Analysis (FMEA)</a:t>
            </a:r>
            <a:endParaRPr lang="en-US" dirty="0"/>
          </a:p>
          <a:p>
            <a:r>
              <a:rPr lang="en-US" b="1" u="sng" dirty="0"/>
              <a:t>Application:</a:t>
            </a:r>
            <a:r>
              <a:rPr lang="en-US" dirty="0"/>
              <a:t>  More complex risk scoring systems used by methods such as FMEA including a third and sometimes fourth variable.  FMEA methods typically use Severity (S), Likelihood (L) and Detection of Failure (D) in their risk scoring systems. The ‘detection’ rating is based on how easily the potential failure can be detected prior to occurrence. </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24</a:t>
            </a:fld>
            <a:endParaRPr lang="en-US"/>
          </a:p>
        </p:txBody>
      </p:sp>
    </p:spTree>
    <p:extLst>
      <p:ext uri="{BB962C8B-B14F-4D97-AF65-F5344CB8AC3E}">
        <p14:creationId xmlns:p14="http://schemas.microsoft.com/office/powerpoint/2010/main" val="425697597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5 – Risk Analysis</a:t>
            </a:r>
            <a:endParaRPr lang="en-US" dirty="0"/>
          </a:p>
        </p:txBody>
      </p:sp>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lnSpcReduction="10000"/>
              </a:bodyPr>
              <a:lstStyle/>
              <a:p>
                <a:r>
                  <a:rPr lang="en-US" b="1" dirty="0"/>
                  <a:t>TOOLS USED TO ANALYZE RISK FOR SAFETY PROFESSIONALS</a:t>
                </a:r>
                <a:endParaRPr lang="en-US" dirty="0"/>
              </a:p>
              <a:p>
                <a:r>
                  <a:rPr lang="en-US" b="1" dirty="0"/>
                  <a:t>Risk Management Tool #13: Failure Mode and Effects Analysis (FMEA)</a:t>
                </a:r>
                <a:endParaRPr lang="en-US" dirty="0"/>
              </a:p>
              <a:p>
                <a:r>
                  <a:rPr lang="en-US" b="1" u="sng" dirty="0"/>
                  <a:t>Application:</a:t>
                </a:r>
                <a:r>
                  <a:rPr lang="en-US" dirty="0"/>
                  <a:t>  In other applications, where hazard control measures are analyzed, a Prevention Effectiveness (PE) factor is used in place of detection. Prevention effectiveness is an estimate of a control measure’s effectiveness and reliability in controlling the failure and its effects. This estimation is based on the hierarchy of controls model, and may be preferred by OSH professional since it aligns with the ANSI Z590.3, ‘Prevention through Design’ concept.  The following risk scoring formula is used in this example:</a:t>
                </a:r>
              </a:p>
              <a:p>
                <a:pPr marL="0" indent="0">
                  <a:buNone/>
                </a:pPr>
                <a14:m>
                  <m:oMathPara xmlns:m="http://schemas.openxmlformats.org/officeDocument/2006/math">
                    <m:oMathParaPr>
                      <m:jc m:val="centerGroup"/>
                    </m:oMathParaPr>
                    <m:oMath xmlns:m="http://schemas.openxmlformats.org/officeDocument/2006/math">
                      <m:f>
                        <m:fPr>
                          <m:ctrlPr>
                            <a:rPr lang="en-US" i="1"/>
                          </m:ctrlPr>
                        </m:fPr>
                        <m:num>
                          <m:r>
                            <a:rPr lang="en-US" i="1"/>
                            <m:t>𝑆𝑒𝑣𝑒𝑟𝑖𝑡𝑦</m:t>
                          </m:r>
                          <m:r>
                            <a:rPr lang="en-US" i="1"/>
                            <m:t>×</m:t>
                          </m:r>
                          <m:r>
                            <a:rPr lang="en-US" i="1"/>
                            <m:t>𝐿𝑖𝑘𝑒𝑙𝑖h𝑜𝑜𝑑</m:t>
                          </m:r>
                        </m:num>
                        <m:den>
                          <m:r>
                            <a:rPr lang="en-US" i="1"/>
                            <m:t>𝑃𝑟𝑒𝑣𝑒𝑛𝑡𝑖𝑜𝑛</m:t>
                          </m:r>
                          <m:r>
                            <a:rPr lang="en-US" i="1"/>
                            <m:t> </m:t>
                          </m:r>
                          <m:r>
                            <a:rPr lang="en-US" i="1"/>
                            <m:t>𝐸𝑓𝑓𝑒𝑐𝑡𝑖𝑣𝑒𝑛𝑒𝑠𝑠</m:t>
                          </m:r>
                        </m:den>
                      </m:f>
                      <m:r>
                        <a:rPr lang="en-US" i="1"/>
                        <m:t>=</m:t>
                      </m:r>
                      <m:r>
                        <a:rPr lang="en-US" i="1"/>
                        <m:t>𝑅𝑖𝑠𝑘</m:t>
                      </m:r>
                      <m:r>
                        <a:rPr lang="en-US" i="1"/>
                        <m:t> </m:t>
                      </m:r>
                      <m:r>
                        <a:rPr lang="en-US" i="1"/>
                        <m:t>𝐿𝑒𝑣𝑒𝑙</m:t>
                      </m:r>
                    </m:oMath>
                  </m:oMathPara>
                </a14:m>
                <a:endParaRPr lang="en-US" dirty="0"/>
              </a:p>
            </p:txBody>
          </p:sp>
        </mc:Choice>
        <mc:Fallback>
          <p:sp>
            <p:nvSpPr>
              <p:cNvPr id="3" name="Content Placeholder 2">
                <a:extLst>
                  <a:ext uri="{FF2B5EF4-FFF2-40B4-BE49-F238E27FC236}">
                    <a16:creationId xmlns:a16="http://schemas.microsoft.com/office/drawing/2014/main" id="{00B44EF4-AF8D-425E-9CE4-420F4E88649D}"/>
                  </a:ext>
                </a:extLst>
              </p:cNvPr>
              <p:cNvSpPr>
                <a:spLocks noGrp="1" noRot="1" noChangeAspect="1" noMove="1" noResize="1" noEditPoints="1" noAdjustHandles="1" noChangeArrowheads="1" noChangeShapeType="1" noTextEdit="1"/>
              </p:cNvSpPr>
              <p:nvPr>
                <p:ph idx="1"/>
              </p:nvPr>
            </p:nvSpPr>
            <p:spPr>
              <a:xfrm>
                <a:off x="543340" y="1285461"/>
                <a:ext cx="11171581" cy="4891502"/>
              </a:xfrm>
              <a:blipFill>
                <a:blip r:embed="rId2"/>
                <a:stretch>
                  <a:fillRect l="-982" t="-2868" r="-1146"/>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25</a:t>
            </a:fld>
            <a:endParaRPr lang="en-US"/>
          </a:p>
        </p:txBody>
      </p:sp>
    </p:spTree>
    <p:extLst>
      <p:ext uri="{BB962C8B-B14F-4D97-AF65-F5344CB8AC3E}">
        <p14:creationId xmlns:p14="http://schemas.microsoft.com/office/powerpoint/2010/main" val="191477423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5 – Risk Analysis</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a:bodyPr>
          <a:lstStyle/>
          <a:p>
            <a:r>
              <a:rPr lang="en-US" b="1" dirty="0"/>
              <a:t>TOOLS USED TO ANALYZE RISK FOR SAFETY PROFESSIONALS</a:t>
            </a:r>
            <a:endParaRPr lang="en-US" dirty="0"/>
          </a:p>
          <a:p>
            <a:r>
              <a:rPr lang="en-US" b="1" dirty="0"/>
              <a:t>Risk Management Tool #13: Failure Mode and Effects Analysis (FMEA)</a:t>
            </a:r>
            <a:endParaRPr lang="en-US" dirty="0"/>
          </a:p>
          <a:p>
            <a:r>
              <a:rPr lang="en-US" b="1" u="sng" dirty="0"/>
              <a:t>Process: </a:t>
            </a:r>
            <a:r>
              <a:rPr lang="en-US" dirty="0"/>
              <a:t> Failure Mode and Effects Analysis takes a system and breaks it down into individual components or nodes.  Each component is systematically analyzed for the different ways it can potentially fail and the effects of each failure on the system. </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26</a:t>
            </a:fld>
            <a:endParaRPr lang="en-US"/>
          </a:p>
        </p:txBody>
      </p:sp>
    </p:spTree>
    <p:extLst>
      <p:ext uri="{BB962C8B-B14F-4D97-AF65-F5344CB8AC3E}">
        <p14:creationId xmlns:p14="http://schemas.microsoft.com/office/powerpoint/2010/main" val="226774549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5 – Risk Analysis</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1245704"/>
          </a:xfrm>
        </p:spPr>
        <p:txBody>
          <a:bodyPr>
            <a:normAutofit/>
          </a:bodyPr>
          <a:lstStyle/>
          <a:p>
            <a:r>
              <a:rPr lang="en-US" b="1" dirty="0"/>
              <a:t>TOOLS USED TO ANALYZE RISK FOR SAFETY PROFESSIONALS</a:t>
            </a:r>
            <a:endParaRPr lang="en-US" dirty="0"/>
          </a:p>
          <a:p>
            <a:r>
              <a:rPr lang="en-US" b="1" dirty="0"/>
              <a:t>Risk Management Tool #13: Failure Mode and Effects Analysis (FMEA)</a:t>
            </a:r>
            <a:endParaRPr lang="en-US" dirty="0"/>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27</a:t>
            </a:fld>
            <a:endParaRPr lang="en-US"/>
          </a:p>
        </p:txBody>
      </p:sp>
      <p:pic>
        <p:nvPicPr>
          <p:cNvPr id="5" name="Picture 4">
            <a:extLst>
              <a:ext uri="{FF2B5EF4-FFF2-40B4-BE49-F238E27FC236}">
                <a16:creationId xmlns:a16="http://schemas.microsoft.com/office/drawing/2014/main" id="{C84F57C2-D7C2-4C40-8B6A-EFD354854851}"/>
              </a:ext>
            </a:extLst>
          </p:cNvPr>
          <p:cNvPicPr>
            <a:picLocks noChangeAspect="1"/>
          </p:cNvPicPr>
          <p:nvPr/>
        </p:nvPicPr>
        <p:blipFill>
          <a:blip r:embed="rId2"/>
          <a:stretch>
            <a:fillRect/>
          </a:stretch>
        </p:blipFill>
        <p:spPr>
          <a:xfrm>
            <a:off x="1068607" y="2418621"/>
            <a:ext cx="10080459" cy="3732355"/>
          </a:xfrm>
          <a:prstGeom prst="rect">
            <a:avLst/>
          </a:prstGeom>
        </p:spPr>
      </p:pic>
      <p:sp>
        <p:nvSpPr>
          <p:cNvPr id="6" name="Rectangle 5">
            <a:extLst>
              <a:ext uri="{FF2B5EF4-FFF2-40B4-BE49-F238E27FC236}">
                <a16:creationId xmlns:a16="http://schemas.microsoft.com/office/drawing/2014/main" id="{36813D30-E240-4819-94EE-13DB20FEE24F}"/>
              </a:ext>
            </a:extLst>
          </p:cNvPr>
          <p:cNvSpPr/>
          <p:nvPr/>
        </p:nvSpPr>
        <p:spPr>
          <a:xfrm>
            <a:off x="4739655" y="6263520"/>
            <a:ext cx="2646430" cy="369332"/>
          </a:xfrm>
          <a:prstGeom prst="rect">
            <a:avLst/>
          </a:prstGeom>
        </p:spPr>
        <p:txBody>
          <a:bodyPr wrap="none">
            <a:spAutoFit/>
          </a:bodyPr>
          <a:lstStyle/>
          <a:p>
            <a:r>
              <a:rPr lang="en-US" dirty="0"/>
              <a:t>FMEA Worksheet Example</a:t>
            </a:r>
          </a:p>
        </p:txBody>
      </p:sp>
    </p:spTree>
    <p:extLst>
      <p:ext uri="{BB962C8B-B14F-4D97-AF65-F5344CB8AC3E}">
        <p14:creationId xmlns:p14="http://schemas.microsoft.com/office/powerpoint/2010/main" val="54686702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5 – Risk Analysis</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lnSpcReduction="10000"/>
          </a:bodyPr>
          <a:lstStyle/>
          <a:p>
            <a:r>
              <a:rPr lang="en-US" b="1" dirty="0"/>
              <a:t>TOOLS USED TO ANALYZE RISK FOR SAFETY PROFESSIONALS</a:t>
            </a:r>
            <a:endParaRPr lang="en-US" dirty="0"/>
          </a:p>
          <a:p>
            <a:r>
              <a:rPr lang="en-US" b="1" dirty="0"/>
              <a:t>Risk Management Tool #14: Layers of Protection Analysis (LOPA)</a:t>
            </a:r>
            <a:endParaRPr lang="en-US" dirty="0"/>
          </a:p>
          <a:p>
            <a:r>
              <a:rPr lang="en-US" b="1" u="sng" dirty="0"/>
              <a:t>Purpose: </a:t>
            </a:r>
            <a:r>
              <a:rPr lang="en-US" dirty="0"/>
              <a:t>  Layers of protection analysis (LOPA) is a ‘barrier analysis’ method used to study existing or proposed barriers for a hazardous scenario or situation.  Its purpose is to determine if current barriers are sufficient to achieve an acceptable risk level, and if not, what additional barriers are required.  </a:t>
            </a:r>
          </a:p>
          <a:p>
            <a:r>
              <a:rPr lang="en-US" b="1" u="sng" dirty="0"/>
              <a:t>Application:</a:t>
            </a:r>
            <a:r>
              <a:rPr lang="en-US" dirty="0"/>
              <a:t> LOPA is used qualitatively to review layers of protection between a hazard and a consequence, or semi-quantitatively to prioritize processes for further analysis. LOPA can also be used quantitatively to analyze each independent protection layer (IPL) and safety integrity levels (SIL levels) for risk reduction provided. </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28</a:t>
            </a:fld>
            <a:endParaRPr lang="en-US"/>
          </a:p>
        </p:txBody>
      </p:sp>
    </p:spTree>
    <p:extLst>
      <p:ext uri="{BB962C8B-B14F-4D97-AF65-F5344CB8AC3E}">
        <p14:creationId xmlns:p14="http://schemas.microsoft.com/office/powerpoint/2010/main" val="182732407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5 – Risk Analysis</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a:bodyPr>
          <a:lstStyle/>
          <a:p>
            <a:r>
              <a:rPr lang="en-US" b="1" dirty="0"/>
              <a:t>TOOLS USED TO ANALYZE RISK FOR SAFETY PROFESSIONALS</a:t>
            </a:r>
            <a:endParaRPr lang="en-US" dirty="0"/>
          </a:p>
          <a:p>
            <a:r>
              <a:rPr lang="en-US" b="1" dirty="0"/>
              <a:t>Risk Management Tool #14: Layers of Protection Analysis (LOPA)</a:t>
            </a:r>
            <a:endParaRPr lang="en-US" dirty="0"/>
          </a:p>
          <a:p>
            <a:r>
              <a:rPr lang="en-US" b="1" u="sng" dirty="0"/>
              <a:t>Process:</a:t>
            </a:r>
            <a:r>
              <a:rPr lang="en-US" dirty="0"/>
              <a:t>  As described in ISO 31010, hazards and consequences are selected, and independent protection layers (IPLs) are identified for each hazard/consequence pair.  IPLs are defined as physical barriers or devices that prevent the initiating cause of a hazardous event from proceeding to the unwanted consequence(s).  IPL controls include physical barriers and controls such as design changes, engineering controls, warnings and alarms. </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29</a:t>
            </a:fld>
            <a:endParaRPr lang="en-US"/>
          </a:p>
        </p:txBody>
      </p:sp>
    </p:spTree>
    <p:extLst>
      <p:ext uri="{BB962C8B-B14F-4D97-AF65-F5344CB8AC3E}">
        <p14:creationId xmlns:p14="http://schemas.microsoft.com/office/powerpoint/2010/main" val="2247450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5 – Risk Analysis</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6124745" cy="3933653"/>
          </a:xfrm>
        </p:spPr>
        <p:txBody>
          <a:bodyPr>
            <a:normAutofit/>
          </a:bodyPr>
          <a:lstStyle/>
          <a:p>
            <a:r>
              <a:rPr lang="en-US" b="1" dirty="0"/>
              <a:t>Introduction</a:t>
            </a:r>
            <a:endParaRPr lang="en-US" dirty="0"/>
          </a:p>
          <a:p>
            <a:r>
              <a:rPr lang="en-US" dirty="0"/>
              <a:t>The risk management process from the ISO 31000 Risk Management standard is shown to the right.</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3</a:t>
            </a:fld>
            <a:endParaRPr lang="en-US"/>
          </a:p>
        </p:txBody>
      </p:sp>
      <p:sp>
        <p:nvSpPr>
          <p:cNvPr id="6" name="Rectangle 5">
            <a:extLst>
              <a:ext uri="{FF2B5EF4-FFF2-40B4-BE49-F238E27FC236}">
                <a16:creationId xmlns:a16="http://schemas.microsoft.com/office/drawing/2014/main" id="{C95D4753-F319-48DB-B742-CCC4C789AD48}"/>
              </a:ext>
            </a:extLst>
          </p:cNvPr>
          <p:cNvSpPr/>
          <p:nvPr/>
        </p:nvSpPr>
        <p:spPr>
          <a:xfrm>
            <a:off x="1803010" y="5351635"/>
            <a:ext cx="6096000" cy="646331"/>
          </a:xfrm>
          <a:prstGeom prst="rect">
            <a:avLst/>
          </a:prstGeom>
        </p:spPr>
        <p:txBody>
          <a:bodyPr>
            <a:spAutoFit/>
          </a:bodyPr>
          <a:lstStyle/>
          <a:p>
            <a:r>
              <a:rPr lang="en-US" dirty="0"/>
              <a:t>Figure 5.1 The ISO 31000 Risk Management Process reprinted with permission from ASSP</a:t>
            </a:r>
          </a:p>
        </p:txBody>
      </p:sp>
      <p:pic>
        <p:nvPicPr>
          <p:cNvPr id="7" name="Picture 6">
            <a:extLst>
              <a:ext uri="{FF2B5EF4-FFF2-40B4-BE49-F238E27FC236}">
                <a16:creationId xmlns:a16="http://schemas.microsoft.com/office/drawing/2014/main" id="{F0EB4F45-CD35-412D-BFCA-531C5C0DF8B4}"/>
              </a:ext>
            </a:extLst>
          </p:cNvPr>
          <p:cNvPicPr>
            <a:picLocks noChangeAspect="1"/>
          </p:cNvPicPr>
          <p:nvPr/>
        </p:nvPicPr>
        <p:blipFill>
          <a:blip r:embed="rId2"/>
          <a:stretch>
            <a:fillRect/>
          </a:stretch>
        </p:blipFill>
        <p:spPr>
          <a:xfrm>
            <a:off x="8123584" y="298865"/>
            <a:ext cx="3639398" cy="6260270"/>
          </a:xfrm>
          <a:prstGeom prst="rect">
            <a:avLst/>
          </a:prstGeom>
        </p:spPr>
      </p:pic>
    </p:spTree>
    <p:extLst>
      <p:ext uri="{BB962C8B-B14F-4D97-AF65-F5344CB8AC3E}">
        <p14:creationId xmlns:p14="http://schemas.microsoft.com/office/powerpoint/2010/main" val="129105520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5 – Risk Analysis</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1205948"/>
          </a:xfrm>
        </p:spPr>
        <p:txBody>
          <a:bodyPr>
            <a:normAutofit/>
          </a:bodyPr>
          <a:lstStyle/>
          <a:p>
            <a:r>
              <a:rPr lang="en-US" b="1" dirty="0"/>
              <a:t>TOOLS USED TO ANALYZE RISK FOR SAFETY PROFESSIONALS</a:t>
            </a:r>
            <a:endParaRPr lang="en-US" dirty="0"/>
          </a:p>
          <a:p>
            <a:r>
              <a:rPr lang="en-US" b="1" dirty="0"/>
              <a:t>Risk Management Tool #14: Layers of Protection Analysis (LOPA)</a:t>
            </a:r>
            <a:endParaRPr lang="en-US" dirty="0"/>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30</a:t>
            </a:fld>
            <a:endParaRPr lang="en-US"/>
          </a:p>
        </p:txBody>
      </p:sp>
      <p:pic>
        <p:nvPicPr>
          <p:cNvPr id="5" name="Picture 4">
            <a:extLst>
              <a:ext uri="{FF2B5EF4-FFF2-40B4-BE49-F238E27FC236}">
                <a16:creationId xmlns:a16="http://schemas.microsoft.com/office/drawing/2014/main" id="{4F71D99E-63A5-4851-BF19-EDA7D428924D}"/>
              </a:ext>
            </a:extLst>
          </p:cNvPr>
          <p:cNvPicPr>
            <a:picLocks noChangeAspect="1"/>
          </p:cNvPicPr>
          <p:nvPr/>
        </p:nvPicPr>
        <p:blipFill>
          <a:blip r:embed="rId2"/>
          <a:stretch>
            <a:fillRect/>
          </a:stretch>
        </p:blipFill>
        <p:spPr>
          <a:xfrm>
            <a:off x="653769" y="2501192"/>
            <a:ext cx="10629691" cy="3248869"/>
          </a:xfrm>
          <a:prstGeom prst="rect">
            <a:avLst/>
          </a:prstGeom>
        </p:spPr>
      </p:pic>
      <p:sp>
        <p:nvSpPr>
          <p:cNvPr id="6" name="Rectangle 5">
            <a:extLst>
              <a:ext uri="{FF2B5EF4-FFF2-40B4-BE49-F238E27FC236}">
                <a16:creationId xmlns:a16="http://schemas.microsoft.com/office/drawing/2014/main" id="{792F6141-5FC2-46C6-8E46-C79BDF49F1B4}"/>
              </a:ext>
            </a:extLst>
          </p:cNvPr>
          <p:cNvSpPr/>
          <p:nvPr/>
        </p:nvSpPr>
        <p:spPr>
          <a:xfrm>
            <a:off x="3891655" y="6169580"/>
            <a:ext cx="3564630" cy="369332"/>
          </a:xfrm>
          <a:prstGeom prst="rect">
            <a:avLst/>
          </a:prstGeom>
        </p:spPr>
        <p:txBody>
          <a:bodyPr wrap="none">
            <a:spAutoFit/>
          </a:bodyPr>
          <a:lstStyle/>
          <a:p>
            <a:r>
              <a:rPr lang="en-US" dirty="0"/>
              <a:t>Simplified LOPA Worksheet Example</a:t>
            </a:r>
          </a:p>
        </p:txBody>
      </p:sp>
    </p:spTree>
    <p:extLst>
      <p:ext uri="{BB962C8B-B14F-4D97-AF65-F5344CB8AC3E}">
        <p14:creationId xmlns:p14="http://schemas.microsoft.com/office/powerpoint/2010/main" val="329162990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5 – Risk Analysis</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fontScale="92500"/>
          </a:bodyPr>
          <a:lstStyle/>
          <a:p>
            <a:r>
              <a:rPr lang="en-US" b="1" dirty="0"/>
              <a:t>TOOLS USED TO ANALYZE RISK FOR SAFETY PROFESSIONALS</a:t>
            </a:r>
            <a:endParaRPr lang="en-US" dirty="0"/>
          </a:p>
          <a:p>
            <a:r>
              <a:rPr lang="en-US" b="1" dirty="0"/>
              <a:t>Risk Management Tools #15: Bow-Tie Analysis</a:t>
            </a:r>
            <a:endParaRPr lang="en-US" dirty="0"/>
          </a:p>
          <a:p>
            <a:r>
              <a:rPr lang="en-US" b="1" u="sng" dirty="0"/>
              <a:t>Purpose:</a:t>
            </a:r>
            <a:r>
              <a:rPr lang="en-US" dirty="0"/>
              <a:t> The Bow-Tie method provides a big picture view of a hazard scenario and its relationships between hazards and causes, barriers to prevent occurrence, and mitigating controls to reduce the impact should an event occur. Bow-Tie Analysis is a relatively new method that combinations a simplified Fault Tree Analysis (left side of bow-tie scenario) and simplified Event Tree Analysis (right side) used to provide a clear illustration of the risk pathways and control measures in place for a hazardous event. </a:t>
            </a:r>
          </a:p>
          <a:p>
            <a:r>
              <a:rPr lang="en-US" dirty="0"/>
              <a:t>Its purpose is to analyze the adequacy of barriers to ‘prevent the occurrence’ as well as barrier to ‘mitigate the impact’ in the event of occurrence, so that the risks can be visualized and communicated to decision makers.</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31</a:t>
            </a:fld>
            <a:endParaRPr lang="en-US"/>
          </a:p>
        </p:txBody>
      </p:sp>
    </p:spTree>
    <p:extLst>
      <p:ext uri="{BB962C8B-B14F-4D97-AF65-F5344CB8AC3E}">
        <p14:creationId xmlns:p14="http://schemas.microsoft.com/office/powerpoint/2010/main" val="266513890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5 – Risk Analysis</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a:bodyPr>
          <a:lstStyle/>
          <a:p>
            <a:r>
              <a:rPr lang="en-US" b="1" dirty="0"/>
              <a:t>TOOLS USED TO ANALYZE RISK FOR SAFETY PROFESSIONALS</a:t>
            </a:r>
            <a:endParaRPr lang="en-US" dirty="0"/>
          </a:p>
          <a:p>
            <a:r>
              <a:rPr lang="en-US" b="1" dirty="0"/>
              <a:t>Risk Management Tools #15: Bow-Tie Analysis</a:t>
            </a:r>
            <a:endParaRPr lang="en-US" dirty="0"/>
          </a:p>
          <a:p>
            <a:r>
              <a:rPr lang="en-US" b="1" u="sng" dirty="0"/>
              <a:t>Application:</a:t>
            </a:r>
            <a:r>
              <a:rPr lang="en-US" dirty="0"/>
              <a:t> Bow-Tie helps the decision makers visualize, understand and communicate risk to stakeholders on a simplified scale.  It is much more effective than written programs in pinpointing and prioritizing weaknesses and areas of need. </a:t>
            </a:r>
          </a:p>
          <a:p>
            <a:r>
              <a:rPr lang="en-US" dirty="0"/>
              <a:t>The Bow-Tie Analysis methodology is used to communicate risk by providing a clear road map for risks, their controls, and consequences. The method can be used qualitatively or semi-quantitatively to demonstrate adequacy of preventive and mitigative risk reduction measures for a particular scenario. </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32</a:t>
            </a:fld>
            <a:endParaRPr lang="en-US"/>
          </a:p>
        </p:txBody>
      </p:sp>
    </p:spTree>
    <p:extLst>
      <p:ext uri="{BB962C8B-B14F-4D97-AF65-F5344CB8AC3E}">
        <p14:creationId xmlns:p14="http://schemas.microsoft.com/office/powerpoint/2010/main" val="270280075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5 – Risk Analysis</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2981739"/>
          </a:xfrm>
        </p:spPr>
        <p:txBody>
          <a:bodyPr>
            <a:normAutofit fontScale="92500" lnSpcReduction="10000"/>
          </a:bodyPr>
          <a:lstStyle/>
          <a:p>
            <a:r>
              <a:rPr lang="en-US" b="1" dirty="0"/>
              <a:t>TOOLS USED TO ANALYZE RISK FOR SAFETY PROFESSIONALS</a:t>
            </a:r>
            <a:endParaRPr lang="en-US" dirty="0"/>
          </a:p>
          <a:p>
            <a:r>
              <a:rPr lang="en-US" b="1" dirty="0"/>
              <a:t>Risk Management Tools #15: Bow-Tie Analysis</a:t>
            </a:r>
            <a:endParaRPr lang="en-US" dirty="0"/>
          </a:p>
          <a:p>
            <a:r>
              <a:rPr lang="en-US" b="1" u="sng" dirty="0"/>
              <a:t>Application:</a:t>
            </a:r>
            <a:r>
              <a:rPr lang="en-US" dirty="0"/>
              <a:t> In addition to analyzing barriers, Bow-Tie considers existing or potential ‘escalating factors’ that have the ability to reduce the control’s effectiveness or reliability. Escalating factors are elements or conditions that can lead to failure, bypass or minimization of barrier controls. The table below several examples of escalation factors for preventive measures and mitigative measures. </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33</a:t>
            </a:fld>
            <a:endParaRPr lang="en-US"/>
          </a:p>
        </p:txBody>
      </p:sp>
      <p:pic>
        <p:nvPicPr>
          <p:cNvPr id="6" name="Picture 5">
            <a:extLst>
              <a:ext uri="{FF2B5EF4-FFF2-40B4-BE49-F238E27FC236}">
                <a16:creationId xmlns:a16="http://schemas.microsoft.com/office/drawing/2014/main" id="{7D3009DF-670A-47A1-A5BB-51FC5F8C3148}"/>
              </a:ext>
            </a:extLst>
          </p:cNvPr>
          <p:cNvPicPr>
            <a:picLocks noChangeAspect="1"/>
          </p:cNvPicPr>
          <p:nvPr/>
        </p:nvPicPr>
        <p:blipFill>
          <a:blip r:embed="rId2"/>
          <a:stretch>
            <a:fillRect/>
          </a:stretch>
        </p:blipFill>
        <p:spPr>
          <a:xfrm>
            <a:off x="2494963" y="3893379"/>
            <a:ext cx="8072189" cy="2462971"/>
          </a:xfrm>
          <a:prstGeom prst="rect">
            <a:avLst/>
          </a:prstGeom>
        </p:spPr>
      </p:pic>
    </p:spTree>
    <p:extLst>
      <p:ext uri="{BB962C8B-B14F-4D97-AF65-F5344CB8AC3E}">
        <p14:creationId xmlns:p14="http://schemas.microsoft.com/office/powerpoint/2010/main" val="421547734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5 – Risk Analysis</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a:bodyPr>
          <a:lstStyle/>
          <a:p>
            <a:r>
              <a:rPr lang="en-US" b="1" dirty="0"/>
              <a:t>TOOLS USED TO ANALYZE RISK FOR SAFETY PROFESSIONALS</a:t>
            </a:r>
            <a:endParaRPr lang="en-US" dirty="0"/>
          </a:p>
          <a:p>
            <a:r>
              <a:rPr lang="en-US" b="1" dirty="0"/>
              <a:t>Risk Management Tools #15: Bow-Tie Analysis</a:t>
            </a:r>
            <a:endParaRPr lang="en-US" dirty="0"/>
          </a:p>
          <a:p>
            <a:r>
              <a:rPr lang="en-US" b="1" u="sng" dirty="0"/>
              <a:t>Process:</a:t>
            </a:r>
            <a:r>
              <a:rPr lang="en-US" dirty="0"/>
              <a:t> Bow-Tie Analysis provides a view of existing barriers to ‘prevent’ the occurrence of a hazardous event, and existing reactive measures to ‘reduce’ the severity of the consequences should the event occur. </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34</a:t>
            </a:fld>
            <a:endParaRPr lang="en-US"/>
          </a:p>
        </p:txBody>
      </p:sp>
    </p:spTree>
    <p:extLst>
      <p:ext uri="{BB962C8B-B14F-4D97-AF65-F5344CB8AC3E}">
        <p14:creationId xmlns:p14="http://schemas.microsoft.com/office/powerpoint/2010/main" val="373322053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630EFC1-ACA0-4E20-A03B-1388A06EF5F4}"/>
              </a:ext>
            </a:extLst>
          </p:cNvPr>
          <p:cNvPicPr>
            <a:picLocks noChangeAspect="1"/>
          </p:cNvPicPr>
          <p:nvPr/>
        </p:nvPicPr>
        <p:blipFill>
          <a:blip r:embed="rId2"/>
          <a:stretch>
            <a:fillRect/>
          </a:stretch>
        </p:blipFill>
        <p:spPr>
          <a:xfrm>
            <a:off x="1984255" y="2243172"/>
            <a:ext cx="7216016" cy="4359214"/>
          </a:xfrm>
          <a:prstGeom prst="rect">
            <a:avLst/>
          </a:prstGeom>
        </p:spPr>
      </p:pic>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5 – Risk Analysis</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1391478"/>
          </a:xfrm>
        </p:spPr>
        <p:txBody>
          <a:bodyPr>
            <a:normAutofit/>
          </a:bodyPr>
          <a:lstStyle/>
          <a:p>
            <a:r>
              <a:rPr lang="en-US" b="1" dirty="0"/>
              <a:t>TOOLS USED TO ANALYZE RISK FOR SAFETY PROFESSIONALS</a:t>
            </a:r>
            <a:endParaRPr lang="en-US" dirty="0"/>
          </a:p>
          <a:p>
            <a:r>
              <a:rPr lang="en-US" b="1" dirty="0"/>
              <a:t>Risk Management Tools #15: Bow-Tie Analysis</a:t>
            </a:r>
            <a:endParaRPr lang="en-US" dirty="0"/>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35</a:t>
            </a:fld>
            <a:endParaRPr lang="en-US"/>
          </a:p>
        </p:txBody>
      </p:sp>
      <p:sp>
        <p:nvSpPr>
          <p:cNvPr id="6" name="Rectangle 5">
            <a:extLst>
              <a:ext uri="{FF2B5EF4-FFF2-40B4-BE49-F238E27FC236}">
                <a16:creationId xmlns:a16="http://schemas.microsoft.com/office/drawing/2014/main" id="{B9923F19-E102-40E0-B6DF-DF31BEEA6E63}"/>
              </a:ext>
            </a:extLst>
          </p:cNvPr>
          <p:cNvSpPr/>
          <p:nvPr/>
        </p:nvSpPr>
        <p:spPr>
          <a:xfrm>
            <a:off x="8558809" y="5508163"/>
            <a:ext cx="3436454" cy="369332"/>
          </a:xfrm>
          <a:prstGeom prst="rect">
            <a:avLst/>
          </a:prstGeom>
        </p:spPr>
        <p:txBody>
          <a:bodyPr wrap="none">
            <a:spAutoFit/>
          </a:bodyPr>
          <a:lstStyle/>
          <a:p>
            <a:r>
              <a:rPr lang="en-US" dirty="0"/>
              <a:t>Bow-Tie Analysis Diagram Example</a:t>
            </a:r>
          </a:p>
        </p:txBody>
      </p:sp>
    </p:spTree>
    <p:extLst>
      <p:ext uri="{BB962C8B-B14F-4D97-AF65-F5344CB8AC3E}">
        <p14:creationId xmlns:p14="http://schemas.microsoft.com/office/powerpoint/2010/main" val="104362755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5 – Risk Analysis</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a:bodyPr>
          <a:lstStyle/>
          <a:p>
            <a:r>
              <a:rPr lang="en-US" b="1" dirty="0"/>
              <a:t>TOOLS USED TO ANALYZE RISK FOR SAFETY PROFESSIONALS</a:t>
            </a:r>
            <a:endParaRPr lang="en-US" dirty="0"/>
          </a:p>
          <a:p>
            <a:r>
              <a:rPr lang="en-US" b="1" dirty="0"/>
              <a:t>Risk Management Tool #16: Striped Bow-Tie Risk Assessment</a:t>
            </a:r>
            <a:endParaRPr lang="en-US" dirty="0"/>
          </a:p>
          <a:p>
            <a:r>
              <a:rPr lang="en-US" b="1" u="sng" dirty="0"/>
              <a:t>Purpose and Application:</a:t>
            </a:r>
            <a:r>
              <a:rPr lang="en-US" dirty="0"/>
              <a:t> The purpose and application of a modified Striped Bow-Tie Risk Assessment are basically the same as for a conventional Bow-Tie, however, it is designed to provide more detail risk-based information.  The conventional Bow-Tie method has several weakness including:</a:t>
            </a:r>
          </a:p>
          <a:p>
            <a:r>
              <a:rPr lang="en-US" dirty="0"/>
              <a:t> 1) its lacks of a risk scoring mechanism, and </a:t>
            </a:r>
          </a:p>
          <a:p>
            <a:r>
              <a:rPr lang="en-US" dirty="0"/>
              <a:t>2) its lack of differentiating of controls and their effectiveness. </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36</a:t>
            </a:fld>
            <a:endParaRPr lang="en-US"/>
          </a:p>
        </p:txBody>
      </p:sp>
    </p:spTree>
    <p:extLst>
      <p:ext uri="{BB962C8B-B14F-4D97-AF65-F5344CB8AC3E}">
        <p14:creationId xmlns:p14="http://schemas.microsoft.com/office/powerpoint/2010/main" val="291857921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5 – Risk Analysis</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a:bodyPr>
          <a:lstStyle/>
          <a:p>
            <a:r>
              <a:rPr lang="en-US" b="1" dirty="0"/>
              <a:t>TOOLS USED TO ANALYZE RISK FOR SAFETY PROFESSIONALS</a:t>
            </a:r>
            <a:endParaRPr lang="en-US" dirty="0"/>
          </a:p>
          <a:p>
            <a:r>
              <a:rPr lang="en-US" b="1" dirty="0"/>
              <a:t>Risk Management Tool #16: Striped Bow-Tie Risk Assessment</a:t>
            </a:r>
            <a:endParaRPr lang="en-US" dirty="0"/>
          </a:p>
          <a:p>
            <a:r>
              <a:rPr lang="en-US" b="1" u="sng" dirty="0"/>
              <a:t>Process:</a:t>
            </a:r>
            <a:r>
              <a:rPr lang="en-US" dirty="0"/>
              <a:t> The Striped Bow-Tie was developed by the authors to help provide more risk-based information by incorporating a risk scoring system, the hierarchy of controls concept and a simplified Layers of Protection Analysis (Lyon, Popov, 2017). The process steps are similar to the Bow-Tie with several additional steps </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37</a:t>
            </a:fld>
            <a:endParaRPr lang="en-US"/>
          </a:p>
        </p:txBody>
      </p:sp>
    </p:spTree>
    <p:extLst>
      <p:ext uri="{BB962C8B-B14F-4D97-AF65-F5344CB8AC3E}">
        <p14:creationId xmlns:p14="http://schemas.microsoft.com/office/powerpoint/2010/main" val="290080536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5 – Risk Analysis</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a:bodyPr>
          <a:lstStyle/>
          <a:p>
            <a:r>
              <a:rPr lang="en-US" b="1" dirty="0"/>
              <a:t>TOOLS USED TO ANALYZE RISK FOR SAFETY PROFESSIONALS</a:t>
            </a:r>
            <a:endParaRPr lang="en-US" dirty="0"/>
          </a:p>
          <a:p>
            <a:r>
              <a:rPr lang="en-US" b="1" dirty="0"/>
              <a:t>Risk Management Tool #16: Striped Bow-Tie Risk Assessment</a:t>
            </a:r>
            <a:endParaRPr lang="en-US" dirty="0"/>
          </a:p>
          <a:p>
            <a:r>
              <a:rPr lang="en-US" b="1" u="sng" dirty="0"/>
              <a:t>Process:</a:t>
            </a:r>
            <a:r>
              <a:rPr lang="en-US" dirty="0"/>
              <a:t> The Striped Bow-Tie was developed by the authors to help provide more risk-based information by incorporating a risk scoring system, the hierarchy of controls concept and a simplified Layers of Protection Analysis (Lyon, Popov, 2017). The process steps are similar to the Bow-Tie with several additional steps. See example - next slide.</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38</a:t>
            </a:fld>
            <a:endParaRPr lang="en-US"/>
          </a:p>
        </p:txBody>
      </p:sp>
    </p:spTree>
    <p:extLst>
      <p:ext uri="{BB962C8B-B14F-4D97-AF65-F5344CB8AC3E}">
        <p14:creationId xmlns:p14="http://schemas.microsoft.com/office/powerpoint/2010/main" val="152332313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9AF0C9C-E420-4233-890F-1EF8F82CF583}"/>
              </a:ext>
            </a:extLst>
          </p:cNvPr>
          <p:cNvPicPr>
            <a:picLocks noChangeAspect="1"/>
          </p:cNvPicPr>
          <p:nvPr/>
        </p:nvPicPr>
        <p:blipFill>
          <a:blip r:embed="rId2"/>
          <a:stretch>
            <a:fillRect/>
          </a:stretch>
        </p:blipFill>
        <p:spPr>
          <a:xfrm>
            <a:off x="1401589" y="2329014"/>
            <a:ext cx="7779009" cy="4308374"/>
          </a:xfrm>
          <a:prstGeom prst="rect">
            <a:avLst/>
          </a:prstGeom>
        </p:spPr>
      </p:pic>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5 – Risk Analysis</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1152939"/>
          </a:xfrm>
        </p:spPr>
        <p:txBody>
          <a:bodyPr>
            <a:normAutofit/>
          </a:bodyPr>
          <a:lstStyle/>
          <a:p>
            <a:r>
              <a:rPr lang="en-US" b="1" dirty="0"/>
              <a:t>TOOLS USED TO ANALYZE RISK FOR SAFETY PROFESSIONALS</a:t>
            </a:r>
            <a:endParaRPr lang="en-US" dirty="0"/>
          </a:p>
          <a:p>
            <a:r>
              <a:rPr lang="en-US" b="1" dirty="0"/>
              <a:t>Risk Management Tool #16: Striped Bow-Tie Risk Assessment</a:t>
            </a:r>
            <a:endParaRPr lang="en-US" dirty="0"/>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39</a:t>
            </a:fld>
            <a:endParaRPr lang="en-US"/>
          </a:p>
        </p:txBody>
      </p:sp>
      <p:sp>
        <p:nvSpPr>
          <p:cNvPr id="6" name="Rectangle 5">
            <a:extLst>
              <a:ext uri="{FF2B5EF4-FFF2-40B4-BE49-F238E27FC236}">
                <a16:creationId xmlns:a16="http://schemas.microsoft.com/office/drawing/2014/main" id="{0D72C10E-85E5-4E7D-BE40-7E22A0FC38DE}"/>
              </a:ext>
            </a:extLst>
          </p:cNvPr>
          <p:cNvSpPr/>
          <p:nvPr/>
        </p:nvSpPr>
        <p:spPr>
          <a:xfrm>
            <a:off x="7991523" y="5387873"/>
            <a:ext cx="4094647" cy="369332"/>
          </a:xfrm>
          <a:prstGeom prst="rect">
            <a:avLst/>
          </a:prstGeom>
        </p:spPr>
        <p:txBody>
          <a:bodyPr wrap="none">
            <a:spAutoFit/>
          </a:bodyPr>
          <a:lstStyle/>
          <a:p>
            <a:r>
              <a:rPr lang="en-US" dirty="0"/>
              <a:t>Striped Bow-Tie Risk Assessment Diagram</a:t>
            </a:r>
          </a:p>
        </p:txBody>
      </p:sp>
    </p:spTree>
    <p:extLst>
      <p:ext uri="{BB962C8B-B14F-4D97-AF65-F5344CB8AC3E}">
        <p14:creationId xmlns:p14="http://schemas.microsoft.com/office/powerpoint/2010/main" val="5237535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5 – Risk Analysis</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a:bodyPr>
          <a:lstStyle/>
          <a:p>
            <a:r>
              <a:rPr lang="en-US" b="1" dirty="0"/>
              <a:t>Risk Analysis and ISO 31000 Risk Management Standards</a:t>
            </a:r>
            <a:endParaRPr lang="en-US" dirty="0"/>
          </a:p>
          <a:p>
            <a:r>
              <a:rPr lang="en-US" dirty="0"/>
              <a:t>The ISO 31000 Risk Management Standard series nationally adopted by the American National Standards Institute (ANSI) in 2011 broadly apply to the management of all types of risk.  </a:t>
            </a:r>
          </a:p>
          <a:p>
            <a:r>
              <a:rPr lang="en-US" dirty="0"/>
              <a:t>Within the center of the ISO 31000 risk management process depicted in Figure 5.1, is ‘risk analysis,’ the second step of risk assessment process.  </a:t>
            </a:r>
          </a:p>
          <a:p>
            <a:r>
              <a:rPr lang="en-US" dirty="0"/>
              <a:t>The purpose of analyzing risk is to gain an understanding of the risks that are of importance to the organization.  Based on the context and scope established by the organization, those risks that can impact the ability to achieve stated objectives are identified and recorded.  </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4</a:t>
            </a:fld>
            <a:endParaRPr lang="en-US"/>
          </a:p>
        </p:txBody>
      </p:sp>
    </p:spTree>
    <p:extLst>
      <p:ext uri="{BB962C8B-B14F-4D97-AF65-F5344CB8AC3E}">
        <p14:creationId xmlns:p14="http://schemas.microsoft.com/office/powerpoint/2010/main" val="222702175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5 – Risk Analysis</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fontScale="77500" lnSpcReduction="20000"/>
          </a:bodyPr>
          <a:lstStyle/>
          <a:p>
            <a:r>
              <a:rPr lang="en-US" b="1" dirty="0"/>
              <a:t>References</a:t>
            </a:r>
            <a:endParaRPr lang="en-US" dirty="0"/>
          </a:p>
          <a:p>
            <a:r>
              <a:rPr lang="en-US" dirty="0"/>
              <a:t>ANSI/ASSE/AIHA Z10-2012 (R2017). </a:t>
            </a:r>
            <a:r>
              <a:rPr lang="en-US" i="1" dirty="0"/>
              <a:t>American National Standard—Occupational Health and Safety Management Systems. </a:t>
            </a:r>
            <a:r>
              <a:rPr lang="en-US" dirty="0"/>
              <a:t>Fairfax, VA: American Industrial Hygiene Association, 2012. </a:t>
            </a:r>
          </a:p>
          <a:p>
            <a:r>
              <a:rPr lang="en-US" dirty="0"/>
              <a:t>ANSI/ASSE Z590.3-2011 (R2016). </a:t>
            </a:r>
            <a:r>
              <a:rPr lang="en-US" i="1" dirty="0"/>
              <a:t>Prevention through Design: Guidelines for Addressing Occupational Hazards and Risks in Design and Redesign Processes</a:t>
            </a:r>
            <a:r>
              <a:rPr lang="en-US" dirty="0"/>
              <a:t>. Des Plaines, IL: American Society of Safety Professionals, 2011.</a:t>
            </a:r>
          </a:p>
          <a:p>
            <a:r>
              <a:rPr lang="en-US" dirty="0"/>
              <a:t>ANSI/ASSE Z690.1-2011. </a:t>
            </a:r>
            <a:r>
              <a:rPr lang="en-US" i="1" dirty="0"/>
              <a:t>American National Standard - Vocabulary for Risk Management</a:t>
            </a:r>
            <a:r>
              <a:rPr lang="en-US" dirty="0"/>
              <a:t>. Des Plaines, IL: American Society of Safety Professionals, 2011.</a:t>
            </a:r>
          </a:p>
          <a:p>
            <a:r>
              <a:rPr lang="en-US" dirty="0"/>
              <a:t>ANSI/ASSE Z690.2-2011</a:t>
            </a:r>
            <a:r>
              <a:rPr lang="en-US" i="1" dirty="0"/>
              <a:t>. American National Standard – Risk Management Principles and Guidelines</a:t>
            </a:r>
            <a:r>
              <a:rPr lang="en-US" dirty="0"/>
              <a:t>. Des Plaines, IL: American Society of Safety Professionals, 2011.</a:t>
            </a:r>
          </a:p>
          <a:p>
            <a:r>
              <a:rPr lang="en-US" dirty="0"/>
              <a:t>ANSI/ASSE Z690.3-2011. </a:t>
            </a:r>
            <a:r>
              <a:rPr lang="en-US" i="1" dirty="0"/>
              <a:t>American National Standard - Risk Assessment Techniques</a:t>
            </a:r>
            <a:r>
              <a:rPr lang="en-US" dirty="0"/>
              <a:t>. Des Plains, IL: American Society of Safety Professionals, 2011.</a:t>
            </a:r>
          </a:p>
          <a:p>
            <a:r>
              <a:rPr lang="en-US" dirty="0"/>
              <a:t>ANSI B11.0-2015. </a:t>
            </a:r>
            <a:r>
              <a:rPr lang="en-US" i="1" dirty="0"/>
              <a:t>Safety of Machinery</a:t>
            </a:r>
            <a:r>
              <a:rPr lang="en-US" dirty="0"/>
              <a:t>. Houston, TX: B11 Standards, 2015.</a:t>
            </a:r>
          </a:p>
          <a:p>
            <a:r>
              <a:rPr lang="en-US" dirty="0"/>
              <a:t>ASSE’s Risk Assessment Institute website (http://www.oshrisk.org/videos/)</a:t>
            </a:r>
          </a:p>
          <a:p>
            <a:r>
              <a:rPr lang="en-US" i="1" dirty="0"/>
              <a:t>Communicating &amp; Managing Risk: The Key Result of Risk Assessment, </a:t>
            </a:r>
            <a:r>
              <a:rPr lang="en-US" dirty="0"/>
              <a:t>Bruce K. Lyon and Georgi Popov, Professional Safety, November 2017, American Society of Safety Professionals</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40</a:t>
            </a:fld>
            <a:endParaRPr lang="en-US"/>
          </a:p>
        </p:txBody>
      </p:sp>
    </p:spTree>
    <p:extLst>
      <p:ext uri="{BB962C8B-B14F-4D97-AF65-F5344CB8AC3E}">
        <p14:creationId xmlns:p14="http://schemas.microsoft.com/office/powerpoint/2010/main" val="47086877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5 – Risk Analysis</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fontScale="77500" lnSpcReduction="20000"/>
          </a:bodyPr>
          <a:lstStyle/>
          <a:p>
            <a:r>
              <a:rPr lang="en-US" b="1" dirty="0"/>
              <a:t>References</a:t>
            </a:r>
            <a:endParaRPr lang="en-US" dirty="0"/>
          </a:p>
          <a:p>
            <a:r>
              <a:rPr lang="en-US" dirty="0"/>
              <a:t>Main, Bruce, W. </a:t>
            </a:r>
            <a:r>
              <a:rPr lang="en-US" i="1" dirty="0"/>
              <a:t>Risk Assessment: Challenges and Opportunities</a:t>
            </a:r>
            <a:r>
              <a:rPr lang="en-US" dirty="0"/>
              <a:t>.</a:t>
            </a:r>
            <a:r>
              <a:rPr lang="en-US" i="1" dirty="0"/>
              <a:t> </a:t>
            </a:r>
            <a:r>
              <a:rPr lang="en-US" dirty="0"/>
              <a:t>Ann Harbor, MI:</a:t>
            </a:r>
            <a:r>
              <a:rPr lang="en-US" i="1" dirty="0"/>
              <a:t> </a:t>
            </a:r>
            <a:r>
              <a:rPr lang="en-US" dirty="0"/>
              <a:t>Design Safety Engineering, Inc., 2012.</a:t>
            </a:r>
          </a:p>
          <a:p>
            <a:r>
              <a:rPr lang="en-US" dirty="0" err="1"/>
              <a:t>Manuele</a:t>
            </a:r>
            <a:r>
              <a:rPr lang="en-US" dirty="0"/>
              <a:t>, Fred. A., </a:t>
            </a:r>
            <a:r>
              <a:rPr lang="en-US" i="1" dirty="0"/>
              <a:t>Advanced Safety Management: Focusing on Z10 and Serious Injury Prevention</a:t>
            </a:r>
            <a:r>
              <a:rPr lang="en-US" dirty="0"/>
              <a:t>. Hoboken, NJ: Wiley, 2008.</a:t>
            </a:r>
          </a:p>
          <a:p>
            <a:r>
              <a:rPr lang="en-US" dirty="0"/>
              <a:t>MIL-STD-882E. </a:t>
            </a:r>
            <a:r>
              <a:rPr lang="en-US" i="1" dirty="0"/>
              <a:t>Standard Practice for System Safety</a:t>
            </a:r>
            <a:r>
              <a:rPr lang="en-US" dirty="0"/>
              <a:t>. Washington, DC: Department of Defense, 2012. </a:t>
            </a:r>
          </a:p>
          <a:p>
            <a:r>
              <a:rPr lang="en-US" dirty="0" err="1"/>
              <a:t>Mulhausen</a:t>
            </a:r>
            <a:r>
              <a:rPr lang="en-US" dirty="0"/>
              <a:t>, John., </a:t>
            </a:r>
            <a:r>
              <a:rPr lang="en-US" i="1" dirty="0"/>
              <a:t>Improving General Industry Qualitative Risk Assessment Using LOPA Concepts</a:t>
            </a:r>
            <a:r>
              <a:rPr lang="en-US" dirty="0"/>
              <a:t>. 2017. ASSE Professional Development Conference, June, Denver, CO.</a:t>
            </a:r>
          </a:p>
          <a:p>
            <a:r>
              <a:rPr lang="en-US" dirty="0"/>
              <a:t>Popov, G., Lyon, B., </a:t>
            </a:r>
            <a:r>
              <a:rPr lang="en-US" dirty="0" err="1"/>
              <a:t>Hollcroft</a:t>
            </a:r>
            <a:r>
              <a:rPr lang="en-US" dirty="0"/>
              <a:t>, B., </a:t>
            </a:r>
            <a:r>
              <a:rPr lang="en-US" i="1" dirty="0"/>
              <a:t>Risk Assessment: A Practical Guide to Assessing Operational</a:t>
            </a:r>
            <a:r>
              <a:rPr lang="en-US" dirty="0"/>
              <a:t> Risks. Hoboken, NJ: Wiley, 2016</a:t>
            </a:r>
          </a:p>
          <a:p>
            <a:r>
              <a:rPr lang="en-US" i="1" dirty="0"/>
              <a:t>Risk Assessments – Top 10 Pitfalls &amp; Tips for Improvement,</a:t>
            </a:r>
            <a:r>
              <a:rPr lang="en-US" dirty="0"/>
              <a:t> Bruce K. Lyon and Bruce </a:t>
            </a:r>
            <a:r>
              <a:rPr lang="en-US" dirty="0" err="1"/>
              <a:t>Hollcroft</a:t>
            </a:r>
            <a:r>
              <a:rPr lang="en-US" dirty="0"/>
              <a:t>, Professional Safety, December 2012,</a:t>
            </a:r>
            <a:r>
              <a:rPr lang="en-US" i="1" dirty="0"/>
              <a:t> </a:t>
            </a:r>
            <a:r>
              <a:rPr lang="en-US" dirty="0"/>
              <a:t>American Society of Safety Professionals </a:t>
            </a:r>
          </a:p>
          <a:p>
            <a:r>
              <a:rPr lang="en-US" i="1" dirty="0"/>
              <a:t>The Art of Assessing Risk – Selecting, Modifying and Combining Risk Assessment Methods to Assess Risk</a:t>
            </a:r>
            <a:r>
              <a:rPr lang="en-US" dirty="0"/>
              <a:t>, Bruce K. Lyon and Georgi Popov, Professional Safety, March 2016, American Society of Safety Professionals</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41</a:t>
            </a:fld>
            <a:endParaRPr lang="en-US"/>
          </a:p>
        </p:txBody>
      </p:sp>
    </p:spTree>
    <p:extLst>
      <p:ext uri="{BB962C8B-B14F-4D97-AF65-F5344CB8AC3E}">
        <p14:creationId xmlns:p14="http://schemas.microsoft.com/office/powerpoint/2010/main" val="22268942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5 – Risk Analysis</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1484243"/>
          </a:xfrm>
        </p:spPr>
        <p:txBody>
          <a:bodyPr>
            <a:normAutofit/>
          </a:bodyPr>
          <a:lstStyle/>
          <a:p>
            <a:r>
              <a:rPr lang="en-US" dirty="0"/>
              <a:t>ISO 31010 (ANSI Z690.3-2011), Risk Assessment Techniques describes the process of ‘risk analysis’ with the following sequence of actions </a:t>
            </a:r>
            <a:endParaRPr lang="en-US" i="1" dirty="0"/>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5</a:t>
            </a:fld>
            <a:endParaRPr lang="en-US"/>
          </a:p>
        </p:txBody>
      </p:sp>
      <p:pic>
        <p:nvPicPr>
          <p:cNvPr id="6" name="Picture 5">
            <a:extLst>
              <a:ext uri="{FF2B5EF4-FFF2-40B4-BE49-F238E27FC236}">
                <a16:creationId xmlns:a16="http://schemas.microsoft.com/office/drawing/2014/main" id="{F4BE41F6-8265-48E8-A2E1-632ED2C59EEB}"/>
              </a:ext>
            </a:extLst>
          </p:cNvPr>
          <p:cNvPicPr>
            <a:picLocks noChangeAspect="1"/>
          </p:cNvPicPr>
          <p:nvPr/>
        </p:nvPicPr>
        <p:blipFill>
          <a:blip r:embed="rId2"/>
          <a:stretch>
            <a:fillRect/>
          </a:stretch>
        </p:blipFill>
        <p:spPr>
          <a:xfrm>
            <a:off x="1612432" y="2240859"/>
            <a:ext cx="8692584" cy="4022725"/>
          </a:xfrm>
          <a:prstGeom prst="rect">
            <a:avLst/>
          </a:prstGeom>
        </p:spPr>
      </p:pic>
    </p:spTree>
    <p:extLst>
      <p:ext uri="{BB962C8B-B14F-4D97-AF65-F5344CB8AC3E}">
        <p14:creationId xmlns:p14="http://schemas.microsoft.com/office/powerpoint/2010/main" val="27700388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923A4E9-73B5-498F-8702-C01EFE8D5B28}"/>
              </a:ext>
            </a:extLst>
          </p:cNvPr>
          <p:cNvPicPr>
            <a:picLocks noChangeAspect="1"/>
          </p:cNvPicPr>
          <p:nvPr/>
        </p:nvPicPr>
        <p:blipFill>
          <a:blip r:embed="rId2"/>
          <a:stretch>
            <a:fillRect/>
          </a:stretch>
        </p:blipFill>
        <p:spPr>
          <a:xfrm>
            <a:off x="4907538" y="298865"/>
            <a:ext cx="6979661" cy="5928238"/>
          </a:xfrm>
          <a:prstGeom prst="rect">
            <a:avLst/>
          </a:prstGeom>
        </p:spPr>
      </p:pic>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169619"/>
            <a:ext cx="5049077" cy="1288120"/>
          </a:xfrm>
        </p:spPr>
        <p:txBody>
          <a:bodyPr>
            <a:normAutofit fontScale="90000"/>
          </a:bodyPr>
          <a:lstStyle/>
          <a:p>
            <a:r>
              <a:rPr lang="en-US" b="1" dirty="0"/>
              <a:t>Chapter 5 – Risk Analysis</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880390"/>
            <a:ext cx="3405807" cy="4346713"/>
          </a:xfrm>
        </p:spPr>
        <p:txBody>
          <a:bodyPr>
            <a:normAutofit lnSpcReduction="10000"/>
          </a:bodyPr>
          <a:lstStyle/>
          <a:p>
            <a:r>
              <a:rPr lang="en-US" b="1" dirty="0"/>
              <a:t>Prevention through Design’s Process for Analyzing Hazards and Risks</a:t>
            </a:r>
            <a:endParaRPr lang="en-US" dirty="0"/>
          </a:p>
          <a:p>
            <a:r>
              <a:rPr lang="en-US" dirty="0"/>
              <a:t>A comparison of the ISO 31000 risk management process and Z590.3 process is illustrated in the figure to the right.  </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6</a:t>
            </a:fld>
            <a:endParaRPr lang="en-US"/>
          </a:p>
        </p:txBody>
      </p:sp>
    </p:spTree>
    <p:extLst>
      <p:ext uri="{BB962C8B-B14F-4D97-AF65-F5344CB8AC3E}">
        <p14:creationId xmlns:p14="http://schemas.microsoft.com/office/powerpoint/2010/main" val="42946571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5 – Risk Analysis</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2372139"/>
          </a:xfrm>
        </p:spPr>
        <p:txBody>
          <a:bodyPr>
            <a:normAutofit/>
          </a:bodyPr>
          <a:lstStyle/>
          <a:p>
            <a:r>
              <a:rPr lang="en-US" dirty="0"/>
              <a:t>The steps of risk analysis in ANSI Z590.3-2011(R2016), are (Section 7.6) ‘Assess the Severity of Consequences’; (Section 7.7) ‘Determine Occurrence Probability’; (Section 7.8) ‘Define the Initial Risk’; (Section 7.9) Select and Implement Risk Reduction and Control Methods’; and (Section 7.10) Assess the Residual Risk’ as illustrated in Figure 5.3.</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7</a:t>
            </a:fld>
            <a:endParaRPr lang="en-US"/>
          </a:p>
        </p:txBody>
      </p:sp>
      <p:pic>
        <p:nvPicPr>
          <p:cNvPr id="5" name="Picture 4">
            <a:extLst>
              <a:ext uri="{FF2B5EF4-FFF2-40B4-BE49-F238E27FC236}">
                <a16:creationId xmlns:a16="http://schemas.microsoft.com/office/drawing/2014/main" id="{D427EAE7-380F-4A1F-948B-54724C1D9763}"/>
              </a:ext>
            </a:extLst>
          </p:cNvPr>
          <p:cNvPicPr>
            <a:picLocks noChangeAspect="1"/>
          </p:cNvPicPr>
          <p:nvPr/>
        </p:nvPicPr>
        <p:blipFill>
          <a:blip r:embed="rId2"/>
          <a:stretch>
            <a:fillRect/>
          </a:stretch>
        </p:blipFill>
        <p:spPr>
          <a:xfrm>
            <a:off x="1406611" y="2898912"/>
            <a:ext cx="9102857" cy="2927350"/>
          </a:xfrm>
          <a:prstGeom prst="rect">
            <a:avLst/>
          </a:prstGeom>
        </p:spPr>
      </p:pic>
      <p:sp>
        <p:nvSpPr>
          <p:cNvPr id="6" name="Rectangle 5">
            <a:extLst>
              <a:ext uri="{FF2B5EF4-FFF2-40B4-BE49-F238E27FC236}">
                <a16:creationId xmlns:a16="http://schemas.microsoft.com/office/drawing/2014/main" id="{33DCC336-210D-4446-9C4C-54D31289F462}"/>
              </a:ext>
            </a:extLst>
          </p:cNvPr>
          <p:cNvSpPr/>
          <p:nvPr/>
        </p:nvSpPr>
        <p:spPr>
          <a:xfrm>
            <a:off x="2891902" y="5537308"/>
            <a:ext cx="5401030" cy="369332"/>
          </a:xfrm>
          <a:prstGeom prst="rect">
            <a:avLst/>
          </a:prstGeom>
        </p:spPr>
        <p:txBody>
          <a:bodyPr wrap="none">
            <a:spAutoFit/>
          </a:bodyPr>
          <a:lstStyle/>
          <a:p>
            <a:r>
              <a:rPr lang="en-US" dirty="0"/>
              <a:t>Figure 5.3 ANSI Z590.3 Hazard and Risk Analysis Process</a:t>
            </a:r>
          </a:p>
        </p:txBody>
      </p:sp>
    </p:spTree>
    <p:extLst>
      <p:ext uri="{BB962C8B-B14F-4D97-AF65-F5344CB8AC3E}">
        <p14:creationId xmlns:p14="http://schemas.microsoft.com/office/powerpoint/2010/main" val="24560831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5 – Risk Analysis</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2597426"/>
          </a:xfrm>
        </p:spPr>
        <p:txBody>
          <a:bodyPr>
            <a:normAutofit/>
          </a:bodyPr>
          <a:lstStyle/>
          <a:p>
            <a:r>
              <a:rPr lang="en-US" b="1" dirty="0"/>
              <a:t>Risk Analysis and Risk-based Decision Making</a:t>
            </a:r>
            <a:endParaRPr lang="en-US" dirty="0"/>
          </a:p>
          <a:p>
            <a:r>
              <a:rPr lang="en-US" dirty="0"/>
              <a:t>The risk-based decision making (RBDM) model presented in Chapter 2, layout a sequence of decision making steps for managing risk.  The model (presented in Figure 5.4) provides a systematic way of the decision making process using risk-based information to reduce uncertainty and achieve better outcomes. </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8</a:t>
            </a:fld>
            <a:endParaRPr lang="en-US"/>
          </a:p>
        </p:txBody>
      </p:sp>
      <p:pic>
        <p:nvPicPr>
          <p:cNvPr id="5" name="Picture 4">
            <a:extLst>
              <a:ext uri="{FF2B5EF4-FFF2-40B4-BE49-F238E27FC236}">
                <a16:creationId xmlns:a16="http://schemas.microsoft.com/office/drawing/2014/main" id="{1DD81010-F2FA-4E94-9F1B-B9599552E811}"/>
              </a:ext>
            </a:extLst>
          </p:cNvPr>
          <p:cNvPicPr>
            <a:picLocks noChangeAspect="1"/>
          </p:cNvPicPr>
          <p:nvPr/>
        </p:nvPicPr>
        <p:blipFill>
          <a:blip r:embed="rId2"/>
          <a:stretch>
            <a:fillRect/>
          </a:stretch>
        </p:blipFill>
        <p:spPr>
          <a:xfrm>
            <a:off x="3487141" y="3410634"/>
            <a:ext cx="7684442" cy="2799950"/>
          </a:xfrm>
          <a:prstGeom prst="rect">
            <a:avLst/>
          </a:prstGeom>
        </p:spPr>
      </p:pic>
      <p:sp>
        <p:nvSpPr>
          <p:cNvPr id="6" name="Rectangle 5">
            <a:extLst>
              <a:ext uri="{FF2B5EF4-FFF2-40B4-BE49-F238E27FC236}">
                <a16:creationId xmlns:a16="http://schemas.microsoft.com/office/drawing/2014/main" id="{8BB16DB6-2F52-4339-BAFD-061D54160F5B}"/>
              </a:ext>
            </a:extLst>
          </p:cNvPr>
          <p:cNvSpPr/>
          <p:nvPr/>
        </p:nvSpPr>
        <p:spPr>
          <a:xfrm>
            <a:off x="4280635" y="6210584"/>
            <a:ext cx="4482509" cy="369332"/>
          </a:xfrm>
          <a:prstGeom prst="rect">
            <a:avLst/>
          </a:prstGeom>
        </p:spPr>
        <p:txBody>
          <a:bodyPr wrap="none">
            <a:spAutoFit/>
          </a:bodyPr>
          <a:lstStyle/>
          <a:p>
            <a:r>
              <a:rPr lang="en-US" dirty="0"/>
              <a:t>Figure 5.4, Risk-based Decision Making Model</a:t>
            </a:r>
          </a:p>
        </p:txBody>
      </p:sp>
    </p:spTree>
    <p:extLst>
      <p:ext uri="{BB962C8B-B14F-4D97-AF65-F5344CB8AC3E}">
        <p14:creationId xmlns:p14="http://schemas.microsoft.com/office/powerpoint/2010/main" val="24137681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5 – Risk Analysis</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424073" y="1285461"/>
            <a:ext cx="5552660" cy="4891502"/>
          </a:xfrm>
        </p:spPr>
        <p:txBody>
          <a:bodyPr>
            <a:normAutofit lnSpcReduction="10000"/>
          </a:bodyPr>
          <a:lstStyle/>
          <a:p>
            <a:r>
              <a:rPr lang="en-US" b="1" dirty="0"/>
              <a:t>Hazard and Risk Analysis Methods</a:t>
            </a:r>
            <a:endParaRPr lang="en-US" dirty="0"/>
          </a:p>
          <a:p>
            <a:r>
              <a:rPr lang="en-US" dirty="0"/>
              <a:t>The process of analyzing risk can be performed using a variety of methods, some of which are covered in this chapter.  ISO 31010 lists a number of techniques ranging in application, complexity and ease of use.  Certain methods are specially designed to analyze causes or triggers; control measures; consequence and likelihood levels; or all of these areas as shown in Figure 5.5. </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9</a:t>
            </a:fld>
            <a:endParaRPr lang="en-US"/>
          </a:p>
        </p:txBody>
      </p:sp>
      <p:pic>
        <p:nvPicPr>
          <p:cNvPr id="5" name="Picture 4">
            <a:extLst>
              <a:ext uri="{FF2B5EF4-FFF2-40B4-BE49-F238E27FC236}">
                <a16:creationId xmlns:a16="http://schemas.microsoft.com/office/drawing/2014/main" id="{DAE2F14C-C484-47E9-8B2D-CAC89665962B}"/>
              </a:ext>
            </a:extLst>
          </p:cNvPr>
          <p:cNvPicPr>
            <a:picLocks noChangeAspect="1"/>
          </p:cNvPicPr>
          <p:nvPr/>
        </p:nvPicPr>
        <p:blipFill>
          <a:blip r:embed="rId2"/>
          <a:stretch>
            <a:fillRect/>
          </a:stretch>
        </p:blipFill>
        <p:spPr>
          <a:xfrm>
            <a:off x="6453809" y="151113"/>
            <a:ext cx="5433390" cy="6205237"/>
          </a:xfrm>
          <a:prstGeom prst="rect">
            <a:avLst/>
          </a:prstGeom>
        </p:spPr>
      </p:pic>
      <p:sp>
        <p:nvSpPr>
          <p:cNvPr id="6" name="Rectangle 5">
            <a:extLst>
              <a:ext uri="{FF2B5EF4-FFF2-40B4-BE49-F238E27FC236}">
                <a16:creationId xmlns:a16="http://schemas.microsoft.com/office/drawing/2014/main" id="{C5A396E4-06CC-4F9F-98FA-F141444CFB05}"/>
              </a:ext>
            </a:extLst>
          </p:cNvPr>
          <p:cNvSpPr/>
          <p:nvPr/>
        </p:nvSpPr>
        <p:spPr>
          <a:xfrm>
            <a:off x="930965" y="5986318"/>
            <a:ext cx="6096000" cy="646331"/>
          </a:xfrm>
          <a:prstGeom prst="rect">
            <a:avLst/>
          </a:prstGeom>
        </p:spPr>
        <p:txBody>
          <a:bodyPr>
            <a:spAutoFit/>
          </a:bodyPr>
          <a:lstStyle/>
          <a:p>
            <a:r>
              <a:rPr lang="en-US" dirty="0"/>
              <a:t>Figure 5.5, Risk Analysis methods and the ISO 31000 Risk Management Process adapted and reprinted </a:t>
            </a:r>
          </a:p>
        </p:txBody>
      </p:sp>
    </p:spTree>
    <p:extLst>
      <p:ext uri="{BB962C8B-B14F-4D97-AF65-F5344CB8AC3E}">
        <p14:creationId xmlns:p14="http://schemas.microsoft.com/office/powerpoint/2010/main" val="260271366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1249</TotalTime>
  <Words>3699</Words>
  <Application>Microsoft Office PowerPoint</Application>
  <PresentationFormat>Widescreen</PresentationFormat>
  <Paragraphs>241</Paragraphs>
  <Slides>41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41</vt:i4>
      </vt:variant>
    </vt:vector>
  </HeadingPairs>
  <TitlesOfParts>
    <vt:vector size="46" baseType="lpstr">
      <vt:lpstr>Arial</vt:lpstr>
      <vt:lpstr>Calibri</vt:lpstr>
      <vt:lpstr>Calibri Light</vt:lpstr>
      <vt:lpstr>Wingdings</vt:lpstr>
      <vt:lpstr>Office Theme</vt:lpstr>
      <vt:lpstr>Risk Management Tools for Safety Professionals – Part I, Chapter 5</vt:lpstr>
      <vt:lpstr>Chapter 5 – Risk Analysis</vt:lpstr>
      <vt:lpstr>Chapter 5 – Risk Analysis</vt:lpstr>
      <vt:lpstr>Chapter 5 – Risk Analysis</vt:lpstr>
      <vt:lpstr>Chapter 5 – Risk Analysis</vt:lpstr>
      <vt:lpstr>Chapter 5 – Risk Analysis</vt:lpstr>
      <vt:lpstr>Chapter 5 – Risk Analysis</vt:lpstr>
      <vt:lpstr>Chapter 5 – Risk Analysis</vt:lpstr>
      <vt:lpstr>Chapter 5 – Risk Analysis</vt:lpstr>
      <vt:lpstr>Chapter 5 – Risk Analysis</vt:lpstr>
      <vt:lpstr>Chapter 5 – Risk Analysis</vt:lpstr>
      <vt:lpstr>Chapter 5 – Risk Analysis</vt:lpstr>
      <vt:lpstr>Chapter 5 – Risk Analysis</vt:lpstr>
      <vt:lpstr>Chapter 5 – Risk Analysis</vt:lpstr>
      <vt:lpstr>Chapter 5 – Risk Analysis</vt:lpstr>
      <vt:lpstr>Chapter 5 – Risk Analysis</vt:lpstr>
      <vt:lpstr>Chapter 5 – Risk Analysis</vt:lpstr>
      <vt:lpstr>Chapter 5 – Risk Analysis</vt:lpstr>
      <vt:lpstr>Chapter 5 – Risk Analysis</vt:lpstr>
      <vt:lpstr>Chapter 5 – Risk Analysis</vt:lpstr>
      <vt:lpstr>Chapter 5 – Risk Analysis</vt:lpstr>
      <vt:lpstr>Chapter 5 – Risk Analysis</vt:lpstr>
      <vt:lpstr>Chapter 5 – Risk Analysis</vt:lpstr>
      <vt:lpstr>Chapter 5 – Risk Analysis</vt:lpstr>
      <vt:lpstr>Chapter 5 – Risk Analysis</vt:lpstr>
      <vt:lpstr>Chapter 5 – Risk Analysis</vt:lpstr>
      <vt:lpstr>Chapter 5 – Risk Analysis</vt:lpstr>
      <vt:lpstr>Chapter 5 – Risk Analysis</vt:lpstr>
      <vt:lpstr>Chapter 5 – Risk Analysis</vt:lpstr>
      <vt:lpstr>Chapter 5 – Risk Analysis</vt:lpstr>
      <vt:lpstr>Chapter 5 – Risk Analysis</vt:lpstr>
      <vt:lpstr>Chapter 5 – Risk Analysis</vt:lpstr>
      <vt:lpstr>Chapter 5 – Risk Analysis</vt:lpstr>
      <vt:lpstr>Chapter 5 – Risk Analysis</vt:lpstr>
      <vt:lpstr>Chapter 5 – Risk Analysis</vt:lpstr>
      <vt:lpstr>Chapter 5 – Risk Analysis</vt:lpstr>
      <vt:lpstr>Chapter 5 – Risk Analysis</vt:lpstr>
      <vt:lpstr>Chapter 5 – Risk Analysis</vt:lpstr>
      <vt:lpstr>Chapter 5 – Risk Analysis</vt:lpstr>
      <vt:lpstr>Chapter 5 – Risk Analysis</vt:lpstr>
      <vt:lpstr>Chapter 5 – Risk Analysis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Risk Management Tools for Safety Professionals – Part I, Chapter 1</dc:title>
  <dc:creator>Georgi Popov</dc:creator>
  <cp:lastModifiedBy>Georgi Popov</cp:lastModifiedBy>
  <cp:revision>82</cp:revision>
  <dcterms:created xsi:type="dcterms:W3CDTF">2018-07-15T00:58:29Z</dcterms:created>
  <dcterms:modified xsi:type="dcterms:W3CDTF">2018-07-16T02:16:57Z</dcterms:modified>
</cp:coreProperties>
</file>