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4" r:id="rId33"/>
    <p:sldId id="325" r:id="rId34"/>
    <p:sldId id="326" r:id="rId35"/>
    <p:sldId id="327" r:id="rId36"/>
    <p:sldId id="329" r:id="rId37"/>
    <p:sldId id="330" r:id="rId38"/>
    <p:sldId id="333" r:id="rId39"/>
    <p:sldId id="328" r:id="rId40"/>
    <p:sldId id="331" r:id="rId41"/>
    <p:sldId id="33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7/21/2018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7/21/2018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7/21/2018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7/21/2018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7/21/2018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7/21/2018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7/21/2018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7/21/2018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7/21/2018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7/21/2018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7/21/2018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7/21/2018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oshrisk.org/videos/" TargetMode="External"/><Relationship Id="rId2" Type="http://schemas.openxmlformats.org/officeDocument/2006/relationships/hyperlink" Target="https://www.aiha.org/votp_new/pdf/votp_report.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cdc.gov/niosh/topics/hierarchy/"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state.gov/t/avc/trty/102360.htm" TargetMode="External"/><Relationship Id="rId2" Type="http://schemas.openxmlformats.org/officeDocument/2006/relationships/hyperlink" Target="http://www.ready.gov/business-impact-analys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8</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8 – Monitoring and Reporting</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Developing Plans for Monitoring and Reporting</a:t>
            </a:r>
            <a:endParaRPr lang="en-US" dirty="0"/>
          </a:p>
          <a:p>
            <a:r>
              <a:rPr lang="en-US" dirty="0"/>
              <a:t>The following are summaries of best practices and elements that should be factored into the monitoring and reporting process.  </a:t>
            </a:r>
          </a:p>
          <a:p>
            <a:pPr lvl="1">
              <a:buFont typeface="Wingdings" panose="05000000000000000000" pitchFamily="2" charset="2"/>
              <a:buChar char="Ø"/>
            </a:pPr>
            <a:r>
              <a:rPr lang="en-US" dirty="0"/>
              <a:t>Monitoring and Review Plan. </a:t>
            </a:r>
          </a:p>
          <a:p>
            <a:pPr lvl="1">
              <a:buFont typeface="Wingdings" panose="05000000000000000000" pitchFamily="2" charset="2"/>
              <a:buChar char="Ø"/>
            </a:pPr>
            <a:r>
              <a:rPr lang="en-US" dirty="0"/>
              <a:t>Recording and Reporting Plan. </a:t>
            </a:r>
          </a:p>
          <a:p>
            <a:pPr lvl="1">
              <a:buFont typeface="Wingdings" panose="05000000000000000000" pitchFamily="2" charset="2"/>
              <a:buChar char="Ø"/>
            </a:pPr>
            <a:r>
              <a:rPr lang="en-US" dirty="0"/>
              <a:t>Defined Responsibilities and Accountabilities</a:t>
            </a:r>
          </a:p>
          <a:p>
            <a:pPr lvl="1">
              <a:buFont typeface="Wingdings" panose="05000000000000000000" pitchFamily="2" charset="2"/>
              <a:buChar char="Ø"/>
            </a:pPr>
            <a:r>
              <a:rPr lang="en-US" dirty="0"/>
              <a:t>Adjust for Changes to Context. </a:t>
            </a:r>
          </a:p>
          <a:p>
            <a:pPr lvl="1">
              <a:buFont typeface="Wingdings" panose="05000000000000000000" pitchFamily="2" charset="2"/>
              <a:buChar char="Ø"/>
            </a:pPr>
            <a:r>
              <a:rPr lang="en-US" dirty="0"/>
              <a:t>Control Effectiveness. </a:t>
            </a:r>
          </a:p>
          <a:p>
            <a:pPr marL="0" indent="0">
              <a:buNone/>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spTree>
    <p:extLst>
      <p:ext uri="{BB962C8B-B14F-4D97-AF65-F5344CB8AC3E}">
        <p14:creationId xmlns:p14="http://schemas.microsoft.com/office/powerpoint/2010/main" val="3010741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Testing, Verifying and Validating</a:t>
            </a:r>
            <a:endParaRPr lang="en-US" dirty="0"/>
          </a:p>
          <a:p>
            <a:r>
              <a:rPr lang="en-US" dirty="0"/>
              <a:t>In the revised ISO 31010 Risk Assessment Techniques standard, a new section regarding verifying and validating assessment results is included.  The standard states that where practicable, analyses results should be verified (checking to see that the analysis was performed correctly) and validated (checking that the correct analysis was conducted).  </a:t>
            </a:r>
          </a:p>
          <a:p>
            <a:r>
              <a:rPr lang="en-US" dirty="0"/>
              <a:t>Verification and validation are independent procedures that are used together for checking that a product, service, or system meets requirements and specifications and that it fulfills its intended purpose (Global Harmonization Task Force, 2004).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88290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Key Performance Indicators</a:t>
            </a:r>
            <a:endParaRPr lang="en-US" dirty="0"/>
          </a:p>
          <a:p>
            <a:r>
              <a:rPr lang="en-US" dirty="0"/>
              <a:t>As part of the monitoring and measuring component of the risk management system, performance measures and their indicators must be identified and included in the measurement strategy.  </a:t>
            </a:r>
          </a:p>
          <a:p>
            <a:r>
              <a:rPr lang="en-US" dirty="0"/>
              <a:t>Key Performance Indicators (KPIs) are targeted and measured to provide the organization performance information on the organization’s strategic objectives.  </a:t>
            </a:r>
          </a:p>
          <a:p>
            <a:r>
              <a:rPr lang="en-US" dirty="0"/>
              <a:t>KPIs provide the organization an indication on how well they are doing in achieving their objectives.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spTree>
    <p:extLst>
      <p:ext uri="{BB962C8B-B14F-4D97-AF65-F5344CB8AC3E}">
        <p14:creationId xmlns:p14="http://schemas.microsoft.com/office/powerpoint/2010/main" val="3062279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Key Risk Indicators</a:t>
            </a:r>
            <a:endParaRPr lang="en-US" dirty="0"/>
          </a:p>
          <a:p>
            <a:r>
              <a:rPr lang="en-US" dirty="0"/>
              <a:t>Key performance indicators (KPIs) focus on performance measures important to the organization’s objectives and are used to measure the level of achievement towards those objectives.  </a:t>
            </a:r>
          </a:p>
          <a:p>
            <a:r>
              <a:rPr lang="en-US" dirty="0"/>
              <a:t>To adequately monitor and manage risk, a second type of indicator is needed – key risk indicators. </a:t>
            </a:r>
          </a:p>
          <a:p>
            <a:r>
              <a:rPr lang="en-US" dirty="0"/>
              <a:t>Key risk indicators (KRIs) focus on risk measures that provide indications on emerging risks. KRIs are used to identify and locate emerging risks, and identify the need to act. KRIs and risk metrics are used in risk profiles, and other risk tracking methods to understand severity and likelihood levels within the organization.</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spTree>
    <p:extLst>
      <p:ext uri="{BB962C8B-B14F-4D97-AF65-F5344CB8AC3E}">
        <p14:creationId xmlns:p14="http://schemas.microsoft.com/office/powerpoint/2010/main" val="19029407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Key Risk Indicators</a:t>
            </a:r>
            <a:endParaRPr lang="en-US" dirty="0"/>
          </a:p>
          <a:p>
            <a:r>
              <a:rPr lang="en-US" dirty="0"/>
              <a:t>While performance indicators provide insights into risks already well known by the organization, key ‘risk’ indicators (KRIs) are used to provide </a:t>
            </a:r>
            <a:r>
              <a:rPr lang="en-US" u="sng" dirty="0"/>
              <a:t>early warning</a:t>
            </a:r>
            <a:r>
              <a:rPr lang="en-US" dirty="0"/>
              <a:t> of new emerging risks by looking at known risks and ‘leading indicators’ or triggers in the organization. </a:t>
            </a:r>
          </a:p>
          <a:p>
            <a:r>
              <a:rPr lang="en-US" dirty="0"/>
              <a:t>Such KRIs can be used to develop strategies to identify and manage newly discovered risks. </a:t>
            </a:r>
          </a:p>
          <a:p>
            <a:r>
              <a:rPr lang="en-US" dirty="0"/>
              <a:t>Risk indicators are often times identified through causal factor analyses or root cause analyses of previous events to understand causal factors and triggers that can indicate potential risk.  In addition, outside sources such as industry trends or developments, technology and research, economic indicators, and competitor actions can be helpful in developing KRIs.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spTree>
    <p:extLst>
      <p:ext uri="{BB962C8B-B14F-4D97-AF65-F5344CB8AC3E}">
        <p14:creationId xmlns:p14="http://schemas.microsoft.com/office/powerpoint/2010/main" val="2072377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Documenting, Reporting and Communicating</a:t>
            </a:r>
            <a:endParaRPr lang="en-US" dirty="0"/>
          </a:p>
          <a:p>
            <a:r>
              <a:rPr lang="en-US" dirty="0"/>
              <a:t>In order to verify and validate performance and results, documented records of performance must be maintained.  For regulatory compliance officers, certifying agencies, and auditors charged with verifying compliance and performance, their general position is ‘if it isn’t documented, it doesn’t exist.’ The same principles apply to the risk management process. </a:t>
            </a:r>
          </a:p>
          <a:p>
            <a:r>
              <a:rPr lang="en-US" dirty="0"/>
              <a:t>The purpose of documents and records is to provide information about risks to decision-makers and other stakeholders; provide a record and justification of decisions made; preserve the results of risk management efforts for future use and reference; enable verification of results; and provide an audit trail.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40290142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3C9B5C-B5EB-49B3-AB6C-B2FF6EB116E6}"/>
              </a:ext>
            </a:extLst>
          </p:cNvPr>
          <p:cNvPicPr>
            <a:picLocks noChangeAspect="1"/>
          </p:cNvPicPr>
          <p:nvPr/>
        </p:nvPicPr>
        <p:blipFill>
          <a:blip r:embed="rId2"/>
          <a:stretch>
            <a:fillRect/>
          </a:stretch>
        </p:blipFill>
        <p:spPr>
          <a:xfrm>
            <a:off x="6020939" y="1130999"/>
            <a:ext cx="5800000" cy="5590476"/>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5777947" cy="4891502"/>
          </a:xfrm>
        </p:spPr>
        <p:txBody>
          <a:bodyPr>
            <a:normAutofit/>
          </a:bodyPr>
          <a:lstStyle/>
          <a:p>
            <a:r>
              <a:rPr lang="en-US" b="1" dirty="0"/>
              <a:t>Documenting, Reporting and Communicating</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
        <p:nvSpPr>
          <p:cNvPr id="6" name="Rectangle 5">
            <a:extLst>
              <a:ext uri="{FF2B5EF4-FFF2-40B4-BE49-F238E27FC236}">
                <a16:creationId xmlns:a16="http://schemas.microsoft.com/office/drawing/2014/main" id="{52C9A431-4A53-4E62-8251-7CAC522FE71C}"/>
              </a:ext>
            </a:extLst>
          </p:cNvPr>
          <p:cNvSpPr/>
          <p:nvPr/>
        </p:nvSpPr>
        <p:spPr>
          <a:xfrm>
            <a:off x="225287" y="5802888"/>
            <a:ext cx="6096000" cy="646331"/>
          </a:xfrm>
          <a:prstGeom prst="rect">
            <a:avLst/>
          </a:prstGeom>
        </p:spPr>
        <p:txBody>
          <a:bodyPr>
            <a:spAutoFit/>
          </a:bodyPr>
          <a:lstStyle/>
          <a:p>
            <a:r>
              <a:rPr lang="en-US" dirty="0"/>
              <a:t>Risk Monitoring and Reporting and the Risk Management Process adapted from ISO 31010</a:t>
            </a:r>
          </a:p>
        </p:txBody>
      </p:sp>
    </p:spTree>
    <p:extLst>
      <p:ext uri="{BB962C8B-B14F-4D97-AF65-F5344CB8AC3E}">
        <p14:creationId xmlns:p14="http://schemas.microsoft.com/office/powerpoint/2010/main" val="1039422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020421"/>
            <a:ext cx="11171581" cy="649356"/>
          </a:xfrm>
        </p:spPr>
        <p:txBody>
          <a:bodyPr>
            <a:normAutofit/>
          </a:bodyPr>
          <a:lstStyle/>
          <a:p>
            <a:r>
              <a:rPr lang="en-US" b="1" dirty="0"/>
              <a:t>Documenting, Reporting and Communicating - Methods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pic>
        <p:nvPicPr>
          <p:cNvPr id="5" name="Picture 4">
            <a:extLst>
              <a:ext uri="{FF2B5EF4-FFF2-40B4-BE49-F238E27FC236}">
                <a16:creationId xmlns:a16="http://schemas.microsoft.com/office/drawing/2014/main" id="{C3F5EC41-FA70-4914-9147-CB4B63DA9BA6}"/>
              </a:ext>
            </a:extLst>
          </p:cNvPr>
          <p:cNvPicPr>
            <a:picLocks noChangeAspect="1"/>
          </p:cNvPicPr>
          <p:nvPr/>
        </p:nvPicPr>
        <p:blipFill>
          <a:blip r:embed="rId2"/>
          <a:stretch>
            <a:fillRect/>
          </a:stretch>
        </p:blipFill>
        <p:spPr>
          <a:xfrm>
            <a:off x="2305879" y="1610759"/>
            <a:ext cx="7376284" cy="5035073"/>
          </a:xfrm>
          <a:prstGeom prst="rect">
            <a:avLst/>
          </a:prstGeom>
        </p:spPr>
      </p:pic>
    </p:spTree>
    <p:extLst>
      <p:ext uri="{BB962C8B-B14F-4D97-AF65-F5344CB8AC3E}">
        <p14:creationId xmlns:p14="http://schemas.microsoft.com/office/powerpoint/2010/main" val="3480769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020421"/>
            <a:ext cx="11171581" cy="649356"/>
          </a:xfrm>
        </p:spPr>
        <p:txBody>
          <a:bodyPr>
            <a:normAutofit/>
          </a:bodyPr>
          <a:lstStyle/>
          <a:p>
            <a:r>
              <a:rPr lang="en-US" b="1" dirty="0"/>
              <a:t>Documenting, Reporting and Communicating - Methods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pic>
        <p:nvPicPr>
          <p:cNvPr id="6" name="Picture 5">
            <a:extLst>
              <a:ext uri="{FF2B5EF4-FFF2-40B4-BE49-F238E27FC236}">
                <a16:creationId xmlns:a16="http://schemas.microsoft.com/office/drawing/2014/main" id="{182259C8-49EB-4D81-A329-89EADF9E1FBE}"/>
              </a:ext>
            </a:extLst>
          </p:cNvPr>
          <p:cNvPicPr>
            <a:picLocks noChangeAspect="1"/>
          </p:cNvPicPr>
          <p:nvPr/>
        </p:nvPicPr>
        <p:blipFill>
          <a:blip r:embed="rId2"/>
          <a:stretch>
            <a:fillRect/>
          </a:stretch>
        </p:blipFill>
        <p:spPr>
          <a:xfrm>
            <a:off x="1321048" y="1902994"/>
            <a:ext cx="9318997" cy="3908767"/>
          </a:xfrm>
          <a:prstGeom prst="rect">
            <a:avLst/>
          </a:prstGeom>
        </p:spPr>
      </p:pic>
    </p:spTree>
    <p:extLst>
      <p:ext uri="{BB962C8B-B14F-4D97-AF65-F5344CB8AC3E}">
        <p14:creationId xmlns:p14="http://schemas.microsoft.com/office/powerpoint/2010/main" val="31448062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Monitoring Effectiveness and Risk-based Decision Making</a:t>
            </a:r>
            <a:endParaRPr lang="en-US" dirty="0"/>
          </a:p>
          <a:p>
            <a:r>
              <a:rPr lang="en-US" dirty="0"/>
              <a:t>The final step in the risk-based decision making process is ‘monitoring effectiveness’ of the implemented decision.  The goal of this step is to verify that the results of the decision are in alignment with what the organization had intended.  This requires 1) evaluating results, 2) assessing their impact on the process, 3) determining if the impact is as expected, 4) making adjustments or improvements if necessary, and 5) communicating the results to decision makers and affected stakeholders.  </a:t>
            </a:r>
          </a:p>
          <a:p>
            <a:r>
              <a:rPr lang="en-US" dirty="0"/>
              <a:t>If monitoring indicates that the results are not acceptable or correctable, a new decision making process must be considered.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spTree>
    <p:extLst>
      <p:ext uri="{BB962C8B-B14F-4D97-AF65-F5344CB8AC3E}">
        <p14:creationId xmlns:p14="http://schemas.microsoft.com/office/powerpoint/2010/main" val="2839388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Introduction</a:t>
            </a:r>
            <a:endParaRPr lang="en-US" dirty="0"/>
          </a:p>
          <a:p>
            <a:r>
              <a:rPr lang="en-US" dirty="0"/>
              <a:t> Monitoring, verifying, documenting and reporting risk treatment results as well as the performance of overall risk management efforts are vitally important in managing an organization’s operational risks.  </a:t>
            </a:r>
          </a:p>
          <a:p>
            <a:r>
              <a:rPr lang="en-US" dirty="0"/>
              <a:t>How else can an organization be certain that their resources and efforts have been put to good use, and that the intended results are achieved and maintained?  </a:t>
            </a:r>
          </a:p>
          <a:p>
            <a:r>
              <a:rPr lang="en-US" dirty="0"/>
              <a:t>Like other aspects of the business, risk management performance must be monitored, measured and communicated to be properly managed. </a:t>
            </a:r>
          </a:p>
          <a:p>
            <a:r>
              <a:rPr lang="en-US" dirty="0"/>
              <a:t>In this chapter the elements of monitoring, reviewing, documenting and reporting are covered.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596348"/>
          </a:xfrm>
        </p:spPr>
        <p:txBody>
          <a:bodyPr>
            <a:normAutofit/>
          </a:bodyPr>
          <a:lstStyle/>
          <a:p>
            <a:r>
              <a:rPr lang="en-US" b="1" dirty="0"/>
              <a:t>Risk-based Decision Making</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5" name="Picture 4">
            <a:extLst>
              <a:ext uri="{FF2B5EF4-FFF2-40B4-BE49-F238E27FC236}">
                <a16:creationId xmlns:a16="http://schemas.microsoft.com/office/drawing/2014/main" id="{4B146379-8CFF-4570-9594-F71A72A8DD5F}"/>
              </a:ext>
            </a:extLst>
          </p:cNvPr>
          <p:cNvPicPr>
            <a:picLocks noChangeAspect="1"/>
          </p:cNvPicPr>
          <p:nvPr/>
        </p:nvPicPr>
        <p:blipFill>
          <a:blip r:embed="rId2"/>
          <a:stretch>
            <a:fillRect/>
          </a:stretch>
        </p:blipFill>
        <p:spPr>
          <a:xfrm>
            <a:off x="1086679" y="1881809"/>
            <a:ext cx="9631432" cy="4408939"/>
          </a:xfrm>
          <a:prstGeom prst="rect">
            <a:avLst/>
          </a:prstGeom>
        </p:spPr>
      </p:pic>
    </p:spTree>
    <p:extLst>
      <p:ext uri="{BB962C8B-B14F-4D97-AF65-F5344CB8AC3E}">
        <p14:creationId xmlns:p14="http://schemas.microsoft.com/office/powerpoint/2010/main" val="151420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#25: Key Performance Indicators (KPIs) and Key Risk Indicators (KRIs)</a:t>
            </a:r>
            <a:endParaRPr lang="en-US" dirty="0"/>
          </a:p>
          <a:p>
            <a:r>
              <a:rPr lang="en-US" b="1" u="sng" dirty="0"/>
              <a:t>Purpose</a:t>
            </a:r>
            <a:r>
              <a:rPr lang="en-US" b="1" dirty="0"/>
              <a:t>: </a:t>
            </a:r>
            <a:r>
              <a:rPr lang="en-US" dirty="0"/>
              <a:t>Key performance indicators (KPIs) are performance metrics used to measure critical performance aspects that help an organization assess progress towards declared goals. KPIs provide an organization an indication on how well they are doing in achieving their objectives.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spTree>
    <p:extLst>
      <p:ext uri="{BB962C8B-B14F-4D97-AF65-F5344CB8AC3E}">
        <p14:creationId xmlns:p14="http://schemas.microsoft.com/office/powerpoint/2010/main" val="1178250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#25: Key Performance Indicators (KPIs) and Key Risk Indicators (KRIs)</a:t>
            </a:r>
            <a:endParaRPr lang="en-US" dirty="0"/>
          </a:p>
          <a:p>
            <a:r>
              <a:rPr lang="en-US" b="1" u="sng" dirty="0"/>
              <a:t>Application</a:t>
            </a:r>
            <a:r>
              <a:rPr lang="en-US" b="1" dirty="0"/>
              <a:t>: </a:t>
            </a:r>
            <a:r>
              <a:rPr lang="en-US" dirty="0"/>
              <a:t>Key performance indicators (KPIs) are used to target and track performance of an organization’s key operations and achievement of objectives.  KPIs will differ between organizations, as well as between departments in organizations, depending upon the stakeholders’ needs and objectives. For instance, net revenue or profitability may be considered business KPI, while OSH risk reduction or incidence rate reduction may be considered safety related KPIs.</a:t>
            </a:r>
            <a:r>
              <a:rPr lang="en-US" b="1" dirty="0"/>
              <a:t> </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spTree>
    <p:extLst>
      <p:ext uri="{BB962C8B-B14F-4D97-AF65-F5344CB8AC3E}">
        <p14:creationId xmlns:p14="http://schemas.microsoft.com/office/powerpoint/2010/main" val="21959400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TOOLS USED TO MONITOR EFFECTIVENESS FOR SAFETY PROFESSIONALS</a:t>
            </a:r>
            <a:endParaRPr lang="en-US" dirty="0"/>
          </a:p>
          <a:p>
            <a:r>
              <a:rPr lang="en-US" b="1" dirty="0"/>
              <a:t>Risk Management Tool #25: Key Performance Indicators (KPIs) and Key Risk Indicators (KRIs)</a:t>
            </a:r>
            <a:endParaRPr lang="en-US" dirty="0"/>
          </a:p>
          <a:p>
            <a:r>
              <a:rPr lang="en-US" b="1" u="sng" dirty="0"/>
              <a:t>Process:</a:t>
            </a:r>
            <a:r>
              <a:rPr lang="en-US" dirty="0"/>
              <a:t> Key risk indicators (KRIs) can be considered precursors or factors that lead to potential risk.  Selecting effective KRIs starts with understanding the organizational objectives and risk-related events that can affect the achievement of those objectives. Aligning OSH strategic initiatives with business objectives provides relevant information that might serve as leading indicator of an emerging risk. </a:t>
            </a:r>
          </a:p>
          <a:p>
            <a:r>
              <a:rPr lang="en-US" u="sng" dirty="0"/>
              <a:t>Connecting OSH risks to strategic initiatives can help the improvement team to identify the most critical metrics that can serve as leading key risk indicators.</a:t>
            </a:r>
          </a:p>
          <a:p>
            <a:r>
              <a:rPr lang="en-US" dirty="0"/>
              <a:t>Leading KRIs are usually measurable in numbers, percentage, or dollar amounts and support the decisions that need to be made.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spTree>
    <p:extLst>
      <p:ext uri="{BB962C8B-B14F-4D97-AF65-F5344CB8AC3E}">
        <p14:creationId xmlns:p14="http://schemas.microsoft.com/office/powerpoint/2010/main" val="391404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85AB2F-E003-4E00-BF72-030858F7CACE}"/>
              </a:ext>
            </a:extLst>
          </p:cNvPr>
          <p:cNvPicPr>
            <a:picLocks noChangeAspect="1"/>
          </p:cNvPicPr>
          <p:nvPr/>
        </p:nvPicPr>
        <p:blipFill>
          <a:blip r:embed="rId2"/>
          <a:stretch>
            <a:fillRect/>
          </a:stretch>
        </p:blipFill>
        <p:spPr>
          <a:xfrm>
            <a:off x="2107096" y="1961322"/>
            <a:ext cx="7527234" cy="4752325"/>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143539"/>
          </a:xfrm>
        </p:spPr>
        <p:txBody>
          <a:bodyPr>
            <a:normAutofit/>
          </a:bodyPr>
          <a:lstStyle/>
          <a:p>
            <a:r>
              <a:rPr lang="en-US" b="1" dirty="0"/>
              <a:t>TOOLS USED TO MONITOR EFFECTIVENESS FOR SAFETY PROFESSIONALS</a:t>
            </a:r>
            <a:endParaRPr lang="en-US" dirty="0"/>
          </a:p>
          <a:p>
            <a:r>
              <a:rPr lang="en-US" b="1" dirty="0"/>
              <a:t>Risk Management Tool #25: Key Performance Indicators (KPIs) and Key Risk Indicators (KRIs)</a:t>
            </a:r>
            <a:endParaRPr lang="en-US" dirty="0"/>
          </a:p>
          <a:p>
            <a:r>
              <a:rPr lang="en-US" b="1" u="sng" dirty="0"/>
              <a:t>Steps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Tree>
    <p:extLst>
      <p:ext uri="{BB962C8B-B14F-4D97-AF65-F5344CB8AC3E}">
        <p14:creationId xmlns:p14="http://schemas.microsoft.com/office/powerpoint/2010/main" val="4445712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 26: Risk Treatment Tracking</a:t>
            </a:r>
            <a:endParaRPr lang="en-US" dirty="0"/>
          </a:p>
          <a:p>
            <a:r>
              <a:rPr lang="en-US" b="1" u="sng" dirty="0"/>
              <a:t>Purpose</a:t>
            </a:r>
            <a:r>
              <a:rPr lang="en-US" u="sng" dirty="0"/>
              <a:t>:</a:t>
            </a:r>
            <a:r>
              <a:rPr lang="en-US" dirty="0"/>
              <a:t> The development, implementation and maintenance of efficient and effective risk treatments is a primary goal of operational risk management. Once implemented, risk treatments must be monitored to ensure they are active, effective and reliable.  A tracking systems provides structure and documentation of monitoring and the status of the risk treatment’s performance.  Such a system provides a ‘closed loop’ by documenting the implementation of a recommended risk treatment and the resulting residual risk.</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Tree>
    <p:extLst>
      <p:ext uri="{BB962C8B-B14F-4D97-AF65-F5344CB8AC3E}">
        <p14:creationId xmlns:p14="http://schemas.microsoft.com/office/powerpoint/2010/main" val="2270051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 26: Risk Treatment Tracking</a:t>
            </a:r>
            <a:endParaRPr lang="en-US" dirty="0"/>
          </a:p>
          <a:p>
            <a:r>
              <a:rPr lang="en-US" b="1" u="sng" dirty="0"/>
              <a:t>Application:</a:t>
            </a:r>
            <a:r>
              <a:rPr lang="en-US" dirty="0"/>
              <a:t>  As part of monitoring and reporting activities, the tracking of risk treatments implemented should be performed by an organization. </a:t>
            </a:r>
          </a:p>
          <a:p>
            <a:r>
              <a:rPr lang="en-US" dirty="0"/>
              <a:t>Tracking and documenting systems can be developed to evaluate and track treatments by location, type of treatment, risk priority level, or other categories.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spTree>
    <p:extLst>
      <p:ext uri="{BB962C8B-B14F-4D97-AF65-F5344CB8AC3E}">
        <p14:creationId xmlns:p14="http://schemas.microsoft.com/office/powerpoint/2010/main" val="40851560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 26: Risk Treatment Tracking</a:t>
            </a:r>
            <a:endParaRPr lang="en-US" dirty="0"/>
          </a:p>
          <a:p>
            <a:r>
              <a:rPr lang="en-US" b="1" u="sng" dirty="0"/>
              <a:t>Process:</a:t>
            </a:r>
            <a:r>
              <a:rPr lang="en-US" dirty="0"/>
              <a:t> In constructing an effective tracking system for risk treatments, the organizations should consider its objectives, the overall context, available resources and needs.  </a:t>
            </a:r>
          </a:p>
          <a:p>
            <a:r>
              <a:rPr lang="en-US" dirty="0"/>
              <a:t>Tracking systems can range from simple spreadsheets to detailed computer-based software programs that automate tracking, reporting, trending/charting, escalation, documentation and approval of corrective or preventive actions.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spTree>
    <p:extLst>
      <p:ext uri="{BB962C8B-B14F-4D97-AF65-F5344CB8AC3E}">
        <p14:creationId xmlns:p14="http://schemas.microsoft.com/office/powerpoint/2010/main" val="1370868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 27: Risk Register</a:t>
            </a:r>
            <a:endParaRPr lang="en-US" dirty="0"/>
          </a:p>
          <a:p>
            <a:r>
              <a:rPr lang="en-US" b="1" u="sng" dirty="0"/>
              <a:t>Purpose:</a:t>
            </a:r>
            <a:r>
              <a:rPr lang="en-US" dirty="0"/>
              <a:t> A risk register is a master document created from the output of risk assessments performed. It is a tool that allows an organization to visually track, evaluate and manage risk within the operation.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3575325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 27: Risk Register</a:t>
            </a:r>
            <a:endParaRPr lang="en-US" dirty="0"/>
          </a:p>
          <a:p>
            <a:r>
              <a:rPr lang="en-US" b="1" u="sng" dirty="0"/>
              <a:t>Application:</a:t>
            </a:r>
            <a:r>
              <a:rPr lang="en-US" dirty="0"/>
              <a:t> Risk registers are used to share risk information with stakeholders and decision makers to inform them of existing and emerging risks within the organization. </a:t>
            </a:r>
          </a:p>
          <a:p>
            <a:r>
              <a:rPr lang="en-US" dirty="0"/>
              <a:t>Risk registers provide a means of communicating risk levels, priority risk levels, risk trends, or emerging risks to decision makers and stakeholders.  </a:t>
            </a:r>
          </a:p>
          <a:p>
            <a:r>
              <a:rPr lang="en-US" dirty="0"/>
              <a:t>They can be used to formulate and develop risk treatments or actions needed to reduce or eliminate risks, and be used as the basis for tracking implementation of proposed treatments.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spTree>
    <p:extLst>
      <p:ext uri="{BB962C8B-B14F-4D97-AF65-F5344CB8AC3E}">
        <p14:creationId xmlns:p14="http://schemas.microsoft.com/office/powerpoint/2010/main" val="103086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AAA91E-F47B-426B-A68C-5DBCA2349EDB}"/>
              </a:ext>
            </a:extLst>
          </p:cNvPr>
          <p:cNvPicPr>
            <a:picLocks noChangeAspect="1"/>
          </p:cNvPicPr>
          <p:nvPr/>
        </p:nvPicPr>
        <p:blipFill>
          <a:blip r:embed="rId2"/>
          <a:stretch>
            <a:fillRect/>
          </a:stretch>
        </p:blipFill>
        <p:spPr>
          <a:xfrm>
            <a:off x="7927756" y="92762"/>
            <a:ext cx="3893184" cy="6633249"/>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7594209" cy="1291396"/>
          </a:xfrm>
        </p:spPr>
        <p:txBody>
          <a:bodyPr>
            <a:normAutofit fontScale="90000"/>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61070" y="1741147"/>
            <a:ext cx="6124745" cy="3933653"/>
          </a:xfrm>
        </p:spPr>
        <p:txBody>
          <a:bodyPr>
            <a:normAutofit/>
          </a:bodyPr>
          <a:lstStyle/>
          <a:p>
            <a:r>
              <a:rPr lang="en-US" b="1" dirty="0"/>
              <a:t>Introduction</a:t>
            </a:r>
            <a:endParaRPr lang="en-US" dirty="0"/>
          </a:p>
          <a:p>
            <a:r>
              <a:rPr lang="en-US" dirty="0"/>
              <a:t>The risk management process from the ISO 31000 Risk Management standard is shown to the right.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
        <p:nvSpPr>
          <p:cNvPr id="6" name="Rectangle 5">
            <a:extLst>
              <a:ext uri="{FF2B5EF4-FFF2-40B4-BE49-F238E27FC236}">
                <a16:creationId xmlns:a16="http://schemas.microsoft.com/office/drawing/2014/main" id="{C95D4753-F319-48DB-B742-CCC4C789AD48}"/>
              </a:ext>
            </a:extLst>
          </p:cNvPr>
          <p:cNvSpPr/>
          <p:nvPr/>
        </p:nvSpPr>
        <p:spPr>
          <a:xfrm>
            <a:off x="1803010" y="5351635"/>
            <a:ext cx="6096000" cy="646331"/>
          </a:xfrm>
          <a:prstGeom prst="rect">
            <a:avLst/>
          </a:prstGeom>
        </p:spPr>
        <p:txBody>
          <a:bodyPr>
            <a:spAutoFit/>
          </a:bodyPr>
          <a:lstStyle/>
          <a:p>
            <a:r>
              <a:rPr lang="en-US" dirty="0"/>
              <a:t>Figure 8.1 The ISO 31000 Risk Management Process reprinted with permission from ASSP</a:t>
            </a:r>
          </a:p>
        </p:txBody>
      </p:sp>
    </p:spTree>
    <p:extLst>
      <p:ext uri="{BB962C8B-B14F-4D97-AF65-F5344CB8AC3E}">
        <p14:creationId xmlns:p14="http://schemas.microsoft.com/office/powerpoint/2010/main" val="1291055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MONITOR EFFECTIVENESS FOR SAFETY PROFESSIONALS</a:t>
            </a:r>
            <a:endParaRPr lang="en-US" dirty="0"/>
          </a:p>
          <a:p>
            <a:r>
              <a:rPr lang="en-US" b="1" dirty="0"/>
              <a:t>Risk Management Tool # 27: Risk Register</a:t>
            </a:r>
            <a:endParaRPr lang="en-US" dirty="0"/>
          </a:p>
          <a:p>
            <a:r>
              <a:rPr lang="en-US" b="1" u="sng" dirty="0"/>
              <a:t>Process:</a:t>
            </a:r>
            <a:r>
              <a:rPr lang="en-US" dirty="0"/>
              <a:t> A risk register is typically a spreadsheet document or computer data base that contains information about identified risks, analysis of risk severity and evaluations of the possible solutions to be applied. Risk registers generally include: </a:t>
            </a:r>
          </a:p>
          <a:p>
            <a:pPr lvl="1">
              <a:buFont typeface="Wingdings" panose="05000000000000000000" pitchFamily="2" charset="2"/>
              <a:buChar char="Ø"/>
            </a:pPr>
            <a:r>
              <a:rPr lang="en-US" dirty="0"/>
              <a:t>Identifier for tracking</a:t>
            </a:r>
          </a:p>
          <a:p>
            <a:pPr lvl="1">
              <a:buFont typeface="Wingdings" panose="05000000000000000000" pitchFamily="2" charset="2"/>
              <a:buChar char="Ø"/>
            </a:pPr>
            <a:r>
              <a:rPr lang="en-US" dirty="0"/>
              <a:t>Location/department/equipment</a:t>
            </a:r>
          </a:p>
          <a:p>
            <a:pPr lvl="1">
              <a:buFont typeface="Wingdings" panose="05000000000000000000" pitchFamily="2" charset="2"/>
              <a:buChar char="Ø"/>
            </a:pPr>
            <a:r>
              <a:rPr lang="en-US" dirty="0"/>
              <a:t>Task description </a:t>
            </a:r>
          </a:p>
          <a:p>
            <a:pPr lvl="1">
              <a:buFont typeface="Wingdings" panose="05000000000000000000" pitchFamily="2" charset="2"/>
              <a:buChar char="Ø"/>
            </a:pPr>
            <a:r>
              <a:rPr lang="en-US" dirty="0"/>
              <a:t>Hazard identifier</a:t>
            </a:r>
          </a:p>
          <a:p>
            <a:pPr lvl="1">
              <a:buFont typeface="Wingdings" panose="05000000000000000000" pitchFamily="2" charset="2"/>
              <a:buChar char="Ø"/>
            </a:pPr>
            <a:r>
              <a:rPr lang="en-US" dirty="0"/>
              <a:t>Hazard category, description and causes</a:t>
            </a:r>
          </a:p>
          <a:p>
            <a:pPr lvl="1">
              <a:buFont typeface="Wingdings" panose="05000000000000000000" pitchFamily="2" charset="2"/>
              <a:buChar char="Ø"/>
            </a:pPr>
            <a:r>
              <a:rPr lang="en-US" dirty="0"/>
              <a:t>Risk levels (from risk assessment) </a:t>
            </a:r>
          </a:p>
          <a:p>
            <a:pPr lvl="1">
              <a:buFont typeface="Wingdings" panose="05000000000000000000" pitchFamily="2" charset="2"/>
              <a:buChar char="Ø"/>
            </a:pPr>
            <a:r>
              <a:rPr lang="en-US" dirty="0"/>
              <a:t>Priority level</a:t>
            </a:r>
          </a:p>
          <a:p>
            <a:pPr lvl="1">
              <a:buFont typeface="Wingdings" panose="05000000000000000000" pitchFamily="2" charset="2"/>
              <a:buChar char="Ø"/>
            </a:pPr>
            <a:r>
              <a:rPr lang="en-US" dirty="0"/>
              <a:t>Additional actions required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30</a:t>
            </a:fld>
            <a:endParaRPr lang="en-US"/>
          </a:p>
        </p:txBody>
      </p:sp>
    </p:spTree>
    <p:extLst>
      <p:ext uri="{BB962C8B-B14F-4D97-AF65-F5344CB8AC3E}">
        <p14:creationId xmlns:p14="http://schemas.microsoft.com/office/powerpoint/2010/main" val="811635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139689"/>
            <a:ext cx="11171581" cy="1073426"/>
          </a:xfrm>
        </p:spPr>
        <p:txBody>
          <a:bodyPr>
            <a:normAutofit/>
          </a:bodyPr>
          <a:lstStyle/>
          <a:p>
            <a:r>
              <a:rPr lang="en-US" b="1" dirty="0"/>
              <a:t>TOOLS USED TO MONITOR EFFECTIVENESS FOR SAFETY PROFESSIONALS</a:t>
            </a:r>
            <a:endParaRPr lang="en-US" dirty="0"/>
          </a:p>
          <a:p>
            <a:r>
              <a:rPr lang="en-US" b="1" dirty="0"/>
              <a:t>Risk Management Tool # 27: Risk Register</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31</a:t>
            </a:fld>
            <a:endParaRPr lang="en-US"/>
          </a:p>
        </p:txBody>
      </p:sp>
      <p:pic>
        <p:nvPicPr>
          <p:cNvPr id="5" name="Picture 4">
            <a:extLst>
              <a:ext uri="{FF2B5EF4-FFF2-40B4-BE49-F238E27FC236}">
                <a16:creationId xmlns:a16="http://schemas.microsoft.com/office/drawing/2014/main" id="{AC487192-8A25-452B-B049-7E3CD909858F}"/>
              </a:ext>
            </a:extLst>
          </p:cNvPr>
          <p:cNvPicPr>
            <a:picLocks noChangeAspect="1"/>
          </p:cNvPicPr>
          <p:nvPr/>
        </p:nvPicPr>
        <p:blipFill>
          <a:blip r:embed="rId2"/>
          <a:stretch>
            <a:fillRect/>
          </a:stretch>
        </p:blipFill>
        <p:spPr>
          <a:xfrm>
            <a:off x="944216" y="2171469"/>
            <a:ext cx="9975574" cy="4427424"/>
          </a:xfrm>
          <a:prstGeom prst="rect">
            <a:avLst/>
          </a:prstGeom>
        </p:spPr>
      </p:pic>
    </p:spTree>
    <p:extLst>
      <p:ext uri="{BB962C8B-B14F-4D97-AF65-F5344CB8AC3E}">
        <p14:creationId xmlns:p14="http://schemas.microsoft.com/office/powerpoint/2010/main" val="30924198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#28: Risk Performance Measurement</a:t>
            </a:r>
            <a:endParaRPr lang="en-US" dirty="0"/>
          </a:p>
          <a:p>
            <a:r>
              <a:rPr lang="en-US" b="1" u="sng" dirty="0"/>
              <a:t>Purpose:</a:t>
            </a:r>
            <a:r>
              <a:rPr lang="en-US" dirty="0"/>
              <a:t> To ensure that risk management is effective and continues to support the organization’s objectives, a system for measuring and evaluating risk management performance is required.  </a:t>
            </a:r>
          </a:p>
          <a:p>
            <a:r>
              <a:rPr lang="en-US" dirty="0"/>
              <a:t>Risk performance measurement is conducted by qualified objective reviewers to audit, measure key performance indicators, evaluate and report performance to stakeholders.  </a:t>
            </a:r>
          </a:p>
          <a:p>
            <a:r>
              <a:rPr lang="en-US" dirty="0"/>
              <a:t>Its purpose is to determine whether the organization’s risk management process is effective, or if it needs improvement.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32</a:t>
            </a:fld>
            <a:endParaRPr lang="en-US"/>
          </a:p>
        </p:txBody>
      </p:sp>
    </p:spTree>
    <p:extLst>
      <p:ext uri="{BB962C8B-B14F-4D97-AF65-F5344CB8AC3E}">
        <p14:creationId xmlns:p14="http://schemas.microsoft.com/office/powerpoint/2010/main" val="564649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#28: Risk Performance Measurement</a:t>
            </a:r>
            <a:endParaRPr lang="en-US" dirty="0"/>
          </a:p>
          <a:p>
            <a:r>
              <a:rPr lang="en-US" b="1" u="sng" dirty="0"/>
              <a:t>Application:</a:t>
            </a:r>
            <a:r>
              <a:rPr lang="en-US" dirty="0"/>
              <a:t> ISO 31000 states that risk management performance should be periodically reviewed and measured to ensure the risk management framework, policies, and plan are still appropriate for the external and internal context.  </a:t>
            </a:r>
          </a:p>
          <a:p>
            <a:r>
              <a:rPr lang="en-US" dirty="0"/>
              <a:t>In addition, risk performance measures provides decision makers a ‘report on risk’ indicating the effectiveness of the risk management plan.</a:t>
            </a:r>
          </a:p>
          <a:p>
            <a:r>
              <a:rPr lang="en-US" dirty="0"/>
              <a:t>This requires a continual improvement process approach in risk management using performance goals, measurement, review, and modification of processes, systems, resources, capability, and skills.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33</a:t>
            </a:fld>
            <a:endParaRPr lang="en-US"/>
          </a:p>
        </p:txBody>
      </p:sp>
    </p:spTree>
    <p:extLst>
      <p:ext uri="{BB962C8B-B14F-4D97-AF65-F5344CB8AC3E}">
        <p14:creationId xmlns:p14="http://schemas.microsoft.com/office/powerpoint/2010/main" val="21767764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#28: Risk Performance Measurement</a:t>
            </a:r>
            <a:endParaRPr lang="en-US" dirty="0"/>
          </a:p>
          <a:p>
            <a:r>
              <a:rPr lang="en-US" b="1" u="sng" dirty="0"/>
              <a:t>Process:</a:t>
            </a:r>
            <a:r>
              <a:rPr lang="en-US" dirty="0"/>
              <a:t>  Risk performance is driven by the daily performance of critical actions aligned with organizational objectives. To establish and sustain an effective risk process, it is well recognized that top management must be committed to leading the effort. </a:t>
            </a:r>
          </a:p>
          <a:p>
            <a:r>
              <a:rPr lang="en-US" dirty="0"/>
              <a:t>Risk performance management (RPM) is a process of establishing and measuring risk and safety related actions or duties for each level of management and employees.  </a:t>
            </a:r>
          </a:p>
          <a:p>
            <a:r>
              <a:rPr lang="en-US" dirty="0"/>
              <a:t>The RPM process is outlined in the next slide.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34</a:t>
            </a:fld>
            <a:endParaRPr lang="en-US"/>
          </a:p>
        </p:txBody>
      </p:sp>
    </p:spTree>
    <p:extLst>
      <p:ext uri="{BB962C8B-B14F-4D97-AF65-F5344CB8AC3E}">
        <p14:creationId xmlns:p14="http://schemas.microsoft.com/office/powerpoint/2010/main" val="7558357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F748F8-A806-4A37-A609-5FBA78F1B798}"/>
              </a:ext>
            </a:extLst>
          </p:cNvPr>
          <p:cNvPicPr>
            <a:picLocks noChangeAspect="1"/>
          </p:cNvPicPr>
          <p:nvPr/>
        </p:nvPicPr>
        <p:blipFill>
          <a:blip r:embed="rId2"/>
          <a:stretch>
            <a:fillRect/>
          </a:stretch>
        </p:blipFill>
        <p:spPr>
          <a:xfrm>
            <a:off x="4479235" y="136525"/>
            <a:ext cx="7315199" cy="6523688"/>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4"/>
            <a:ext cx="4081669" cy="1715465"/>
          </a:xfrm>
        </p:spPr>
        <p:txBody>
          <a:bodyPr>
            <a:noAutofit/>
          </a:bodyPr>
          <a:lstStyle/>
          <a:p>
            <a:r>
              <a:rPr lang="en-US" sz="3600" b="1" dirty="0"/>
              <a:t>Chapter 8 – Monitoring and Reporting</a:t>
            </a:r>
            <a:endParaRPr lang="en-US" sz="3600"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04801" y="2279374"/>
            <a:ext cx="3379303" cy="3790122"/>
          </a:xfrm>
        </p:spPr>
        <p:txBody>
          <a:bodyPr>
            <a:normAutofit/>
          </a:bodyPr>
          <a:lstStyle/>
          <a:p>
            <a:r>
              <a:rPr lang="en-US" b="1" dirty="0"/>
              <a:t>TOOLS USED TO MONITOR EFFECTIVENESS FOR SAFETY PROFESSIONALS</a:t>
            </a:r>
            <a:endParaRPr lang="en-US" dirty="0"/>
          </a:p>
          <a:p>
            <a:r>
              <a:rPr lang="en-US" b="1" dirty="0"/>
              <a:t>Risk Management Tool #28: Risk Performance Measurement</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35</a:t>
            </a:fld>
            <a:endParaRPr lang="en-US"/>
          </a:p>
        </p:txBody>
      </p:sp>
    </p:spTree>
    <p:extLst>
      <p:ext uri="{BB962C8B-B14F-4D97-AF65-F5344CB8AC3E}">
        <p14:creationId xmlns:p14="http://schemas.microsoft.com/office/powerpoint/2010/main" val="11600359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4"/>
            <a:ext cx="4081669" cy="1715465"/>
          </a:xfrm>
        </p:spPr>
        <p:txBody>
          <a:bodyPr>
            <a:noAutofit/>
          </a:bodyPr>
          <a:lstStyle/>
          <a:p>
            <a:r>
              <a:rPr lang="en-US" sz="3600" b="1" dirty="0"/>
              <a:t>Chapter 8 – Monitoring and Reporting</a:t>
            </a:r>
            <a:endParaRPr lang="en-US" sz="3600"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04801" y="2279374"/>
            <a:ext cx="3379303" cy="3790122"/>
          </a:xfrm>
        </p:spPr>
        <p:txBody>
          <a:bodyPr>
            <a:normAutofit fontScale="92500" lnSpcReduction="20000"/>
          </a:bodyPr>
          <a:lstStyle/>
          <a:p>
            <a:r>
              <a:rPr lang="en-US" b="1" dirty="0"/>
              <a:t>TOOLS USED TO MONITOR EFFECTIVENESS FOR SAFETY PROFESSIONALS</a:t>
            </a:r>
            <a:endParaRPr lang="en-US" dirty="0"/>
          </a:p>
          <a:p>
            <a:r>
              <a:rPr lang="en-US" b="1" dirty="0"/>
              <a:t>Risk Management Tool #28: Risk Performance Measurement</a:t>
            </a:r>
          </a:p>
          <a:p>
            <a:r>
              <a:rPr lang="en-US" dirty="0"/>
              <a:t>Example of RPM Dashboard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36</a:t>
            </a:fld>
            <a:endParaRPr lang="en-US"/>
          </a:p>
        </p:txBody>
      </p:sp>
      <p:pic>
        <p:nvPicPr>
          <p:cNvPr id="9" name="Picture 8">
            <a:extLst>
              <a:ext uri="{FF2B5EF4-FFF2-40B4-BE49-F238E27FC236}">
                <a16:creationId xmlns:a16="http://schemas.microsoft.com/office/drawing/2014/main" id="{0B17A20F-7850-40C0-97F5-BB76B2961036}"/>
              </a:ext>
            </a:extLst>
          </p:cNvPr>
          <p:cNvPicPr>
            <a:picLocks noChangeAspect="1"/>
          </p:cNvPicPr>
          <p:nvPr/>
        </p:nvPicPr>
        <p:blipFill>
          <a:blip r:embed="rId2"/>
          <a:stretch>
            <a:fillRect/>
          </a:stretch>
        </p:blipFill>
        <p:spPr>
          <a:xfrm>
            <a:off x="4094921" y="298864"/>
            <a:ext cx="6944140" cy="6244959"/>
          </a:xfrm>
          <a:prstGeom prst="rect">
            <a:avLst/>
          </a:prstGeom>
        </p:spPr>
      </p:pic>
    </p:spTree>
    <p:extLst>
      <p:ext uri="{BB962C8B-B14F-4D97-AF65-F5344CB8AC3E}">
        <p14:creationId xmlns:p14="http://schemas.microsoft.com/office/powerpoint/2010/main" val="34890741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4"/>
            <a:ext cx="4081669" cy="1715465"/>
          </a:xfrm>
        </p:spPr>
        <p:txBody>
          <a:bodyPr>
            <a:noAutofit/>
          </a:bodyPr>
          <a:lstStyle/>
          <a:p>
            <a:r>
              <a:rPr lang="en-US" sz="3600" b="1" dirty="0"/>
              <a:t>Chapter 8 – Monitoring and Reporting</a:t>
            </a:r>
            <a:endParaRPr lang="en-US" sz="3600"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04801" y="2279374"/>
            <a:ext cx="3379303" cy="3790122"/>
          </a:xfrm>
        </p:spPr>
        <p:txBody>
          <a:bodyPr>
            <a:normAutofit fontScale="92500" lnSpcReduction="20000"/>
          </a:bodyPr>
          <a:lstStyle/>
          <a:p>
            <a:r>
              <a:rPr lang="en-US" b="1" dirty="0"/>
              <a:t>TOOLS USED TO MONITOR EFFECTIVENESS FOR SAFETY PROFESSIONALS</a:t>
            </a:r>
            <a:endParaRPr lang="en-US" dirty="0"/>
          </a:p>
          <a:p>
            <a:r>
              <a:rPr lang="en-US" b="1" dirty="0"/>
              <a:t>Risk Management Tool #28: Risk Performance Measurement</a:t>
            </a:r>
          </a:p>
          <a:p>
            <a:r>
              <a:rPr lang="en-US" dirty="0"/>
              <a:t>Example of RPM Dashboard (Cont.)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37</a:t>
            </a:fld>
            <a:endParaRPr lang="en-US"/>
          </a:p>
        </p:txBody>
      </p:sp>
      <p:pic>
        <p:nvPicPr>
          <p:cNvPr id="7" name="Picture 6">
            <a:extLst>
              <a:ext uri="{FF2B5EF4-FFF2-40B4-BE49-F238E27FC236}">
                <a16:creationId xmlns:a16="http://schemas.microsoft.com/office/drawing/2014/main" id="{062638FF-CD96-4A6A-851B-3716AC63B3C0}"/>
              </a:ext>
            </a:extLst>
          </p:cNvPr>
          <p:cNvPicPr>
            <a:picLocks noChangeAspect="1"/>
          </p:cNvPicPr>
          <p:nvPr/>
        </p:nvPicPr>
        <p:blipFill>
          <a:blip r:embed="rId2"/>
          <a:stretch>
            <a:fillRect/>
          </a:stretch>
        </p:blipFill>
        <p:spPr>
          <a:xfrm>
            <a:off x="4031466" y="278640"/>
            <a:ext cx="6696685" cy="6260272"/>
          </a:xfrm>
          <a:prstGeom prst="rect">
            <a:avLst/>
          </a:prstGeom>
        </p:spPr>
      </p:pic>
    </p:spTree>
    <p:extLst>
      <p:ext uri="{BB962C8B-B14F-4D97-AF65-F5344CB8AC3E}">
        <p14:creationId xmlns:p14="http://schemas.microsoft.com/office/powerpoint/2010/main" val="575057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MONITOR EFFECTIVENESS FOR SAFETY PROFESSIONALS</a:t>
            </a:r>
            <a:endParaRPr lang="en-US" dirty="0"/>
          </a:p>
          <a:p>
            <a:r>
              <a:rPr lang="en-US" b="1" dirty="0"/>
              <a:t>Risk Management Tool #28: Risk Performance Measurement</a:t>
            </a:r>
            <a:endParaRPr lang="en-US" dirty="0"/>
          </a:p>
          <a:p>
            <a:r>
              <a:rPr lang="en-US" dirty="0"/>
              <a:t>Lagging indicates are important, but they do not drive risk performance.  To measure success, the actual steps taken to identify hazards and reduce risk are the focus. A RPM Dashboard or Scorecard can be used to measure, report and improve performance by business unit or group. By measuring risk and safety “actions scheduled” verses “actions performed”, an indicator of risk performance is created forming a baseline to track with other measures.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38</a:t>
            </a:fld>
            <a:endParaRPr lang="en-US"/>
          </a:p>
        </p:txBody>
      </p:sp>
    </p:spTree>
    <p:extLst>
      <p:ext uri="{BB962C8B-B14F-4D97-AF65-F5344CB8AC3E}">
        <p14:creationId xmlns:p14="http://schemas.microsoft.com/office/powerpoint/2010/main" val="4104243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55000" lnSpcReduction="20000"/>
          </a:bodyPr>
          <a:lstStyle/>
          <a:p>
            <a:r>
              <a:rPr lang="en-US" b="1" dirty="0"/>
              <a:t>References</a:t>
            </a:r>
            <a:endParaRPr lang="en-US" dirty="0"/>
          </a:p>
          <a:p>
            <a:r>
              <a:rPr lang="en-US" dirty="0"/>
              <a:t>AIHA Value of the Profession (VOTP) Report: Available at: </a:t>
            </a:r>
            <a:r>
              <a:rPr lang="en-US" u="sng" dirty="0">
                <a:hlinkClick r:id="rId2"/>
              </a:rPr>
              <a:t>https://www.aiha.org/votp_new/pdf/votp_report.pdf</a:t>
            </a:r>
            <a:endParaRPr lang="en-US" dirty="0"/>
          </a:p>
          <a:p>
            <a:r>
              <a:rPr lang="en-US" dirty="0"/>
              <a:t>AIHA Value Strategy Manual. Fairfax, VA: AIHA, 2009</a:t>
            </a:r>
          </a:p>
          <a:p>
            <a:r>
              <a:rPr lang="en-US" i="1" dirty="0"/>
              <a:t>All Values Are Not Created Equal</a:t>
            </a:r>
            <a:r>
              <a:rPr lang="en-US" dirty="0"/>
              <a:t>, D.E. Downs, The Synergist. October, 2006, Fairfax, VA: American Industrial Hygiene Association</a:t>
            </a:r>
          </a:p>
          <a:p>
            <a:r>
              <a:rPr lang="en-US" dirty="0"/>
              <a:t>ANSI/ASSE/AIHA Z10-2012. </a:t>
            </a:r>
            <a:r>
              <a:rPr lang="en-US" i="1" dirty="0"/>
              <a:t>American National Standard—Occupational Health and Safety Management Systems. </a:t>
            </a:r>
            <a:r>
              <a:rPr lang="en-US" dirty="0"/>
              <a:t>Fairfax, VA: American Industrial Hygiene Association, 2012. </a:t>
            </a:r>
          </a:p>
          <a:p>
            <a:r>
              <a:rPr lang="en-US" dirty="0"/>
              <a:t>ANSI/ASSE Z590.3-2011. </a:t>
            </a:r>
            <a:r>
              <a:rPr lang="en-US" i="1" dirty="0"/>
              <a:t>Prevention through Design: Guidelines for Addressing Occupational Hazards and Risks in Design and Redesign Processes</a:t>
            </a:r>
            <a:r>
              <a:rPr lang="en-US" dirty="0"/>
              <a:t>. Des Plaines, IL: American Society of Safety Engineers, 2011.</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ANSI B11.0-2015. </a:t>
            </a:r>
            <a:r>
              <a:rPr lang="en-US" i="1" dirty="0"/>
              <a:t>Safety of Machinery</a:t>
            </a:r>
            <a:r>
              <a:rPr lang="en-US" dirty="0"/>
              <a:t>. Houston, TX: B11 Standards, 2015.</a:t>
            </a:r>
          </a:p>
          <a:p>
            <a:r>
              <a:rPr lang="en-US" dirty="0"/>
              <a:t>ASSE’s Risk Assessment Institute website (</a:t>
            </a:r>
            <a:r>
              <a:rPr lang="en-US" u="sng" dirty="0">
                <a:hlinkClick r:id="rId3"/>
              </a:rPr>
              <a:t>http://www.oshrisk.org/videos/</a:t>
            </a:r>
            <a:r>
              <a:rPr lang="en-US" dirty="0"/>
              <a:t>)</a:t>
            </a:r>
          </a:p>
          <a:p>
            <a:r>
              <a:rPr lang="en-US" dirty="0"/>
              <a:t>Drucker, Peter, F. </a:t>
            </a:r>
            <a:r>
              <a:rPr lang="en-US" i="1" dirty="0"/>
              <a:t>Management Challenges for the 21</a:t>
            </a:r>
            <a:r>
              <a:rPr lang="en-US" i="1" baseline="30000" dirty="0"/>
              <a:t>st</a:t>
            </a:r>
            <a:r>
              <a:rPr lang="en-US" i="1" dirty="0"/>
              <a:t> Century</a:t>
            </a:r>
            <a:r>
              <a:rPr lang="en-US" dirty="0"/>
              <a:t>. New York: Harper Business, 2001.</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39</a:t>
            </a:fld>
            <a:endParaRPr lang="en-US"/>
          </a:p>
        </p:txBody>
      </p:sp>
    </p:spTree>
    <p:extLst>
      <p:ext uri="{BB962C8B-B14F-4D97-AF65-F5344CB8AC3E}">
        <p14:creationId xmlns:p14="http://schemas.microsoft.com/office/powerpoint/2010/main" val="1058454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Introduction</a:t>
            </a:r>
            <a:endParaRPr lang="en-US" dirty="0"/>
          </a:p>
          <a:p>
            <a:r>
              <a:rPr lang="en-US" dirty="0"/>
              <a:t>The primary goals of monitoring and reporting in a risk management framework are to measure the implementation and performance of risk assessment, risk treatment and overall risk management; and establish effective metrics to achieve risk reduction objectives within the organization.</a:t>
            </a:r>
          </a:p>
          <a:p>
            <a:r>
              <a:rPr lang="en-US" dirty="0"/>
              <a:t>Monitoring and reporting elements are found not only in the risk management process, but are also a significant component of established management system models which are highlighted in the following section.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8793073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62500" lnSpcReduction="20000"/>
          </a:bodyPr>
          <a:lstStyle/>
          <a:p>
            <a:r>
              <a:rPr lang="en-US" b="1" dirty="0"/>
              <a:t>References</a:t>
            </a:r>
            <a:endParaRPr lang="en-US" dirty="0"/>
          </a:p>
          <a:p>
            <a:r>
              <a:rPr lang="en-US" dirty="0"/>
              <a:t>Global Harmonization Task Force - Quality Management Systems - Process Validation Guidance (GHTF/SG3/N99-10:2004 (Edition 2) page 3</a:t>
            </a:r>
          </a:p>
          <a:p>
            <a:r>
              <a:rPr lang="en-US" i="1" dirty="0"/>
              <a:t>Leading and Lagging Indicators: Do they add value to the practice of safety?</a:t>
            </a:r>
            <a:r>
              <a:rPr lang="en-US" dirty="0"/>
              <a:t> Fred </a:t>
            </a:r>
            <a:r>
              <a:rPr lang="en-US" dirty="0" err="1"/>
              <a:t>Manuele</a:t>
            </a:r>
            <a:r>
              <a:rPr lang="en-US" dirty="0"/>
              <a:t>, Professional Safety, December 2009, American Society of Safety Engineers</a:t>
            </a:r>
          </a:p>
          <a:p>
            <a:r>
              <a:rPr lang="en-US" dirty="0"/>
              <a:t>Investopedia: Cash Flow definition: Available at: http://www.businessdictionary.com/definition/cash-flow.html</a:t>
            </a:r>
          </a:p>
          <a:p>
            <a:r>
              <a:rPr lang="en-US" dirty="0"/>
              <a:t>Main, Bruce, W. </a:t>
            </a:r>
            <a:r>
              <a:rPr lang="en-US" i="1" dirty="0"/>
              <a:t>Risk Assessment: Basics and Benchmarks</a:t>
            </a:r>
            <a:r>
              <a:rPr lang="en-US" dirty="0"/>
              <a:t>.</a:t>
            </a:r>
            <a:r>
              <a:rPr lang="en-US" i="1" dirty="0"/>
              <a:t> </a:t>
            </a:r>
            <a:r>
              <a:rPr lang="en-US" dirty="0"/>
              <a:t>Ann Harbor, MI:</a:t>
            </a:r>
            <a:r>
              <a:rPr lang="en-US" i="1" dirty="0"/>
              <a:t> </a:t>
            </a:r>
            <a:r>
              <a:rPr lang="en-US" dirty="0"/>
              <a:t>Design Safety Engineering, Inc., 2004.</a:t>
            </a:r>
          </a:p>
          <a:p>
            <a:r>
              <a:rPr lang="en-US" dirty="0" err="1"/>
              <a:t>Manuele</a:t>
            </a:r>
            <a:r>
              <a:rPr lang="en-US" dirty="0"/>
              <a:t>, Fred. A., </a:t>
            </a:r>
            <a:r>
              <a:rPr lang="en-US" i="1" dirty="0"/>
              <a:t>Advanced Safety Management: Focusing on Z10 and Serious Injury Prevention</a:t>
            </a:r>
            <a:r>
              <a:rPr lang="en-US" dirty="0"/>
              <a:t>. Hoboken, NJ: Wiley, 2008.</a:t>
            </a:r>
          </a:p>
          <a:p>
            <a:r>
              <a:rPr lang="en-US" dirty="0"/>
              <a:t>McLucas, Dr. A. Decision Making: Risk Management, Systems Thinking and Situation Awareness, Argos Press, 2003</a:t>
            </a:r>
          </a:p>
          <a:p>
            <a:r>
              <a:rPr lang="en-US" dirty="0"/>
              <a:t>MIL-STD-882E. </a:t>
            </a:r>
            <a:r>
              <a:rPr lang="en-US" i="1" dirty="0"/>
              <a:t>Standard Practice for System Safety</a:t>
            </a:r>
            <a:r>
              <a:rPr lang="en-US" dirty="0"/>
              <a:t>. Washington, DC: Department of Defense, 2012. </a:t>
            </a:r>
          </a:p>
          <a:p>
            <a:r>
              <a:rPr lang="en-US" dirty="0"/>
              <a:t>National Institute for Occupational Safety and Health (NIOSH). 2015. Hierarchy of Controls. Retrieved from: </a:t>
            </a:r>
            <a:r>
              <a:rPr lang="en-US" u="sng" dirty="0">
                <a:hlinkClick r:id="rId2"/>
              </a:rPr>
              <a:t>https://www.cdc.gov/niosh/topics/hierarchy/</a:t>
            </a:r>
            <a:endParaRPr lang="en-US" dirty="0"/>
          </a:p>
          <a:p>
            <a:r>
              <a:rPr lang="en-US" dirty="0"/>
              <a:t>OSHA CSP 03-01-002 - TED 8.4 - Voluntary Protection Programs (2003) retrieved at https://www.osha.gov/pls/oshaweb/owadisp.show_document?p_id=2976&amp;p_table=DIRECTIVES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40</a:t>
            </a:fld>
            <a:endParaRPr lang="en-US"/>
          </a:p>
        </p:txBody>
      </p:sp>
    </p:spTree>
    <p:extLst>
      <p:ext uri="{BB962C8B-B14F-4D97-AF65-F5344CB8AC3E}">
        <p14:creationId xmlns:p14="http://schemas.microsoft.com/office/powerpoint/2010/main" val="2929891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55000" lnSpcReduction="20000"/>
          </a:bodyPr>
          <a:lstStyle/>
          <a:p>
            <a:r>
              <a:rPr lang="en-US" b="1" dirty="0"/>
              <a:t>References</a:t>
            </a:r>
            <a:endParaRPr lang="en-US" dirty="0"/>
          </a:p>
          <a:p>
            <a:r>
              <a:rPr lang="en-US" dirty="0"/>
              <a:t>Popov, G., Lyon, B., </a:t>
            </a:r>
            <a:r>
              <a:rPr lang="en-US" dirty="0" err="1"/>
              <a:t>Hollcroft</a:t>
            </a:r>
            <a:r>
              <a:rPr lang="en-US" dirty="0"/>
              <a:t>, B., </a:t>
            </a:r>
            <a:r>
              <a:rPr lang="en-US" i="1" dirty="0"/>
              <a:t>Risk Assessment: A Practical Guide to Assessing Operational</a:t>
            </a:r>
            <a:r>
              <a:rPr lang="en-US" dirty="0"/>
              <a:t> </a:t>
            </a:r>
            <a:r>
              <a:rPr lang="en-US" i="1" dirty="0"/>
              <a:t>Risks.</a:t>
            </a:r>
            <a:r>
              <a:rPr lang="en-US" dirty="0"/>
              <a:t>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i="1" dirty="0"/>
              <a:t>Risk Pathways and Their Cascading Effects – Using Risk Assessment to Communicate and Manage Risk, </a:t>
            </a:r>
            <a:r>
              <a:rPr lang="en-US" dirty="0"/>
              <a:t>Bruce K. Lyon and Georgi Popov, Professional Safety, December 2017, American Society of Safety Engineers</a:t>
            </a:r>
          </a:p>
          <a:p>
            <a:r>
              <a:rPr lang="en-US" dirty="0"/>
              <a:t>Schmidt, M.J., </a:t>
            </a:r>
            <a:r>
              <a:rPr lang="en-US" i="1" dirty="0"/>
              <a:t>The Business Case Guide, 2nd Edition</a:t>
            </a:r>
            <a:r>
              <a:rPr lang="en-US" dirty="0"/>
              <a:t>. Boston, MA, Solution Matrix Ltd., 2002</a:t>
            </a:r>
          </a:p>
          <a:p>
            <a:r>
              <a:rPr lang="en-US" i="1" dirty="0"/>
              <a:t>The Art of Assessing Risk – Selecting, Modifying and Combining Risk Assessment Methods to Assess Risk</a:t>
            </a:r>
            <a:r>
              <a:rPr lang="en-US" dirty="0"/>
              <a:t>, Bruce K. Lyon and Georgi Popov, Professional Safety, March 2016, American Society of Safety Engineers</a:t>
            </a:r>
          </a:p>
          <a:p>
            <a:r>
              <a:rPr lang="en-US" dirty="0"/>
              <a:t>Thurstone, L.L. </a:t>
            </a:r>
            <a:r>
              <a:rPr lang="en-US" i="1" dirty="0"/>
              <a:t>The Measurement of Values.</a:t>
            </a:r>
            <a:r>
              <a:rPr lang="en-US" dirty="0"/>
              <a:t> Chicago, IL: University of Chicago Press. 1959</a:t>
            </a:r>
          </a:p>
          <a:p>
            <a:r>
              <a:rPr lang="en-US" dirty="0"/>
              <a:t>Underwriters Laboratories (UL), Using Leading and Lagging Safety Indicators to Manage Workplace Health and Safety Risk (2015). Available at: http://library.ul.com/wp-content/uploads/sites/40/2015/02/UL_WP_Final_Using-Leading-and-Lagging-Safety-Indicators-to-Manage-Workplace-Health-and-Safety-Risk_V7-LR1.pdf</a:t>
            </a:r>
          </a:p>
          <a:p>
            <a:r>
              <a:rPr lang="en-US" dirty="0"/>
              <a:t>US Chemical Safety Board (CSB): Caribbean Petroleum Refining Tank Explosion and Fire: (CSB CAPECO investigation). Available at: http://www.csb.gov/caribbean-petroleum-refining-tank-explosion-and-fire/</a:t>
            </a:r>
          </a:p>
          <a:p>
            <a:r>
              <a:rPr lang="en-US" dirty="0"/>
              <a:t>US Department of Homeland Security. Business Impact Analysis. Available at: </a:t>
            </a:r>
            <a:r>
              <a:rPr lang="en-US" u="sng" dirty="0">
                <a:hlinkClick r:id="rId2"/>
              </a:rPr>
              <a:t>http://www.ready.gov/business-impact-analysis</a:t>
            </a:r>
            <a:endParaRPr lang="en-US" dirty="0"/>
          </a:p>
          <a:p>
            <a:r>
              <a:rPr lang="en-US" dirty="0"/>
              <a:t>US Department of State. Treaty Between The United States Of America And The Union Of Soviet Socialist Republics On The Elimination Of Their Intermediate-Range And Shorter-Range Missiles (INF Treaty). ND. Available at </a:t>
            </a:r>
            <a:r>
              <a:rPr lang="en-US" u="sng" dirty="0">
                <a:hlinkClick r:id="rId3"/>
              </a:rPr>
              <a:t>https://www.state.gov/t/avc/trty/102360.htm</a:t>
            </a:r>
            <a:endParaRPr lang="en-US" dirty="0"/>
          </a:p>
          <a:p>
            <a:r>
              <a:rPr lang="en-US" dirty="0"/>
              <a:t>Whipple, B. Trust but Verify. 2017. Retrieved from https://www.leadergrow.com/articles/443-trust-but-verify</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41</a:t>
            </a:fld>
            <a:endParaRPr lang="en-US"/>
          </a:p>
        </p:txBody>
      </p:sp>
    </p:spTree>
    <p:extLst>
      <p:ext uri="{BB962C8B-B14F-4D97-AF65-F5344CB8AC3E}">
        <p14:creationId xmlns:p14="http://schemas.microsoft.com/office/powerpoint/2010/main" val="1200546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6427302" cy="4891502"/>
          </a:xfrm>
        </p:spPr>
        <p:txBody>
          <a:bodyPr>
            <a:normAutofit/>
          </a:bodyPr>
          <a:lstStyle/>
          <a:p>
            <a:r>
              <a:rPr lang="en-US" b="1" dirty="0"/>
              <a:t>The Plan-Do-Check-Act Cycle</a:t>
            </a:r>
            <a:endParaRPr lang="en-US" dirty="0"/>
          </a:p>
          <a:p>
            <a:r>
              <a:rPr lang="en-US" dirty="0"/>
              <a:t>The continual improvement process is built upon the Plan, Do, Check, Act (PDCA) cycle (often times referred to as Plan-Do-Study-Act) developed by Walter Shewhart and later promoted by Dr. Edwards Deming.  Occupational Health and Safety (Operational Risk) Management Systems, as well as the risk management process, are based on a continual improvement process using this model which is illustrated in Figure 8.2.</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pic>
        <p:nvPicPr>
          <p:cNvPr id="5" name="Picture 4">
            <a:extLst>
              <a:ext uri="{FF2B5EF4-FFF2-40B4-BE49-F238E27FC236}">
                <a16:creationId xmlns:a16="http://schemas.microsoft.com/office/drawing/2014/main" id="{2365B0BF-EDAE-4DF7-8B69-CD4D76625E76}"/>
              </a:ext>
            </a:extLst>
          </p:cNvPr>
          <p:cNvPicPr>
            <a:picLocks noChangeAspect="1"/>
          </p:cNvPicPr>
          <p:nvPr/>
        </p:nvPicPr>
        <p:blipFill>
          <a:blip r:embed="rId2"/>
          <a:stretch>
            <a:fillRect/>
          </a:stretch>
        </p:blipFill>
        <p:spPr>
          <a:xfrm>
            <a:off x="6876152" y="1152940"/>
            <a:ext cx="4772507" cy="3750364"/>
          </a:xfrm>
          <a:prstGeom prst="rect">
            <a:avLst/>
          </a:prstGeom>
        </p:spPr>
      </p:pic>
      <p:sp>
        <p:nvSpPr>
          <p:cNvPr id="6" name="Rectangle 5">
            <a:extLst>
              <a:ext uri="{FF2B5EF4-FFF2-40B4-BE49-F238E27FC236}">
                <a16:creationId xmlns:a16="http://schemas.microsoft.com/office/drawing/2014/main" id="{62939ADE-8D96-4FA8-8EEB-0548F12D4D56}"/>
              </a:ext>
            </a:extLst>
          </p:cNvPr>
          <p:cNvSpPr/>
          <p:nvPr/>
        </p:nvSpPr>
        <p:spPr>
          <a:xfrm>
            <a:off x="7381455" y="5306661"/>
            <a:ext cx="4678016" cy="646331"/>
          </a:xfrm>
          <a:prstGeom prst="rect">
            <a:avLst/>
          </a:prstGeom>
        </p:spPr>
        <p:txBody>
          <a:bodyPr wrap="square">
            <a:spAutoFit/>
          </a:bodyPr>
          <a:lstStyle/>
          <a:p>
            <a:r>
              <a:rPr lang="en-US" dirty="0"/>
              <a:t>The OHSMS Process reprinted with permission from ANSI/ASSP Z10-2012 </a:t>
            </a:r>
          </a:p>
        </p:txBody>
      </p:sp>
    </p:spTree>
    <p:extLst>
      <p:ext uri="{BB962C8B-B14F-4D97-AF65-F5344CB8AC3E}">
        <p14:creationId xmlns:p14="http://schemas.microsoft.com/office/powerpoint/2010/main" val="3084683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PDCA</a:t>
            </a:r>
            <a:endParaRPr lang="en-US" dirty="0"/>
          </a:p>
          <a:p>
            <a:r>
              <a:rPr lang="en-US" dirty="0"/>
              <a:t>Within the ‘check’ component of the PDCA cycle, the model requires organizations to monitor, measure and evaluate key performance indicators; audit for compliance with established policies; review progress and effectiveness of corrective actions; and record, report and communicate findings to decision makers and affected stakeholders.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spTree>
    <p:extLst>
      <p:ext uri="{BB962C8B-B14F-4D97-AF65-F5344CB8AC3E}">
        <p14:creationId xmlns:p14="http://schemas.microsoft.com/office/powerpoint/2010/main" val="1234994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The ‘Checking’ Process</a:t>
            </a:r>
            <a:endParaRPr lang="en-US" dirty="0"/>
          </a:p>
          <a:p>
            <a:r>
              <a:rPr lang="en-US" dirty="0"/>
              <a:t>On-going checking, monitoring and measuring efforts are required to ensure risk management implementations are working and continue to work as intended, as well as learn from and make refinements and improvements to the system.  An organization’s monitoring and checking processes should be integrated into all aspects of risk management.  Some of the ‘checking’ activities within risk management are defined in ISO Guide 73, Vocabulary for Risk Management as follows:</a:t>
            </a:r>
          </a:p>
          <a:p>
            <a:pPr lvl="1">
              <a:buFont typeface="Wingdings" panose="05000000000000000000" pitchFamily="2" charset="2"/>
              <a:buChar char="Ø"/>
            </a:pPr>
            <a:r>
              <a:rPr lang="en-US" dirty="0"/>
              <a:t>Monitoring. Continual checking, supervising, critically observing or determining the status in order to identify change from the performance level required or expected.</a:t>
            </a:r>
          </a:p>
          <a:p>
            <a:pPr lvl="1">
              <a:buFont typeface="Wingdings" panose="05000000000000000000" pitchFamily="2" charset="2"/>
              <a:buChar char="Ø"/>
            </a:pPr>
            <a:r>
              <a:rPr lang="en-US" dirty="0"/>
              <a:t>Review. Activity undertaken to determine the suitability, adequacy and effectiveness of the subject matter to achieve established objectives.</a:t>
            </a:r>
          </a:p>
          <a:p>
            <a:pPr lvl="1">
              <a:buFont typeface="Wingdings" panose="05000000000000000000" pitchFamily="2" charset="2"/>
              <a:buChar char="Ø"/>
            </a:pPr>
            <a:r>
              <a:rPr lang="en-US" dirty="0"/>
              <a:t>Risk Reporting. Form of communication intended to inform particular internal or external stakeholders by providing information regarding the current state of risk and its management.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spTree>
    <p:extLst>
      <p:ext uri="{BB962C8B-B14F-4D97-AF65-F5344CB8AC3E}">
        <p14:creationId xmlns:p14="http://schemas.microsoft.com/office/powerpoint/2010/main" val="4153564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The ‘Checking’ Process</a:t>
            </a:r>
            <a:endParaRPr lang="en-US" dirty="0"/>
          </a:p>
          <a:p>
            <a:r>
              <a:rPr lang="en-US" dirty="0"/>
              <a:t>Some of the ‘checking’ activities within risk management are defined in ISO Guide 73, Vocabulary for Risk Management as follows:</a:t>
            </a:r>
          </a:p>
          <a:p>
            <a:pPr lvl="1">
              <a:buFont typeface="Wingdings" panose="05000000000000000000" pitchFamily="2" charset="2"/>
              <a:buChar char="Ø"/>
            </a:pPr>
            <a:r>
              <a:rPr lang="en-US" dirty="0"/>
              <a:t>Risk Register. Record of information about identified risks.  NOTE: The term “risk log” is sometimes used instead of “risk register”.</a:t>
            </a:r>
            <a:endParaRPr lang="en-US" sz="2000" dirty="0"/>
          </a:p>
          <a:p>
            <a:pPr lvl="1">
              <a:buFont typeface="Wingdings" panose="05000000000000000000" pitchFamily="2" charset="2"/>
              <a:buChar char="Ø"/>
            </a:pPr>
            <a:r>
              <a:rPr lang="en-US" dirty="0"/>
              <a:t>Risk Profile. Description of any set of risks.  NOTE: The set of risks can contain those that relate to the whole organization, part of the organization, or as otherwise defined.</a:t>
            </a:r>
            <a:endParaRPr lang="en-US" sz="2000" dirty="0"/>
          </a:p>
          <a:p>
            <a:pPr lvl="1">
              <a:buFont typeface="Wingdings" panose="05000000000000000000" pitchFamily="2" charset="2"/>
              <a:buChar char="Ø"/>
            </a:pPr>
            <a:r>
              <a:rPr lang="en-US" dirty="0"/>
              <a:t>Risk Management Audit. Systematic, independent and documented process for obtaining evidence and evaluating it objectively in order to determine the extent to which the risk management framework, or any selected part of it, is adequate and effective.</a:t>
            </a:r>
            <a:r>
              <a:rPr lang="en-US" sz="2000" dirty="0"/>
              <a:t> </a:t>
            </a:r>
            <a:r>
              <a:rPr lang="en-US" dirty="0"/>
              <a:t>(ISO Guide 73/ANSI Z690.1-2011)</a:t>
            </a:r>
            <a:endParaRPr lang="en-US" sz="2000" dirty="0"/>
          </a:p>
          <a:p>
            <a:pPr lvl="1">
              <a:buFont typeface="Wingdings" panose="05000000000000000000" pitchFamily="2" charset="2"/>
              <a:buChar char="Ø"/>
            </a:pPr>
            <a:r>
              <a:rPr lang="en-US" dirty="0"/>
              <a:t>Risk management ‘checking’ functions such as those mentioned allow an organization to ‘know’ the status of their risk management efforts and residual risks.  </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spTree>
    <p:extLst>
      <p:ext uri="{BB962C8B-B14F-4D97-AF65-F5344CB8AC3E}">
        <p14:creationId xmlns:p14="http://schemas.microsoft.com/office/powerpoint/2010/main" val="3942250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8 – Monitoring and Reporting</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Developing Plans for Monitoring and Reporting</a:t>
            </a:r>
            <a:endParaRPr lang="en-US" dirty="0"/>
          </a:p>
          <a:p>
            <a:r>
              <a:rPr lang="en-US" dirty="0"/>
              <a:t>Effective monitoring and checking functions must be integrated into the system. Information gathered from these ‘checking’ duties is necessary and must be reported to affected decision makers and stakeholders to manage the process.  </a:t>
            </a:r>
          </a:p>
          <a:p>
            <a:r>
              <a:rPr lang="en-US" dirty="0"/>
              <a:t>Key metrics and performance indicators must be identified and included in the process to ensure continuous improvement is maintained.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spTree>
    <p:extLst>
      <p:ext uri="{BB962C8B-B14F-4D97-AF65-F5344CB8AC3E}">
        <p14:creationId xmlns:p14="http://schemas.microsoft.com/office/powerpoint/2010/main" val="3043849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2930</TotalTime>
  <Words>3971</Words>
  <Application>Microsoft Office PowerPoint</Application>
  <PresentationFormat>Widescreen</PresentationFormat>
  <Paragraphs>255</Paragraphs>
  <Slides>41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Calibri Light</vt:lpstr>
      <vt:lpstr>Wingdings</vt:lpstr>
      <vt:lpstr>Office Theme</vt:lpstr>
      <vt:lpstr>Risk Management Tools for Safety Professionals – Part I, Chapter 8</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lpstr>Chapter 8 – Monitoring and Reporting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158</cp:revision>
  <dcterms:created xsi:type="dcterms:W3CDTF">2018-07-15T00:58:29Z</dcterms:created>
  <dcterms:modified xsi:type="dcterms:W3CDTF">2018-07-22T08:18:49Z</dcterms:modified>
</cp:coreProperties>
</file>