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599" r:id="rId3"/>
    <p:sldId id="600" r:id="rId4"/>
    <p:sldId id="601" r:id="rId5"/>
    <p:sldId id="602" r:id="rId6"/>
    <p:sldId id="603" r:id="rId7"/>
    <p:sldId id="604" r:id="rId8"/>
    <p:sldId id="605" r:id="rId9"/>
    <p:sldId id="606" r:id="rId10"/>
    <p:sldId id="607" r:id="rId11"/>
    <p:sldId id="608" r:id="rId12"/>
    <p:sldId id="609" r:id="rId13"/>
    <p:sldId id="610" r:id="rId14"/>
    <p:sldId id="611" r:id="rId15"/>
    <p:sldId id="612" r:id="rId16"/>
    <p:sldId id="613" r:id="rId17"/>
    <p:sldId id="614" r:id="rId18"/>
    <p:sldId id="615" r:id="rId19"/>
    <p:sldId id="616" r:id="rId20"/>
    <p:sldId id="618" r:id="rId21"/>
    <p:sldId id="619" r:id="rId22"/>
    <p:sldId id="621" r:id="rId23"/>
    <p:sldId id="622" r:id="rId24"/>
    <p:sldId id="624" r:id="rId25"/>
    <p:sldId id="625" r:id="rId26"/>
    <p:sldId id="626" r:id="rId27"/>
    <p:sldId id="627" r:id="rId28"/>
    <p:sldId id="628" r:id="rId29"/>
    <p:sldId id="629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8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ABFF0-B683-4E4A-8625-F8208AD0EA4A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60B40A-447F-4488-B3A9-839EA95ED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20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https://www.osha.gov/dcsp/smallbusiness/safetypays/estimator.html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4F3B1-3EC7-48A6-B38B-DE13EFA51B1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136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Source: OSHA Training Materials</a:t>
            </a:r>
            <a:r>
              <a:rPr lang="en-US" baseline="0" dirty="0"/>
              <a:t> http://ehs.okstate.edu/training/oshaback.htm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4F3B1-3EC7-48A6-B38B-DE13EFA51B1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716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Source: OSHA Training Materials</a:t>
            </a:r>
            <a:r>
              <a:rPr lang="en-US" baseline="0" dirty="0"/>
              <a:t> http://ehs.okstate.edu/training/oshaback.htm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14F3B1-3EC7-48A6-B38B-DE13EFA51B12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327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B3C0E-01D1-4DB6-83CB-2089647425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3BB060-B202-40E0-9537-BB39E2366B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E6C9CE-D98B-4D82-B7E1-8BF7CC096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A3BAC4-1314-451E-B5B2-F3046147E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BB9647-8C70-4853-B6B2-77316263E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868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645BE-51DE-43C2-B01B-4FA6D7028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A8D3EE-217D-48C0-A46A-CDC330FEB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3C93C-026A-4FEF-8F55-EA832363B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2A309-DA14-4D48-8A3B-32C4CFA4E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21E26-9945-49D7-AB43-E0E802F34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79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C9E8EF-260F-4B3C-8A2A-5B6689D2B9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4F7D8D-9398-435D-9942-2D7A6D8193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D92D8-C53E-4D38-827B-C2A1A075D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3A8BDD-A828-4A0E-87DC-D6804AB86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5A1D5-7097-495A-B083-064227E9F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15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1D926-A541-4DD8-8CE2-945BF1394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2BDCE-5F8C-47AC-BABC-9A0B486D8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1339A-7F04-435D-A993-8C8DBA2BC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8B6B9-3C6D-41BC-B912-44CB75CC8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C60B4-2595-4055-85AC-8A541287D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7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ECFDC-B3A2-4F3D-99C0-87C004FFD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90971A-FD95-4B42-ACB2-ADB276A03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8A03A-8D52-44DF-9C80-5CACB9D1F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422ED-5795-4E7E-B19F-FE8AB588D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DAFD94-0D9B-4D06-9A7C-F263B4A80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774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68030-2F5E-42DF-85B6-B35F87710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18844-44FB-4818-B4EA-DC69257265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50E854-A18C-46A5-A34E-C60E490095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BC28DB-80F5-468B-8C0B-26461F678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B2BC07-E552-492A-9783-F784D2249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BC961C-D239-477F-AF44-291ECC25B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691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87AF2-1F39-4AAD-B068-63BA65B3D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0C75AF-BC93-430D-A5EF-FBBD70635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FC55BC-AD67-4EAB-B0F3-C1905F47EE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130D69-AED9-4734-BF9B-02F460054A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D5ADA5-2970-4C34-BE88-32F1A40327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E44C3A-78C2-4A54-95D0-850652181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EAC7D0-48B6-466F-9B6A-CD16D1845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3BF002-8878-443C-AB44-7D5E46F2E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585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C5932-7530-43F4-B742-A8039A747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708951-8C22-4DBF-80F9-3A0E1CD45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37455F-B306-4E56-BDA2-1F2A53989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E610AF-C249-4308-95CE-AF15A850F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76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7FA4BB-DCD9-4AA8-9E9C-1E3ADE05F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CE3375-F07C-4C66-8D67-D0E036137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4113F-BA7B-4A77-95F1-16B09E15A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150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654DA-3C5B-4274-A23E-586B79F62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59AC6-1EC0-46E1-B1ED-E1DA1E1C6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97B062-F9A0-4C95-B521-366636CA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D24CBA-5A76-4D4D-B919-23E9291CD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086206-410F-4995-9166-C6E4D0D26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4E9CE3-FF9F-4944-A3B7-76F1F5E4F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87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7623D2-6F02-4D29-8A7E-1A0287A35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D81EED-CC7B-48AB-A1B4-E113D7C028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8567BC-CBA5-4A69-9FCC-E315E8EA7F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C24286-FACD-4C5C-A0CA-FC2FBC8BE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B9C86F-8994-4793-91F2-408B2B870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5E1FA6-DD84-43B8-8923-FA645C8F4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731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DB6103-F253-4C31-B5DA-111E79FCB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D2ED83-EED0-479C-A707-C3EB05FEE4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E7549B-A9A9-4945-B4FC-30C4329956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7A923-1607-4EE7-831A-7816C0407C87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99201-54DD-4377-A899-56E50B44A3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DE9C49-1788-4B7D-AF96-CE1FA712B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26744-B46A-4159-A9A6-4E76B643A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5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data.bls.gov/iirc/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sha.gov/dsg/topics/silicacrystalline/hazard_recognition_silica.html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hyperlink" Target="https://www.osha.gov/Publications/3362silica-exposures.pd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niosh/docs/83-110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sha.gov/Publications/3498noise-in-construction-pocket-guide.pd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sha.gov/Publications/3362silica-exposures.pdf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BE61B-4336-4A34-926B-6B43C02339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Risk Management Tools for Safety Professionals – Part III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FDD746-B974-4F20-BB18-6C4AC00AF5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CASE STUDY #3</a:t>
            </a:r>
            <a:endParaRPr lang="en-US" dirty="0"/>
          </a:p>
          <a:p>
            <a:r>
              <a:rPr lang="en-US" b="1" dirty="0" err="1"/>
              <a:t>PtD</a:t>
            </a:r>
            <a:r>
              <a:rPr lang="en-US" b="1" dirty="0"/>
              <a:t> in Construction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172444-0DD4-4040-A985-B9E9A4B47E52}"/>
              </a:ext>
            </a:extLst>
          </p:cNvPr>
          <p:cNvSpPr txBox="1"/>
          <p:nvPr/>
        </p:nvSpPr>
        <p:spPr>
          <a:xfrm>
            <a:off x="437322" y="5724938"/>
            <a:ext cx="495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Authors: </a:t>
            </a:r>
            <a:r>
              <a:rPr lang="en-US" b="1" dirty="0"/>
              <a:t>Bruce K. Lyon, P.E., CSP, ARM, CHMM</a:t>
            </a:r>
          </a:p>
          <a:p>
            <a:r>
              <a:rPr lang="en-US" b="1" dirty="0"/>
              <a:t>Georgi Popov, Ph.D., QEP, SMS, ARM, CMC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503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2650" y="225426"/>
            <a:ext cx="7886700" cy="90487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Risk Assessment Process and the </a:t>
            </a:r>
            <a:r>
              <a:rPr lang="en-US" b="1" dirty="0" err="1"/>
              <a:t>PtD</a:t>
            </a:r>
            <a:r>
              <a:rPr lang="en-US" b="1" dirty="0"/>
              <a:t> Model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650" y="5989638"/>
            <a:ext cx="7886700" cy="487363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b="1" i="1" dirty="0"/>
              <a:t>ISO 31000/ANSI Z690.2 and ANSI Z590.3 -2011 Integration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26F-DCDD-439B-8184-D217D03DF0DC}" type="slidenum">
              <a:rPr lang="en-US" smtClean="0"/>
              <a:t>10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975" y="1473200"/>
            <a:ext cx="6448425" cy="4699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5146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365127"/>
            <a:ext cx="41148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Risk Assessment Process and the </a:t>
            </a:r>
            <a:r>
              <a:rPr lang="en-US" b="1" dirty="0" err="1"/>
              <a:t>PtD</a:t>
            </a:r>
            <a:r>
              <a:rPr lang="en-US" b="1" dirty="0"/>
              <a:t> Model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3576" y="2095501"/>
            <a:ext cx="3819525" cy="207486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As illustrated in the previous slide and Figure to the right, the two standards are similar in the process steps with a few differences.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F26F-DCDD-439B-8184-D217D03DF0DC}" type="slidenum">
              <a:rPr lang="en-US" smtClean="0"/>
              <a:t>11</a:t>
            </a:fld>
            <a:endParaRPr 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6450641" y="165101"/>
          <a:ext cx="3938158" cy="652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3" imgW="6793602" imgH="8435964" progId="Visio.Drawing.11">
                  <p:embed/>
                </p:oleObj>
              </mc:Choice>
              <mc:Fallback>
                <p:oleObj r:id="rId3" imgW="6793602" imgH="8435964" progId="Visio.Drawing.11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0641" y="165101"/>
                        <a:ext cx="3938158" cy="6524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triped Right Arrow 7"/>
          <p:cNvSpPr/>
          <p:nvPr/>
        </p:nvSpPr>
        <p:spPr>
          <a:xfrm>
            <a:off x="5695950" y="2451100"/>
            <a:ext cx="628650" cy="4699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133600" y="5257801"/>
            <a:ext cx="4057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/>
              <a:t>Comparisons of Risk Assessment in ISO 31000/ANSI Z690.2 and ANSI Z590.3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332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905000" y="228601"/>
            <a:ext cx="8534400" cy="758825"/>
          </a:xfrm>
        </p:spPr>
        <p:txBody>
          <a:bodyPr/>
          <a:lstStyle/>
          <a:p>
            <a:r>
              <a:rPr lang="en-US" dirty="0"/>
              <a:t>Hazard ID -OSHA 300 Form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12</a:t>
            </a:fld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33575"/>
            <a:ext cx="8839200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199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OSHA 300 Incidence Rate Comparison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13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60198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</a:t>
            </a:r>
            <a:r>
              <a:rPr lang="en-US" dirty="0">
                <a:hlinkClick r:id="rId2"/>
              </a:rPr>
              <a:t>http://data.bls.gov/iirc/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1533526"/>
            <a:ext cx="8729663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663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950" y="1555750"/>
            <a:ext cx="6242050" cy="347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401" y="4236520"/>
            <a:ext cx="3033023" cy="2316681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04800"/>
            <a:ext cx="7924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ight Arrow 10"/>
          <p:cNvSpPr/>
          <p:nvPr/>
        </p:nvSpPr>
        <p:spPr>
          <a:xfrm>
            <a:off x="7634843" y="5280559"/>
            <a:ext cx="5334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 rot="4871093">
            <a:off x="8641212" y="4122220"/>
            <a:ext cx="5334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14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168244" y="2069068"/>
            <a:ext cx="2042557" cy="369332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Financial Losses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26920" y="5525034"/>
            <a:ext cx="3230880" cy="369332"/>
          </a:xfrm>
          <a:prstGeom prst="rect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Non- Financial Losses???</a:t>
            </a:r>
          </a:p>
        </p:txBody>
      </p:sp>
    </p:spTree>
    <p:extLst>
      <p:ext uri="{BB962C8B-B14F-4D97-AF65-F5344CB8AC3E}">
        <p14:creationId xmlns:p14="http://schemas.microsoft.com/office/powerpoint/2010/main" val="2936498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PtD</a:t>
            </a:r>
            <a:r>
              <a:rPr lang="en-US" dirty="0"/>
              <a:t> RA Tool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15</a:t>
            </a:fld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00201"/>
            <a:ext cx="8839200" cy="394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367911-EF44-44CA-B3B8-4C25A600AF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5073" y="3733800"/>
            <a:ext cx="3755631" cy="2233612"/>
          </a:xfrm>
          <a:prstGeom prst="rect">
            <a:avLst/>
          </a:prstGeom>
        </p:spPr>
      </p:pic>
      <p:sp>
        <p:nvSpPr>
          <p:cNvPr id="4" name="Arrow: Notched Right 3">
            <a:extLst>
              <a:ext uri="{FF2B5EF4-FFF2-40B4-BE49-F238E27FC236}">
                <a16:creationId xmlns:a16="http://schemas.microsoft.com/office/drawing/2014/main" id="{22A9D8D7-4D61-416A-BBFD-39B9A6164ABA}"/>
              </a:ext>
            </a:extLst>
          </p:cNvPr>
          <p:cNvSpPr/>
          <p:nvPr/>
        </p:nvSpPr>
        <p:spPr>
          <a:xfrm rot="6293118">
            <a:off x="6629400" y="4114800"/>
            <a:ext cx="762000" cy="685800"/>
          </a:xfrm>
          <a:prstGeom prst="notched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29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1524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Hand-Operated Grinders: Identify Tasks and Hazards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16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673352" y="1299865"/>
            <a:ext cx="8839200" cy="4572000"/>
          </a:xfrm>
        </p:spPr>
        <p:txBody>
          <a:bodyPr>
            <a:normAutofit/>
          </a:bodyPr>
          <a:lstStyle/>
          <a:p>
            <a:r>
              <a:rPr lang="en-US" sz="2400" dirty="0"/>
              <a:t>Silica Dust: “Activities that may produce crystalline silica dust include jack hammering, rock/well drilling, concrete mixing, concrete drilling, and brick and concrete block cutting and sawing.”</a:t>
            </a:r>
          </a:p>
          <a:p>
            <a:r>
              <a:rPr lang="en-US" sz="2400" dirty="0"/>
              <a:t>Electric and pneumatic hand operated grinders used for surface finishing and cutting  jobs may produce silica dust. 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737586"/>
            <a:ext cx="659892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2600" y="5410201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Sources: </a:t>
            </a:r>
            <a:r>
              <a:rPr lang="en-US" dirty="0">
                <a:hlinkClick r:id="rId3"/>
              </a:rPr>
              <a:t>https://www.osha.gov/dsg/topics/silicacrystalline/hazard_recognition_silica.html</a:t>
            </a:r>
            <a:endParaRPr lang="en-US" dirty="0"/>
          </a:p>
          <a:p>
            <a:r>
              <a:rPr lang="en-US" dirty="0">
                <a:hlinkClick r:id="rId4"/>
              </a:rPr>
              <a:t>https://www.osha.gov/Publications/3362silica-exposures.pdf</a:t>
            </a:r>
            <a:endParaRPr lang="en-US" dirty="0"/>
          </a:p>
        </p:txBody>
      </p:sp>
      <p:pic>
        <p:nvPicPr>
          <p:cNvPr id="11268" name="Picture 4" descr="Worker grinding concrete, worker cutting rock, silica particl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460" y="3276600"/>
            <a:ext cx="2392053" cy="205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560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en-US" dirty="0"/>
              <a:t>Hand-Operated Grinders: Identify Tasks and Hazards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17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825752" y="1298448"/>
            <a:ext cx="8503920" cy="2206752"/>
          </a:xfrm>
        </p:spPr>
        <p:txBody>
          <a:bodyPr>
            <a:normAutofit/>
          </a:bodyPr>
          <a:lstStyle/>
          <a:p>
            <a:r>
              <a:rPr lang="en-US" b="1" dirty="0"/>
              <a:t>Vibration Hazards</a:t>
            </a:r>
            <a:r>
              <a:rPr lang="en-US" dirty="0"/>
              <a:t>: Extent of Exposure</a:t>
            </a:r>
          </a:p>
          <a:p>
            <a:r>
              <a:rPr lang="en-US" dirty="0"/>
              <a:t>Based on a 1974 study of occupational exposures to vibration, NIOSH estimates that 1.2 million workers in the United States are potentially exposed to hand-arm vibration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252" y="3429001"/>
            <a:ext cx="7391400" cy="279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eft Arrow 4"/>
          <p:cNvSpPr/>
          <p:nvPr/>
        </p:nvSpPr>
        <p:spPr>
          <a:xfrm>
            <a:off x="5867400" y="3733800"/>
            <a:ext cx="4572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8839200" y="3733800"/>
            <a:ext cx="4572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867400" y="6231136"/>
            <a:ext cx="4381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3"/>
              </a:rPr>
              <a:t>http://www.cdc.gov/niosh/docs/83-110/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09104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en-US" dirty="0"/>
              <a:t>Hand-Operated Grinders: Identify Tasks and Hazards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18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825752" y="1371600"/>
            <a:ext cx="4346448" cy="3197352"/>
          </a:xfrm>
        </p:spPr>
        <p:txBody>
          <a:bodyPr/>
          <a:lstStyle/>
          <a:p>
            <a:r>
              <a:rPr lang="en-US" b="1" dirty="0"/>
              <a:t>Noise: </a:t>
            </a:r>
          </a:p>
          <a:p>
            <a:r>
              <a:rPr lang="en-US" dirty="0"/>
              <a:t>According to OSHA “Prolonged exposures to loud noise can lead to a gradual, but permanent, loss of hearing.”</a:t>
            </a:r>
          </a:p>
          <a:p>
            <a:r>
              <a:rPr lang="en-US" dirty="0"/>
              <a:t>Current State controls: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883920"/>
            <a:ext cx="3593028" cy="490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6781800" y="2438400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486694"/>
            <a:ext cx="3505200" cy="1609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62200" y="6096001"/>
            <a:ext cx="792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</a:t>
            </a:r>
            <a:r>
              <a:rPr lang="en-US" sz="1400" dirty="0">
                <a:hlinkClick r:id="rId4"/>
              </a:rPr>
              <a:t>https://www.osha.gov/Publications/3498noise-in-construction-pocket-guide.pdf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103190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en-US" dirty="0"/>
              <a:t>Hand-Operated Grinders: Identify Tasks and Hazards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19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768" y="2867846"/>
            <a:ext cx="8719632" cy="356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52600" y="1295400"/>
            <a:ext cx="8719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Employees produce dusts containing silica when they grind on concrete and similar materials. </a:t>
            </a:r>
          </a:p>
          <a:p>
            <a:r>
              <a:rPr lang="en-US" dirty="0"/>
              <a:t>Data compiled by the Occupational Safety and Health Administration (OSHA) indicate that, among employees who grind concrete, most are exposed to silica at levels that exceed OSHA’s benchmark of 0.1mg/m³ (milligrams of silica per cubic meter of air)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5000" y="6172201"/>
            <a:ext cx="5181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</a:t>
            </a:r>
            <a:r>
              <a:rPr lang="en-US" sz="1200" dirty="0">
                <a:hlinkClick r:id="rId3"/>
              </a:rPr>
              <a:t>https://www.osha.gov/Publications/3362silica-exposures.pdf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11184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PtD</a:t>
            </a:r>
            <a:r>
              <a:rPr lang="en-US" dirty="0"/>
              <a:t> RA Quotes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3600" i="1" dirty="0"/>
              <a:t>“People who don’t take risks generally make about two big mistakes a year. People who do take risks generally make about two big mistakes a year.” – </a:t>
            </a:r>
            <a:r>
              <a:rPr lang="en-US" sz="3600" b="1" i="1" dirty="0"/>
              <a:t>Peter F. Drucker</a:t>
            </a:r>
          </a:p>
          <a:p>
            <a:r>
              <a:rPr lang="en-US" sz="3600" i="1" dirty="0"/>
              <a:t>“A ship is always safe at the shore - but that is NOT what it is built for."</a:t>
            </a:r>
            <a:br>
              <a:rPr lang="en-US" sz="3600" i="1" dirty="0"/>
            </a:br>
            <a:r>
              <a:rPr lang="en-US" sz="3600" i="1" dirty="0"/>
              <a:t>Albert Einstein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16603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2650" y="136526"/>
            <a:ext cx="7886700" cy="1006475"/>
          </a:xfrm>
        </p:spPr>
        <p:txBody>
          <a:bodyPr/>
          <a:lstStyle/>
          <a:p>
            <a:r>
              <a:rPr lang="en-US" dirty="0"/>
              <a:t>H&amp;S Risk Assessment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20</a:t>
            </a:fld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023" y="1162878"/>
            <a:ext cx="8783955" cy="455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89960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en-US" dirty="0"/>
              <a:t>Risk of business continuity loss from Hazardous Work Environment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21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52564"/>
            <a:ext cx="8610600" cy="479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20518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Hazards and Consequences 30,000 ft. overview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22</a:t>
            </a:fld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752600"/>
            <a:ext cx="8610600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0932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2650" y="381001"/>
            <a:ext cx="7886700" cy="854075"/>
          </a:xfrm>
        </p:spPr>
        <p:txBody>
          <a:bodyPr/>
          <a:lstStyle/>
          <a:p>
            <a:r>
              <a:rPr lang="en-US" dirty="0" err="1"/>
              <a:t>PtD</a:t>
            </a:r>
            <a:r>
              <a:rPr lang="en-US" dirty="0"/>
              <a:t> </a:t>
            </a:r>
            <a:r>
              <a:rPr lang="en-US" dirty="0" err="1"/>
              <a:t>HoC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23</a:t>
            </a:fld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1609726"/>
            <a:ext cx="8740775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1" y="5295900"/>
            <a:ext cx="23907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2331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2650" y="227378"/>
            <a:ext cx="7886700" cy="839423"/>
          </a:xfrm>
        </p:spPr>
        <p:txBody>
          <a:bodyPr/>
          <a:lstStyle/>
          <a:p>
            <a:r>
              <a:rPr lang="en-US" dirty="0"/>
              <a:t>H&amp;S Hazards - New Controls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24</a:t>
            </a:fld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163846"/>
            <a:ext cx="8839200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70" y="4337934"/>
            <a:ext cx="2428875" cy="177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>
          <a:xfrm rot="19946598">
            <a:off x="6410171" y="4960501"/>
            <a:ext cx="1066800" cy="3048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213" y="3304928"/>
            <a:ext cx="1752600" cy="267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44775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H&amp;S Risk Assessment  - New Controls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25</a:t>
            </a:fld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659" y="1676401"/>
            <a:ext cx="8467725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75447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228600"/>
            <a:ext cx="8534400" cy="914400"/>
          </a:xfrm>
        </p:spPr>
        <p:txBody>
          <a:bodyPr>
            <a:normAutofit fontScale="90000"/>
          </a:bodyPr>
          <a:lstStyle/>
          <a:p>
            <a:r>
              <a:rPr lang="en-US" dirty="0"/>
              <a:t>Risk of business continuity loss from Work Environment – New Controls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26</a:t>
            </a:fld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948" y="1524001"/>
            <a:ext cx="8429625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08458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752" y="228600"/>
            <a:ext cx="8534400" cy="838200"/>
          </a:xfrm>
        </p:spPr>
        <p:txBody>
          <a:bodyPr>
            <a:normAutofit fontScale="90000"/>
          </a:bodyPr>
          <a:lstStyle/>
          <a:p>
            <a:r>
              <a:rPr lang="en-US" dirty="0"/>
              <a:t>Hazards and Consequences 30,000 ft. overview – New Controls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27</a:t>
            </a:fld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6" y="1984375"/>
            <a:ext cx="8651875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0599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 Residual Risk and Risk Reduction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28</a:t>
            </a:fld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752601"/>
            <a:ext cx="8686800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96917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676400"/>
            <a:ext cx="8503920" cy="45720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Risk Assessment is a critical component of ANSI/AIHA Z-10, ANSI/ASSE Z690.3-2011, and </a:t>
            </a:r>
            <a:r>
              <a:rPr lang="en-US" dirty="0" err="1"/>
              <a:t>PtD</a:t>
            </a:r>
            <a:r>
              <a:rPr lang="en-US" dirty="0"/>
              <a:t> standards.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Through the use of the PtD risk assessment, newly designed power tools, and improved controls can successfully reduce injuries and illnesses within construction industry.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Additional steps: Cost-benefit analysis can demonstrate the need for tool replacement and highlight financial and non-financial benefits.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991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PtD</a:t>
            </a:r>
            <a:r>
              <a:rPr lang="en-US" dirty="0"/>
              <a:t> RA Tool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5752" y="1527048"/>
            <a:ext cx="8503920" cy="4949952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n-US" dirty="0"/>
              <a:t>The PtD tool highlights a 4-step approach to risk assessment: </a:t>
            </a:r>
          </a:p>
          <a:p>
            <a:pPr marL="0" indent="0" algn="just">
              <a:buNone/>
            </a:pPr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algn="just"/>
            <a:r>
              <a:rPr lang="en-US" dirty="0"/>
              <a:t>Most importantly, this tool requires the user to develop balanced process and a logic based risk assessment methodology designed to engage the participants through the hazard assessment and risk prioritization process.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286000"/>
            <a:ext cx="831783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226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868362"/>
          </a:xfrm>
        </p:spPr>
        <p:txBody>
          <a:bodyPr/>
          <a:lstStyle/>
          <a:p>
            <a:r>
              <a:rPr lang="en-US" dirty="0"/>
              <a:t>Why </a:t>
            </a:r>
            <a:r>
              <a:rPr lang="en-US" dirty="0" err="1"/>
              <a:t>PtD</a:t>
            </a:r>
            <a:r>
              <a:rPr lang="en-US" dirty="0"/>
              <a:t> Risk Assessment Tools?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447800"/>
            <a:ext cx="8686800" cy="5181600"/>
          </a:xfrm>
        </p:spPr>
        <p:txBody>
          <a:bodyPr>
            <a:normAutofit/>
          </a:bodyPr>
          <a:lstStyle/>
          <a:p>
            <a:r>
              <a:rPr lang="en-US" dirty="0"/>
              <a:t>ANSI/ASSE Z590.3-2011 Prevention through Design standard addresses occupational safety and health needs and RA methodologies</a:t>
            </a:r>
          </a:p>
          <a:p>
            <a:r>
              <a:rPr lang="en-US" dirty="0"/>
              <a:t>ANSI/ASSE/ISO (Z690-2011) Risk Management Standards Package - This standard provides principles and generic guidelines on risk management.</a:t>
            </a:r>
          </a:p>
          <a:p>
            <a:r>
              <a:rPr lang="en-US" dirty="0"/>
              <a:t>ANSI/AIHA/ASSE Z10-2012: The standard defines minimum requirements for an OSHMS. It also </a:t>
            </a:r>
            <a:r>
              <a:rPr lang="en-US" dirty="0">
                <a:solidFill>
                  <a:srgbClr val="C00000"/>
                </a:solidFill>
              </a:rPr>
              <a:t>includes risk assessment components not previously included</a:t>
            </a:r>
            <a:r>
              <a:rPr lang="en-US" dirty="0"/>
              <a:t>.</a:t>
            </a:r>
          </a:p>
          <a:p>
            <a:r>
              <a:rPr lang="en-US" dirty="0"/>
              <a:t>ISO 45001 OSHMS also </a:t>
            </a:r>
            <a:r>
              <a:rPr lang="en-US" dirty="0">
                <a:solidFill>
                  <a:srgbClr val="C00000"/>
                </a:solidFill>
              </a:rPr>
              <a:t>includes risk assessment components 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636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ANSI Z10 Requirements – Section 4.1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1" y="1528764"/>
            <a:ext cx="8470565" cy="456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Notched Right Arrow 2"/>
          <p:cNvSpPr/>
          <p:nvPr/>
        </p:nvSpPr>
        <p:spPr>
          <a:xfrm>
            <a:off x="5105400" y="4648200"/>
            <a:ext cx="914400" cy="5334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817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ANSI Z10 Requirements – Section 4.2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2" y="1600201"/>
            <a:ext cx="8686799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Notched Right Arrow 3"/>
          <p:cNvSpPr/>
          <p:nvPr/>
        </p:nvSpPr>
        <p:spPr>
          <a:xfrm>
            <a:off x="5486400" y="3962400"/>
            <a:ext cx="838200" cy="304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Notched Right Arrow 5"/>
          <p:cNvSpPr/>
          <p:nvPr/>
        </p:nvSpPr>
        <p:spPr>
          <a:xfrm>
            <a:off x="5715000" y="4419600"/>
            <a:ext cx="838200" cy="304800"/>
          </a:xfrm>
          <a:prstGeom prst="notched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367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98366"/>
            <a:ext cx="8915400" cy="870068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pitchFamily="34" charset="0"/>
                <a:cs typeface="Arial" pitchFamily="34" charset="0"/>
              </a:rPr>
              <a:t>ANSI Z10 Section 4.2 Recommended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541839"/>
            <a:ext cx="3167048" cy="451796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/>
              <a:t>Notice:</a:t>
            </a:r>
          </a:p>
          <a:p>
            <a:r>
              <a:rPr lang="en-US" dirty="0"/>
              <a:t>Multiple RA methods</a:t>
            </a:r>
          </a:p>
          <a:p>
            <a:r>
              <a:rPr lang="en-US" dirty="0"/>
              <a:t>Financial Impact</a:t>
            </a:r>
          </a:p>
          <a:p>
            <a:r>
              <a:rPr lang="en-US" dirty="0"/>
              <a:t>Regulatory compliance 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Include:</a:t>
            </a:r>
          </a:p>
          <a:p>
            <a:r>
              <a:rPr lang="en-US" u="sng" dirty="0"/>
              <a:t>Business Issues</a:t>
            </a:r>
          </a:p>
          <a:p>
            <a:r>
              <a:rPr lang="en-US" u="sng" dirty="0"/>
              <a:t>Setting Priorities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968435"/>
            <a:ext cx="4533900" cy="447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163" y="5410200"/>
            <a:ext cx="4872837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eft Arrow 3"/>
          <p:cNvSpPr/>
          <p:nvPr/>
        </p:nvSpPr>
        <p:spPr>
          <a:xfrm>
            <a:off x="8610600" y="5181600"/>
            <a:ext cx="609600" cy="304800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915400" y="4495801"/>
            <a:ext cx="1600200" cy="307777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High Severity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7239000" y="6553200"/>
            <a:ext cx="22860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498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ANSI Z10 Section 4.2 Recommended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600201"/>
            <a:ext cx="4572000" cy="4525963"/>
          </a:xfrm>
        </p:spPr>
        <p:txBody>
          <a:bodyPr>
            <a:normAutofit/>
          </a:bodyPr>
          <a:lstStyle/>
          <a:p>
            <a:r>
              <a:rPr lang="en-US" dirty="0"/>
              <a:t>Establish priorities based on  levels of risk (RAM)</a:t>
            </a:r>
          </a:p>
          <a:p>
            <a:r>
              <a:rPr lang="en-US" dirty="0"/>
              <a:t>Potential for system improvements (</a:t>
            </a:r>
            <a:r>
              <a:rPr lang="en-US" dirty="0" err="1"/>
              <a:t>PtD</a:t>
            </a:r>
            <a:r>
              <a:rPr lang="en-US" dirty="0"/>
              <a:t> </a:t>
            </a:r>
            <a:r>
              <a:rPr lang="en-US" dirty="0" err="1"/>
              <a:t>HofC</a:t>
            </a:r>
            <a:r>
              <a:rPr lang="en-US" dirty="0"/>
              <a:t>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Business consequences (Bow – tie analysis).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819276"/>
            <a:ext cx="4267200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5105401"/>
            <a:ext cx="40576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Notched Right Arrow 3"/>
          <p:cNvSpPr/>
          <p:nvPr/>
        </p:nvSpPr>
        <p:spPr>
          <a:xfrm>
            <a:off x="5410200" y="4572000"/>
            <a:ext cx="990600" cy="3810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8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6324600" y="5781675"/>
            <a:ext cx="1066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949440" y="5334000"/>
            <a:ext cx="181356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5657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ANSI Z10 &amp; </a:t>
            </a:r>
            <a:r>
              <a:rPr lang="en-US" dirty="0" err="1"/>
              <a:t>PtD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981200"/>
            <a:ext cx="5106838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038" y="1981200"/>
            <a:ext cx="3969763" cy="361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4724401" y="2438400"/>
            <a:ext cx="1821437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096000" y="3276602"/>
            <a:ext cx="526036" cy="3809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6096000" y="3657600"/>
            <a:ext cx="5260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6096000" y="3886200"/>
            <a:ext cx="526038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6096001" y="4648200"/>
            <a:ext cx="526037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4038601" y="5105400"/>
            <a:ext cx="2556403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6104808" y="3810000"/>
            <a:ext cx="526037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3657600" y="3897086"/>
            <a:ext cx="2897044" cy="14478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FA55-D4BB-4B3D-849F-68DED59B1AF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678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838</Words>
  <Application>Microsoft Office PowerPoint</Application>
  <PresentationFormat>Widescreen</PresentationFormat>
  <Paragraphs>116</Paragraphs>
  <Slides>29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Wingdings</vt:lpstr>
      <vt:lpstr>Office Theme</vt:lpstr>
      <vt:lpstr>Visio.Drawing.11</vt:lpstr>
      <vt:lpstr>Risk Management Tools for Safety Professionals – Part III</vt:lpstr>
      <vt:lpstr>PtD RA Quotes</vt:lpstr>
      <vt:lpstr>PtD RA Tool Overview</vt:lpstr>
      <vt:lpstr>Why PtD Risk Assessment Tools?</vt:lpstr>
      <vt:lpstr>ANSI Z10 Requirements – Section 4.1</vt:lpstr>
      <vt:lpstr>ANSI Z10 Requirements – Section 4.2</vt:lpstr>
      <vt:lpstr>ANSI Z10 Section 4.2 Recommended Practices</vt:lpstr>
      <vt:lpstr>ANSI Z10 Section 4.2 Recommended practices</vt:lpstr>
      <vt:lpstr>ANSI Z10 &amp; PtD</vt:lpstr>
      <vt:lpstr>Risk Assessment Process and the PtD Model </vt:lpstr>
      <vt:lpstr>Risk Assessment Process and the PtD Model </vt:lpstr>
      <vt:lpstr>Hazard ID -OSHA 300 Form</vt:lpstr>
      <vt:lpstr>OSHA 300 Incidence Rate Comparison</vt:lpstr>
      <vt:lpstr>PowerPoint Presentation</vt:lpstr>
      <vt:lpstr>PtD RA Tool</vt:lpstr>
      <vt:lpstr>Hand-Operated Grinders: Identify Tasks and Hazards</vt:lpstr>
      <vt:lpstr>Hand-Operated Grinders: Identify Tasks and Hazards</vt:lpstr>
      <vt:lpstr>Hand-Operated Grinders: Identify Tasks and Hazards</vt:lpstr>
      <vt:lpstr>Hand-Operated Grinders: Identify Tasks and Hazards </vt:lpstr>
      <vt:lpstr>H&amp;S Risk Assessment </vt:lpstr>
      <vt:lpstr>Risk of business continuity loss from Hazardous Work Environment</vt:lpstr>
      <vt:lpstr>Hazards and Consequences 30,000 ft. overview</vt:lpstr>
      <vt:lpstr>PtD HoC</vt:lpstr>
      <vt:lpstr>H&amp;S Hazards - New Controls </vt:lpstr>
      <vt:lpstr>H&amp;S Risk Assessment  - New Controls</vt:lpstr>
      <vt:lpstr>Risk of business continuity loss from Work Environment – New Controls </vt:lpstr>
      <vt:lpstr>Hazards and Consequences 30,000 ft. overview – New Controls </vt:lpstr>
      <vt:lpstr>Assess Residual Risk and Risk Reduction 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Tools for Safety Professionals – Part III</dc:title>
  <dc:creator>Georgi Popov</dc:creator>
  <cp:lastModifiedBy>Georgi Popov</cp:lastModifiedBy>
  <cp:revision>3</cp:revision>
  <dcterms:created xsi:type="dcterms:W3CDTF">2018-07-20T23:37:19Z</dcterms:created>
  <dcterms:modified xsi:type="dcterms:W3CDTF">2018-07-21T01:10:04Z</dcterms:modified>
</cp:coreProperties>
</file>