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7" r:id="rId3"/>
    <p:sldId id="294" r:id="rId4"/>
    <p:sldId id="358" r:id="rId5"/>
    <p:sldId id="359" r:id="rId6"/>
    <p:sldId id="360" r:id="rId7"/>
    <p:sldId id="361" r:id="rId8"/>
    <p:sldId id="362" r:id="rId9"/>
    <p:sldId id="363" r:id="rId10"/>
    <p:sldId id="364" r:id="rId11"/>
    <p:sldId id="365" r:id="rId12"/>
    <p:sldId id="366" r:id="rId13"/>
    <p:sldId id="367" r:id="rId14"/>
    <p:sldId id="368" r:id="rId15"/>
    <p:sldId id="369" r:id="rId16"/>
    <p:sldId id="370" r:id="rId17"/>
    <p:sldId id="371" r:id="rId18"/>
    <p:sldId id="372" r:id="rId19"/>
    <p:sldId id="373" r:id="rId20"/>
    <p:sldId id="374" r:id="rId21"/>
    <p:sldId id="375" r:id="rId22"/>
    <p:sldId id="376" r:id="rId23"/>
    <p:sldId id="377" r:id="rId24"/>
    <p:sldId id="378" r:id="rId25"/>
    <p:sldId id="379" r:id="rId26"/>
    <p:sldId id="380" r:id="rId27"/>
    <p:sldId id="381" r:id="rId28"/>
    <p:sldId id="382" r:id="rId29"/>
    <p:sldId id="383" r:id="rId30"/>
    <p:sldId id="384" r:id="rId31"/>
    <p:sldId id="385" r:id="rId32"/>
    <p:sldId id="386" r:id="rId33"/>
    <p:sldId id="387" r:id="rId34"/>
    <p:sldId id="388" r:id="rId35"/>
    <p:sldId id="389" r:id="rId36"/>
    <p:sldId id="390" r:id="rId37"/>
    <p:sldId id="391" r:id="rId38"/>
    <p:sldId id="392" r:id="rId39"/>
    <p:sldId id="393" r:id="rId40"/>
    <p:sldId id="394" r:id="rId41"/>
    <p:sldId id="395" r:id="rId42"/>
    <p:sldId id="396" r:id="rId43"/>
    <p:sldId id="397" r:id="rId44"/>
    <p:sldId id="398" r:id="rId45"/>
    <p:sldId id="399" r:id="rId46"/>
    <p:sldId id="400" r:id="rId47"/>
    <p:sldId id="401" r:id="rId48"/>
    <p:sldId id="402" r:id="rId49"/>
    <p:sldId id="403" r:id="rId50"/>
    <p:sldId id="404" r:id="rId51"/>
    <p:sldId id="405" r:id="rId52"/>
    <p:sldId id="406" r:id="rId53"/>
    <p:sldId id="407" r:id="rId54"/>
    <p:sldId id="408" r:id="rId55"/>
    <p:sldId id="409" r:id="rId56"/>
    <p:sldId id="410" r:id="rId57"/>
    <p:sldId id="411" r:id="rId58"/>
    <p:sldId id="412" r:id="rId59"/>
    <p:sldId id="413" r:id="rId60"/>
    <p:sldId id="414" r:id="rId61"/>
    <p:sldId id="415"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sorterViewPr>
    <p:cViewPr>
      <p:scale>
        <a:sx n="100" d="100"/>
        <a:sy n="100" d="100"/>
      </p:scale>
      <p:origin x="0" y="-102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7/17/2018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7/17/2018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7/17/2018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7/17/2018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7/17/2018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7/17/2018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7/17/2018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7/17/2018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7/17/2018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7/17/2018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7/17/2018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7/17/2018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oshrisk.org/videos/" TargetMode="External"/><Relationship Id="rId2" Type="http://schemas.openxmlformats.org/officeDocument/2006/relationships/hyperlink" Target="https://www.aiha.org/votp_new/pdf/votp_report.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www.businessdictionary.com/definition/cash-flow.html" TargetMode="External"/><Relationship Id="rId2" Type="http://schemas.openxmlformats.org/officeDocument/2006/relationships/hyperlink" Target="https://www.osha.gov/chemicalexecutiveorder/final_chemical_eo_status_report.pdf" TargetMode="External"/><Relationship Id="rId1" Type="http://schemas.openxmlformats.org/officeDocument/2006/relationships/slideLayout" Target="../slideLayouts/slideLayout2.xml"/><Relationship Id="rId5" Type="http://schemas.openxmlformats.org/officeDocument/2006/relationships/hyperlink" Target="https://www.osha.gov/Publications/OSHA3918.pdf" TargetMode="External"/><Relationship Id="rId4" Type="http://schemas.openxmlformats.org/officeDocument/2006/relationships/hyperlink" Target="https://www.cdc.gov/niosh/topics/hierarchy/" TargetMode="External"/></Relationships>
</file>

<file path=ppt/slides/_rels/slide61.xml.rels><?xml version="1.0" encoding="UTF-8" standalone="yes"?>
<Relationships xmlns="http://schemas.openxmlformats.org/package/2006/relationships"><Relationship Id="rId2" Type="http://schemas.openxmlformats.org/officeDocument/2006/relationships/hyperlink" Target="http://www.ready.gov/business-impact-analysi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7</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7 – Risk Treatment</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4108173" cy="4891502"/>
          </a:xfrm>
        </p:spPr>
        <p:txBody>
          <a:bodyPr>
            <a:normAutofit/>
          </a:bodyPr>
          <a:lstStyle/>
          <a:p>
            <a:r>
              <a:rPr lang="en-US" b="1" dirty="0"/>
              <a:t>Safer Technology and Alternatives</a:t>
            </a:r>
            <a:endParaRPr lang="en-US" dirty="0"/>
          </a:p>
          <a:p>
            <a:r>
              <a:rPr lang="en-US" dirty="0"/>
              <a:t>Adapted from the OSHA document </a:t>
            </a:r>
            <a:r>
              <a:rPr lang="en-US" i="1" dirty="0"/>
              <a:t>Process Safety Management for Petroleum Refineries: Lessons Learned from the Petroleum Refinery Process Safety Management National Emphasis Program</a:t>
            </a:r>
            <a:r>
              <a:rPr lang="en-US" dirty="0"/>
              <a:t> (OSHA, 2017).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pic>
        <p:nvPicPr>
          <p:cNvPr id="5" name="Picture 4">
            <a:extLst>
              <a:ext uri="{FF2B5EF4-FFF2-40B4-BE49-F238E27FC236}">
                <a16:creationId xmlns:a16="http://schemas.microsoft.com/office/drawing/2014/main" id="{7BBCF48E-2070-4F83-AC39-CA88B8E764E6}"/>
              </a:ext>
            </a:extLst>
          </p:cNvPr>
          <p:cNvPicPr>
            <a:picLocks noChangeAspect="1"/>
          </p:cNvPicPr>
          <p:nvPr/>
        </p:nvPicPr>
        <p:blipFill>
          <a:blip r:embed="rId2"/>
          <a:stretch>
            <a:fillRect/>
          </a:stretch>
        </p:blipFill>
        <p:spPr>
          <a:xfrm>
            <a:off x="4651513" y="1373601"/>
            <a:ext cx="7216378" cy="4591189"/>
          </a:xfrm>
          <a:prstGeom prst="rect">
            <a:avLst/>
          </a:prstGeom>
        </p:spPr>
      </p:pic>
    </p:spTree>
    <p:extLst>
      <p:ext uri="{BB962C8B-B14F-4D97-AF65-F5344CB8AC3E}">
        <p14:creationId xmlns:p14="http://schemas.microsoft.com/office/powerpoint/2010/main" val="131935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85000" lnSpcReduction="10000"/>
          </a:bodyPr>
          <a:lstStyle/>
          <a:p>
            <a:r>
              <a:rPr lang="en-US" b="1" dirty="0"/>
              <a:t>Identifying Risk Treatment Options</a:t>
            </a:r>
            <a:endParaRPr lang="en-US" dirty="0"/>
          </a:p>
          <a:p>
            <a:r>
              <a:rPr lang="en-US" dirty="0"/>
              <a:t>Once hazards have been identified and the risk assessed, proper risk treatment options are considered for selection and implementation.  This requires the risk assessment team or decision makers to determine the options available, and their degree of risk reduction, reliability, and associated cost to implement and maintain.  </a:t>
            </a:r>
          </a:p>
          <a:p>
            <a:r>
              <a:rPr lang="en-US" dirty="0"/>
              <a:t>Feasible control options that may reduce or eliminate the risk from the identified hazard(s) are identified using internal and external resources. Existing internal sources include the OSH professional, experienced stakeholders and operators familiar with the hazard and control methods.  Input from affected workers knowledgeable in the operation, equipment or process is advised. </a:t>
            </a:r>
          </a:p>
          <a:p>
            <a:r>
              <a:rPr lang="en-US" dirty="0"/>
              <a:t>Outside resources such as manufacturers' literature and engineering reports; OSH-related research from institutes, and professional organizations such as ASSE and AIHA; regulatory standards and guidance; industry best practices; industry consensus standards; National Institute for Occupational Safety and Health (NIOSH) publications are also available.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2717807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Selecting Risk Treatment  </a:t>
            </a:r>
            <a:endParaRPr lang="en-US" dirty="0"/>
          </a:p>
          <a:p>
            <a:r>
              <a:rPr lang="en-US" dirty="0"/>
              <a:t>The primary principle that OSH professionals should apply in the selection of risk treatment is the use of the hierarchy of controls model (Lyon, </a:t>
            </a:r>
            <a:r>
              <a:rPr lang="en-US" dirty="0" err="1"/>
              <a:t>Hollcroft</a:t>
            </a:r>
            <a:r>
              <a:rPr lang="en-US" dirty="0"/>
              <a:t>, 2012).  </a:t>
            </a:r>
          </a:p>
          <a:p>
            <a:r>
              <a:rPr lang="en-US" dirty="0"/>
              <a:t>Risk treatment selection requires a balancing of the overall costs, and the financial and non-financial benefits, including legal and regulatory requirements.  This requires some investigation into the suppliers of the risk treatment, and associated costs including purchase price, installation, training, maintenance and services costs, as well as the expected life span of the treatment.  </a:t>
            </a:r>
          </a:p>
          <a:p>
            <a:r>
              <a:rPr lang="en-US" i="1" u="sng" dirty="0"/>
              <a:t>Risks with extremely high severity potential, but low likelihood </a:t>
            </a:r>
            <a:r>
              <a:rPr lang="en-US" dirty="0"/>
              <a:t>may warrant risk treatment even when the costs of the treatment are not justified in a typical cost benefit analysis.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spTree>
    <p:extLst>
      <p:ext uri="{BB962C8B-B14F-4D97-AF65-F5344CB8AC3E}">
        <p14:creationId xmlns:p14="http://schemas.microsoft.com/office/powerpoint/2010/main" val="464474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5645425" cy="4891502"/>
          </a:xfrm>
        </p:spPr>
        <p:txBody>
          <a:bodyPr>
            <a:normAutofit/>
          </a:bodyPr>
          <a:lstStyle/>
          <a:p>
            <a:r>
              <a:rPr lang="en-US" b="1" dirty="0"/>
              <a:t>Selecting Risk Treatment  </a:t>
            </a:r>
            <a:endParaRPr lang="en-US" dirty="0"/>
          </a:p>
          <a:p>
            <a:r>
              <a:rPr lang="en-US" dirty="0"/>
              <a:t>The process of selecting risk treatment can be performed using a variety of methods, some of which are covered in this chapter and listed in ISO 31010 (ANSI/ASSE Z690.3-2011).  Figure to the right illustrates several methods for selecting risk treatments as well as Table 7.1 (next slide) which provides brief descriptions of methods available.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pic>
        <p:nvPicPr>
          <p:cNvPr id="5" name="Picture 4">
            <a:extLst>
              <a:ext uri="{FF2B5EF4-FFF2-40B4-BE49-F238E27FC236}">
                <a16:creationId xmlns:a16="http://schemas.microsoft.com/office/drawing/2014/main" id="{1C2DED97-C933-4A75-9FA1-FA920AE1E09D}"/>
              </a:ext>
            </a:extLst>
          </p:cNvPr>
          <p:cNvPicPr>
            <a:picLocks noChangeAspect="1"/>
          </p:cNvPicPr>
          <p:nvPr/>
        </p:nvPicPr>
        <p:blipFill>
          <a:blip r:embed="rId2"/>
          <a:stretch>
            <a:fillRect/>
          </a:stretch>
        </p:blipFill>
        <p:spPr>
          <a:xfrm>
            <a:off x="6839580" y="537302"/>
            <a:ext cx="5047619" cy="5819048"/>
          </a:xfrm>
          <a:prstGeom prst="rect">
            <a:avLst/>
          </a:prstGeom>
        </p:spPr>
      </p:pic>
    </p:spTree>
    <p:extLst>
      <p:ext uri="{BB962C8B-B14F-4D97-AF65-F5344CB8AC3E}">
        <p14:creationId xmlns:p14="http://schemas.microsoft.com/office/powerpoint/2010/main" val="2950359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2173356" cy="4891502"/>
          </a:xfrm>
        </p:spPr>
        <p:txBody>
          <a:bodyPr>
            <a:normAutofit/>
          </a:bodyPr>
          <a:lstStyle/>
          <a:p>
            <a:r>
              <a:rPr lang="en-US" b="1" dirty="0"/>
              <a:t>Selecting Risk Treatment  </a:t>
            </a:r>
            <a:endParaRPr lang="en-US" dirty="0"/>
          </a:p>
          <a:p>
            <a:r>
              <a:rPr lang="en-US" dirty="0"/>
              <a:t>Table 7.1 provides brief descriptions of methods available.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pic>
        <p:nvPicPr>
          <p:cNvPr id="6" name="Picture 5">
            <a:extLst>
              <a:ext uri="{FF2B5EF4-FFF2-40B4-BE49-F238E27FC236}">
                <a16:creationId xmlns:a16="http://schemas.microsoft.com/office/drawing/2014/main" id="{BA710575-97D6-48B0-B853-9DD440008AFE}"/>
              </a:ext>
            </a:extLst>
          </p:cNvPr>
          <p:cNvPicPr>
            <a:picLocks noChangeAspect="1"/>
          </p:cNvPicPr>
          <p:nvPr/>
        </p:nvPicPr>
        <p:blipFill>
          <a:blip r:embed="rId2"/>
          <a:stretch>
            <a:fillRect/>
          </a:stretch>
        </p:blipFill>
        <p:spPr>
          <a:xfrm>
            <a:off x="3242020" y="1152940"/>
            <a:ext cx="4629771" cy="5122812"/>
          </a:xfrm>
          <a:prstGeom prst="rect">
            <a:avLst/>
          </a:prstGeom>
        </p:spPr>
      </p:pic>
      <p:pic>
        <p:nvPicPr>
          <p:cNvPr id="7" name="Picture 6">
            <a:extLst>
              <a:ext uri="{FF2B5EF4-FFF2-40B4-BE49-F238E27FC236}">
                <a16:creationId xmlns:a16="http://schemas.microsoft.com/office/drawing/2014/main" id="{A7B48DF6-82C1-4544-8FF0-8139A3F0E09B}"/>
              </a:ext>
            </a:extLst>
          </p:cNvPr>
          <p:cNvPicPr>
            <a:picLocks noChangeAspect="1"/>
          </p:cNvPicPr>
          <p:nvPr/>
        </p:nvPicPr>
        <p:blipFill>
          <a:blip r:embed="rId3"/>
          <a:stretch>
            <a:fillRect/>
          </a:stretch>
        </p:blipFill>
        <p:spPr>
          <a:xfrm>
            <a:off x="7871791" y="1383458"/>
            <a:ext cx="3949147" cy="4903886"/>
          </a:xfrm>
          <a:prstGeom prst="rect">
            <a:avLst/>
          </a:prstGeom>
        </p:spPr>
      </p:pic>
    </p:spTree>
    <p:extLst>
      <p:ext uri="{BB962C8B-B14F-4D97-AF65-F5344CB8AC3E}">
        <p14:creationId xmlns:p14="http://schemas.microsoft.com/office/powerpoint/2010/main" val="818410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The Hierarchy of Risk Reduction Strategies</a:t>
            </a:r>
            <a:endParaRPr lang="en-US" dirty="0"/>
          </a:p>
          <a:p>
            <a:r>
              <a:rPr lang="en-US" dirty="0"/>
              <a:t>Risk treatment selection should always be linked to the concept of the hierarchy of controls to reduce risk to an acceptable level.  Hazard and risk control measures vary in their degree of risk reduction, effectiveness and reliability.  The hierarchy of controls (</a:t>
            </a:r>
            <a:r>
              <a:rPr lang="en-US" dirty="0" err="1"/>
              <a:t>HoC</a:t>
            </a:r>
            <a:r>
              <a:rPr lang="en-US" dirty="0"/>
              <a:t>) is structured with the most effective and reliable options at top and descend down to the lowest level of protection.  </a:t>
            </a:r>
          </a:p>
          <a:p>
            <a:r>
              <a:rPr lang="en-US" dirty="0"/>
              <a:t>In descending order, the hierarchy model generally starts with avoidance of risk (excluded in some models), followed by elimination of risk, and then substitution of risk.  From there, residual risks are controlled using engineering controls, warning systems (also excluded in some models), administrative controls, and personal protective equipment.’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spTree>
    <p:extLst>
      <p:ext uri="{BB962C8B-B14F-4D97-AF65-F5344CB8AC3E}">
        <p14:creationId xmlns:p14="http://schemas.microsoft.com/office/powerpoint/2010/main" val="2932148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The Hierarchy of Risk Reduction Strategies</a:t>
            </a:r>
            <a:endParaRPr lang="en-US" dirty="0"/>
          </a:p>
          <a:p>
            <a:r>
              <a:rPr lang="en-US" dirty="0"/>
              <a:t>models), administrative controls, and personal protective equipment.’ </a:t>
            </a:r>
          </a:p>
          <a:p>
            <a:r>
              <a:rPr lang="en-US" dirty="0"/>
              <a:t>A variety of models exist.  </a:t>
            </a:r>
          </a:p>
          <a:p>
            <a:r>
              <a:rPr lang="en-US" b="1" i="1" u="sng" dirty="0"/>
              <a:t>Unfortunately</a:t>
            </a:r>
            <a:r>
              <a:rPr lang="en-US" dirty="0"/>
              <a:t>, there continue to be OSH textbooks and professionals that refer to engineering controls as the “highest level of control”.  </a:t>
            </a:r>
          </a:p>
          <a:p>
            <a:r>
              <a:rPr lang="en-US" dirty="0"/>
              <a:t>It is important to recognize and understand the differences among the various </a:t>
            </a:r>
            <a:r>
              <a:rPr lang="en-US" dirty="0" err="1"/>
              <a:t>HoC</a:t>
            </a:r>
            <a:r>
              <a:rPr lang="en-US" dirty="0"/>
              <a:t> models.  See next slides.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spTree>
    <p:extLst>
      <p:ext uri="{BB962C8B-B14F-4D97-AF65-F5344CB8AC3E}">
        <p14:creationId xmlns:p14="http://schemas.microsoft.com/office/powerpoint/2010/main" val="3360032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The Hierarchy of Risk Reduction Strategies</a:t>
            </a:r>
            <a:endParaRPr lang="en-US" dirty="0"/>
          </a:p>
          <a:p>
            <a:r>
              <a:rPr lang="en-US" dirty="0"/>
              <a:t>models), administrative controls, and personal protective equipment.’ </a:t>
            </a:r>
          </a:p>
          <a:p>
            <a:r>
              <a:rPr lang="en-US" dirty="0"/>
              <a:t>A variety of models exist.  </a:t>
            </a:r>
          </a:p>
          <a:p>
            <a:r>
              <a:rPr lang="en-US" b="1" i="1" u="sng" dirty="0"/>
              <a:t>Unfortunately</a:t>
            </a:r>
            <a:r>
              <a:rPr lang="en-US" dirty="0"/>
              <a:t>, there continue to be OSH textbooks and professionals that refer to engineering controls as the “highest level of control”.  </a:t>
            </a:r>
          </a:p>
          <a:p>
            <a:r>
              <a:rPr lang="en-US" dirty="0"/>
              <a:t>It is important to recognize and understand the differences among the various </a:t>
            </a:r>
            <a:r>
              <a:rPr lang="en-US" dirty="0" err="1"/>
              <a:t>HoC</a:t>
            </a:r>
            <a:r>
              <a:rPr lang="en-US" dirty="0"/>
              <a:t> models.  See next slides.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spTree>
    <p:extLst>
      <p:ext uri="{BB962C8B-B14F-4D97-AF65-F5344CB8AC3E}">
        <p14:creationId xmlns:p14="http://schemas.microsoft.com/office/powerpoint/2010/main" val="359847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The Hierarchy of Risk Reduction Strategies</a:t>
            </a:r>
            <a:endParaRPr lang="en-US" dirty="0"/>
          </a:p>
          <a:p>
            <a:r>
              <a:rPr lang="en-US" dirty="0"/>
              <a:t>A variety of models exist.  </a:t>
            </a:r>
          </a:p>
          <a:p>
            <a:r>
              <a:rPr lang="en-US" b="1" i="1" u="sng" dirty="0"/>
              <a:t>Unfortunately</a:t>
            </a:r>
            <a:r>
              <a:rPr lang="en-US" dirty="0"/>
              <a:t>, there continue to be OSH textbooks and professionals that refer to engineering controls as the “highest level of control”.  </a:t>
            </a:r>
          </a:p>
          <a:p>
            <a:r>
              <a:rPr lang="en-US" dirty="0"/>
              <a:t>It is important to recognize and understand the differences among the various </a:t>
            </a:r>
            <a:r>
              <a:rPr lang="en-US" dirty="0" err="1"/>
              <a:t>HoC</a:t>
            </a:r>
            <a:r>
              <a:rPr lang="en-US" dirty="0"/>
              <a:t> models.  See next slides.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spTree>
    <p:extLst>
      <p:ext uri="{BB962C8B-B14F-4D97-AF65-F5344CB8AC3E}">
        <p14:creationId xmlns:p14="http://schemas.microsoft.com/office/powerpoint/2010/main" val="468636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3750364" cy="2981739"/>
          </a:xfrm>
        </p:spPr>
        <p:txBody>
          <a:bodyPr>
            <a:normAutofit/>
          </a:bodyPr>
          <a:lstStyle/>
          <a:p>
            <a:r>
              <a:rPr lang="en-US" b="1" dirty="0"/>
              <a:t>The Hierarchy of Risk Reduction Strategies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pic>
        <p:nvPicPr>
          <p:cNvPr id="5" name="Picture 4">
            <a:extLst>
              <a:ext uri="{FF2B5EF4-FFF2-40B4-BE49-F238E27FC236}">
                <a16:creationId xmlns:a16="http://schemas.microsoft.com/office/drawing/2014/main" id="{FDD5C346-400A-4836-96B4-BE6BF1C8290A}"/>
              </a:ext>
            </a:extLst>
          </p:cNvPr>
          <p:cNvPicPr>
            <a:picLocks noChangeAspect="1"/>
          </p:cNvPicPr>
          <p:nvPr/>
        </p:nvPicPr>
        <p:blipFill>
          <a:blip r:embed="rId2"/>
          <a:stretch>
            <a:fillRect/>
          </a:stretch>
        </p:blipFill>
        <p:spPr>
          <a:xfrm>
            <a:off x="4640115" y="1285461"/>
            <a:ext cx="7180824" cy="5008054"/>
          </a:xfrm>
          <a:prstGeom prst="rect">
            <a:avLst/>
          </a:prstGeom>
        </p:spPr>
      </p:pic>
      <p:sp>
        <p:nvSpPr>
          <p:cNvPr id="6" name="Rectangle 5">
            <a:extLst>
              <a:ext uri="{FF2B5EF4-FFF2-40B4-BE49-F238E27FC236}">
                <a16:creationId xmlns:a16="http://schemas.microsoft.com/office/drawing/2014/main" id="{47A91FE1-ADB2-4E28-A620-7712F8EC0E28}"/>
              </a:ext>
            </a:extLst>
          </p:cNvPr>
          <p:cNvSpPr/>
          <p:nvPr/>
        </p:nvSpPr>
        <p:spPr>
          <a:xfrm>
            <a:off x="838200" y="6288822"/>
            <a:ext cx="7974496" cy="369332"/>
          </a:xfrm>
          <a:prstGeom prst="rect">
            <a:avLst/>
          </a:prstGeom>
        </p:spPr>
        <p:txBody>
          <a:bodyPr wrap="square">
            <a:spAutoFit/>
          </a:bodyPr>
          <a:lstStyle/>
          <a:p>
            <a:r>
              <a:rPr lang="en-US" dirty="0"/>
              <a:t>Figure 7.5, NIOSH Prevention through Design (</a:t>
            </a:r>
            <a:r>
              <a:rPr lang="en-US" dirty="0" err="1"/>
              <a:t>PtD</a:t>
            </a:r>
            <a:r>
              <a:rPr lang="en-US" dirty="0"/>
              <a:t>) Hierarchy of Controls Model </a:t>
            </a:r>
          </a:p>
        </p:txBody>
      </p:sp>
    </p:spTree>
    <p:extLst>
      <p:ext uri="{BB962C8B-B14F-4D97-AF65-F5344CB8AC3E}">
        <p14:creationId xmlns:p14="http://schemas.microsoft.com/office/powerpoint/2010/main" val="1626691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Introduction</a:t>
            </a:r>
            <a:endParaRPr lang="en-US" dirty="0"/>
          </a:p>
          <a:p>
            <a:r>
              <a:rPr lang="en-US" dirty="0"/>
              <a:t>Risk treatment involves the selection and application of risk reduction measures for a risk which is judged to be unacceptable.  It is the end result or output of the risk assessment process used to control the identified hazard and reduce its risk. </a:t>
            </a:r>
          </a:p>
          <a:p>
            <a:r>
              <a:rPr lang="en-US" dirty="0"/>
              <a:t>Without acting upon the risk assessment’s findings and treating risk, a risk assessment is of no value, and in fact may lead to negligence of the organization (Popov, Lyon, </a:t>
            </a:r>
            <a:r>
              <a:rPr lang="en-US" dirty="0" err="1"/>
              <a:t>Hollcroft</a:t>
            </a:r>
            <a:r>
              <a:rPr lang="en-US" dirty="0"/>
              <a:t>, 2016).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486399" cy="1331152"/>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56593" y="1938130"/>
            <a:ext cx="3750364" cy="2981739"/>
          </a:xfrm>
        </p:spPr>
        <p:txBody>
          <a:bodyPr>
            <a:normAutofit/>
          </a:bodyPr>
          <a:lstStyle/>
          <a:p>
            <a:r>
              <a:rPr lang="en-US" b="1" dirty="0"/>
              <a:t>The Hierarchy of Risk Reduction Strategies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7" name="Picture 6">
            <a:extLst>
              <a:ext uri="{FF2B5EF4-FFF2-40B4-BE49-F238E27FC236}">
                <a16:creationId xmlns:a16="http://schemas.microsoft.com/office/drawing/2014/main" id="{E3DA17B5-8546-4059-AD32-B84D464A9F28}"/>
              </a:ext>
            </a:extLst>
          </p:cNvPr>
          <p:cNvPicPr>
            <a:picLocks noChangeAspect="1"/>
          </p:cNvPicPr>
          <p:nvPr/>
        </p:nvPicPr>
        <p:blipFill>
          <a:blip r:embed="rId2"/>
          <a:stretch>
            <a:fillRect/>
          </a:stretch>
        </p:blipFill>
        <p:spPr>
          <a:xfrm>
            <a:off x="5943084" y="268733"/>
            <a:ext cx="5944115" cy="6053853"/>
          </a:xfrm>
          <a:prstGeom prst="rect">
            <a:avLst/>
          </a:prstGeom>
        </p:spPr>
      </p:pic>
      <p:sp>
        <p:nvSpPr>
          <p:cNvPr id="8" name="Rectangle 7">
            <a:extLst>
              <a:ext uri="{FF2B5EF4-FFF2-40B4-BE49-F238E27FC236}">
                <a16:creationId xmlns:a16="http://schemas.microsoft.com/office/drawing/2014/main" id="{6CEE4D3D-4B82-43B5-8552-421718BB6CD6}"/>
              </a:ext>
            </a:extLst>
          </p:cNvPr>
          <p:cNvSpPr/>
          <p:nvPr/>
        </p:nvSpPr>
        <p:spPr>
          <a:xfrm>
            <a:off x="556593" y="6261367"/>
            <a:ext cx="10204172" cy="369332"/>
          </a:xfrm>
          <a:prstGeom prst="rect">
            <a:avLst/>
          </a:prstGeom>
        </p:spPr>
        <p:txBody>
          <a:bodyPr wrap="square">
            <a:spAutoFit/>
          </a:bodyPr>
          <a:lstStyle/>
          <a:p>
            <a:r>
              <a:rPr lang="en-US" dirty="0"/>
              <a:t>Figure 7.6, ANSI Z10-2012 (R2017) Hierarchy of Controls Model reprinted with permission from ASSP </a:t>
            </a:r>
          </a:p>
        </p:txBody>
      </p:sp>
    </p:spTree>
    <p:extLst>
      <p:ext uri="{BB962C8B-B14F-4D97-AF65-F5344CB8AC3E}">
        <p14:creationId xmlns:p14="http://schemas.microsoft.com/office/powerpoint/2010/main" val="37254832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486399" cy="1331152"/>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56593" y="1938130"/>
            <a:ext cx="3750364" cy="2981739"/>
          </a:xfrm>
        </p:spPr>
        <p:txBody>
          <a:bodyPr>
            <a:normAutofit/>
          </a:bodyPr>
          <a:lstStyle/>
          <a:p>
            <a:r>
              <a:rPr lang="en-US" b="1" dirty="0"/>
              <a:t>The Hierarchy of Risk Reduction Strategies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pic>
        <p:nvPicPr>
          <p:cNvPr id="5" name="Picture 4">
            <a:extLst>
              <a:ext uri="{FF2B5EF4-FFF2-40B4-BE49-F238E27FC236}">
                <a16:creationId xmlns:a16="http://schemas.microsoft.com/office/drawing/2014/main" id="{011BFDF8-432E-4E66-A48F-3BFEAD362C23}"/>
              </a:ext>
            </a:extLst>
          </p:cNvPr>
          <p:cNvPicPr>
            <a:picLocks noChangeAspect="1"/>
          </p:cNvPicPr>
          <p:nvPr/>
        </p:nvPicPr>
        <p:blipFill>
          <a:blip r:embed="rId2"/>
          <a:stretch>
            <a:fillRect/>
          </a:stretch>
        </p:blipFill>
        <p:spPr>
          <a:xfrm>
            <a:off x="4161184" y="298865"/>
            <a:ext cx="7474224" cy="6253389"/>
          </a:xfrm>
          <a:prstGeom prst="rect">
            <a:avLst/>
          </a:prstGeom>
        </p:spPr>
      </p:pic>
    </p:spTree>
    <p:extLst>
      <p:ext uri="{BB962C8B-B14F-4D97-AF65-F5344CB8AC3E}">
        <p14:creationId xmlns:p14="http://schemas.microsoft.com/office/powerpoint/2010/main" val="26489381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486399" cy="1331152"/>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56593" y="1938130"/>
            <a:ext cx="3750364" cy="2981739"/>
          </a:xfrm>
        </p:spPr>
        <p:txBody>
          <a:bodyPr>
            <a:normAutofit/>
          </a:bodyPr>
          <a:lstStyle/>
          <a:p>
            <a:r>
              <a:rPr lang="en-US" b="1" dirty="0"/>
              <a:t>The Hierarchy of Risk Reduction Strategies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pic>
        <p:nvPicPr>
          <p:cNvPr id="6" name="Picture 5">
            <a:extLst>
              <a:ext uri="{FF2B5EF4-FFF2-40B4-BE49-F238E27FC236}">
                <a16:creationId xmlns:a16="http://schemas.microsoft.com/office/drawing/2014/main" id="{2335C213-2E94-48D2-B983-6EC152F76A1A}"/>
              </a:ext>
            </a:extLst>
          </p:cNvPr>
          <p:cNvPicPr>
            <a:picLocks noChangeAspect="1"/>
          </p:cNvPicPr>
          <p:nvPr/>
        </p:nvPicPr>
        <p:blipFill>
          <a:blip r:embed="rId2"/>
          <a:stretch>
            <a:fillRect/>
          </a:stretch>
        </p:blipFill>
        <p:spPr>
          <a:xfrm>
            <a:off x="4218681" y="298864"/>
            <a:ext cx="7416726" cy="6057485"/>
          </a:xfrm>
          <a:prstGeom prst="rect">
            <a:avLst/>
          </a:prstGeom>
        </p:spPr>
      </p:pic>
    </p:spTree>
    <p:extLst>
      <p:ext uri="{BB962C8B-B14F-4D97-AF65-F5344CB8AC3E}">
        <p14:creationId xmlns:p14="http://schemas.microsoft.com/office/powerpoint/2010/main" val="2015215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3644347" cy="1331152"/>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251792" y="1938130"/>
            <a:ext cx="3750364" cy="2981739"/>
          </a:xfrm>
        </p:spPr>
        <p:txBody>
          <a:bodyPr>
            <a:normAutofit/>
          </a:bodyPr>
          <a:lstStyle/>
          <a:p>
            <a:r>
              <a:rPr lang="en-US" b="1" dirty="0"/>
              <a:t>The Hierarchy of Risk Reduction Strategies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pic>
        <p:nvPicPr>
          <p:cNvPr id="5" name="Picture 4">
            <a:extLst>
              <a:ext uri="{FF2B5EF4-FFF2-40B4-BE49-F238E27FC236}">
                <a16:creationId xmlns:a16="http://schemas.microsoft.com/office/drawing/2014/main" id="{74CC6F63-2D71-4A50-B481-D6F33880CF8A}"/>
              </a:ext>
            </a:extLst>
          </p:cNvPr>
          <p:cNvPicPr>
            <a:picLocks noChangeAspect="1"/>
          </p:cNvPicPr>
          <p:nvPr/>
        </p:nvPicPr>
        <p:blipFill>
          <a:blip r:embed="rId2"/>
          <a:stretch>
            <a:fillRect/>
          </a:stretch>
        </p:blipFill>
        <p:spPr>
          <a:xfrm>
            <a:off x="3790632" y="96769"/>
            <a:ext cx="8096567" cy="5978376"/>
          </a:xfrm>
          <a:prstGeom prst="rect">
            <a:avLst/>
          </a:prstGeom>
        </p:spPr>
      </p:pic>
      <p:sp>
        <p:nvSpPr>
          <p:cNvPr id="7" name="Rectangle 6">
            <a:extLst>
              <a:ext uri="{FF2B5EF4-FFF2-40B4-BE49-F238E27FC236}">
                <a16:creationId xmlns:a16="http://schemas.microsoft.com/office/drawing/2014/main" id="{74DDD4AD-89C6-4523-8424-D234DE609ED0}"/>
              </a:ext>
            </a:extLst>
          </p:cNvPr>
          <p:cNvSpPr/>
          <p:nvPr/>
        </p:nvSpPr>
        <p:spPr>
          <a:xfrm>
            <a:off x="477078" y="5953858"/>
            <a:ext cx="11092070" cy="646331"/>
          </a:xfrm>
          <a:prstGeom prst="rect">
            <a:avLst/>
          </a:prstGeom>
        </p:spPr>
        <p:txBody>
          <a:bodyPr wrap="square">
            <a:spAutoFit/>
          </a:bodyPr>
          <a:lstStyle/>
          <a:p>
            <a:r>
              <a:rPr lang="en-US" dirty="0"/>
              <a:t>Figure 7.9, ANSI Z590.3-2011 (R2016) Prevention through Design Risk Reduction Hierarchy of Controls Model reprinted with permission from ASSP</a:t>
            </a:r>
          </a:p>
        </p:txBody>
      </p:sp>
    </p:spTree>
    <p:extLst>
      <p:ext uri="{BB962C8B-B14F-4D97-AF65-F5344CB8AC3E}">
        <p14:creationId xmlns:p14="http://schemas.microsoft.com/office/powerpoint/2010/main" val="2907820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3644347" cy="1331152"/>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251792" y="1938130"/>
            <a:ext cx="3750364" cy="2981739"/>
          </a:xfrm>
        </p:spPr>
        <p:txBody>
          <a:bodyPr>
            <a:normAutofit/>
          </a:bodyPr>
          <a:lstStyle/>
          <a:p>
            <a:r>
              <a:rPr lang="en-US" b="1" dirty="0"/>
              <a:t>The Hierarchy of Risk Reduction Strategies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pic>
        <p:nvPicPr>
          <p:cNvPr id="6" name="Picture 5">
            <a:extLst>
              <a:ext uri="{FF2B5EF4-FFF2-40B4-BE49-F238E27FC236}">
                <a16:creationId xmlns:a16="http://schemas.microsoft.com/office/drawing/2014/main" id="{F69965B1-92B4-4441-9BC5-11905F34B948}"/>
              </a:ext>
            </a:extLst>
          </p:cNvPr>
          <p:cNvPicPr>
            <a:picLocks noChangeAspect="1"/>
          </p:cNvPicPr>
          <p:nvPr/>
        </p:nvPicPr>
        <p:blipFill>
          <a:blip r:embed="rId2"/>
          <a:stretch>
            <a:fillRect/>
          </a:stretch>
        </p:blipFill>
        <p:spPr>
          <a:xfrm>
            <a:off x="4340871" y="136524"/>
            <a:ext cx="7546328" cy="6219825"/>
          </a:xfrm>
          <a:prstGeom prst="rect">
            <a:avLst/>
          </a:prstGeom>
        </p:spPr>
      </p:pic>
    </p:spTree>
    <p:extLst>
      <p:ext uri="{BB962C8B-B14F-4D97-AF65-F5344CB8AC3E}">
        <p14:creationId xmlns:p14="http://schemas.microsoft.com/office/powerpoint/2010/main" val="3754922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Treatment Plans and Risk-based Decision Making</a:t>
            </a:r>
            <a:endParaRPr lang="en-US" dirty="0"/>
          </a:p>
          <a:p>
            <a:r>
              <a:rPr lang="en-US" dirty="0"/>
              <a:t>The objective of operational risk management is to implement appropriate risk reduction plans to mitigate risks associated with each decision made to achieve an acceptable risk level. OSH professionals should be able to effectively lead risk assessments, develop appropriate risk reduction strategies, and advise decisions makers in making appropriate decisions.  Risk treatments (i.e. risk controls) are designed to reduce the risk of a hazard’s effects and/or reduce the likelihood of its occurrence.  </a:t>
            </a:r>
          </a:p>
          <a:p>
            <a:r>
              <a:rPr lang="en-US" dirty="0"/>
              <a:t>A risk treatment plan should include options and alternatives that eliminate the hazard or reduce its risk.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Tree>
    <p:extLst>
      <p:ext uri="{BB962C8B-B14F-4D97-AF65-F5344CB8AC3E}">
        <p14:creationId xmlns:p14="http://schemas.microsoft.com/office/powerpoint/2010/main" val="37725657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398643"/>
          </a:xfrm>
        </p:spPr>
        <p:txBody>
          <a:bodyPr>
            <a:normAutofit/>
          </a:bodyPr>
          <a:lstStyle/>
          <a:p>
            <a:r>
              <a:rPr lang="en-US" b="1" dirty="0"/>
              <a:t>Risk Treatment Plans and Risk-based Decision Making</a:t>
            </a:r>
            <a:endParaRPr lang="en-US" dirty="0"/>
          </a:p>
          <a:p>
            <a:r>
              <a:rPr lang="en-US" dirty="0"/>
              <a:t>the OSH professional should have an alternate plan as a secondary option to present to decision makers in the event the primary plan is declined.  Figure 7.11 depicts the risk-based decision making process in context to the selection of risk treatment options.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pic>
        <p:nvPicPr>
          <p:cNvPr id="5" name="Picture 4">
            <a:extLst>
              <a:ext uri="{FF2B5EF4-FFF2-40B4-BE49-F238E27FC236}">
                <a16:creationId xmlns:a16="http://schemas.microsoft.com/office/drawing/2014/main" id="{B3C5CCF7-2CC2-4194-A85A-EEFB21BF47CF}"/>
              </a:ext>
            </a:extLst>
          </p:cNvPr>
          <p:cNvPicPr>
            <a:picLocks noChangeAspect="1"/>
          </p:cNvPicPr>
          <p:nvPr/>
        </p:nvPicPr>
        <p:blipFill>
          <a:blip r:embed="rId2"/>
          <a:stretch>
            <a:fillRect/>
          </a:stretch>
        </p:blipFill>
        <p:spPr>
          <a:xfrm>
            <a:off x="1801867" y="3429000"/>
            <a:ext cx="8315386" cy="2927350"/>
          </a:xfrm>
          <a:prstGeom prst="rect">
            <a:avLst/>
          </a:prstGeom>
        </p:spPr>
      </p:pic>
      <p:sp>
        <p:nvSpPr>
          <p:cNvPr id="6" name="Rectangle 5">
            <a:extLst>
              <a:ext uri="{FF2B5EF4-FFF2-40B4-BE49-F238E27FC236}">
                <a16:creationId xmlns:a16="http://schemas.microsoft.com/office/drawing/2014/main" id="{5BDCDA38-EE98-4A86-981C-D2C7877B4BFB}"/>
              </a:ext>
            </a:extLst>
          </p:cNvPr>
          <p:cNvSpPr/>
          <p:nvPr/>
        </p:nvSpPr>
        <p:spPr>
          <a:xfrm>
            <a:off x="3373333" y="6253961"/>
            <a:ext cx="4703211" cy="369332"/>
          </a:xfrm>
          <a:prstGeom prst="rect">
            <a:avLst/>
          </a:prstGeom>
        </p:spPr>
        <p:txBody>
          <a:bodyPr wrap="none">
            <a:spAutoFit/>
          </a:bodyPr>
          <a:lstStyle/>
          <a:p>
            <a:r>
              <a:rPr lang="en-US" dirty="0"/>
              <a:t>Figure 7.11, Risk-Based Decision Making Process</a:t>
            </a:r>
          </a:p>
        </p:txBody>
      </p:sp>
    </p:spTree>
    <p:extLst>
      <p:ext uri="{BB962C8B-B14F-4D97-AF65-F5344CB8AC3E}">
        <p14:creationId xmlns:p14="http://schemas.microsoft.com/office/powerpoint/2010/main" val="1449133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TOOLS USED TO ANALYZE RISK FOR SAFETY PROFESSIONALS</a:t>
            </a:r>
            <a:endParaRPr lang="en-US" dirty="0"/>
          </a:p>
          <a:p>
            <a:r>
              <a:rPr lang="en-US" b="1" dirty="0"/>
              <a:t>Risk Management Tool #20: Business Impact Analysis</a:t>
            </a:r>
            <a:endParaRPr lang="en-US" dirty="0"/>
          </a:p>
          <a:p>
            <a:r>
              <a:rPr lang="en-US" b="1" u="sng" dirty="0"/>
              <a:t>Purpose</a:t>
            </a:r>
            <a:r>
              <a:rPr lang="en-US" b="1" dirty="0"/>
              <a:t>: </a:t>
            </a:r>
            <a:r>
              <a:rPr lang="en-US" dirty="0"/>
              <a:t>Business impact analysis (BIA) provides an understanding of the critical processes that enable an organization to achieve its objectives and provides information needed to plan an organization’s response to a disruptive event. </a:t>
            </a:r>
          </a:p>
          <a:p>
            <a:r>
              <a:rPr lang="en-US" dirty="0"/>
              <a:t>A BIA is used to predict the consequences of disruption of organization’s operations and processes and identifies critical information needed to develop mitigative strategies. Potential business impact scenarios should be considered during OSH risk assessment. Critical operations may also be interrupted by supply chain failure or delayed deliveries. (Example: South Korean shipper's bankruptcy crisis could affect U.S. holiday sales)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spTree>
    <p:extLst>
      <p:ext uri="{BB962C8B-B14F-4D97-AF65-F5344CB8AC3E}">
        <p14:creationId xmlns:p14="http://schemas.microsoft.com/office/powerpoint/2010/main" val="16316744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TOOLS USED TO ANALYZE RISK FOR SAFETY PROFESSIONALS</a:t>
            </a:r>
            <a:endParaRPr lang="en-US" dirty="0"/>
          </a:p>
          <a:p>
            <a:r>
              <a:rPr lang="en-US" b="1" dirty="0"/>
              <a:t>Risk Management Tool #20: Business Impact Analysis</a:t>
            </a:r>
            <a:endParaRPr lang="en-US" dirty="0"/>
          </a:p>
          <a:p>
            <a:r>
              <a:rPr lang="en-US" b="1" u="sng" dirty="0"/>
              <a:t>Application</a:t>
            </a:r>
            <a:r>
              <a:rPr lang="en-US" b="1" dirty="0"/>
              <a:t>: </a:t>
            </a:r>
            <a:r>
              <a:rPr lang="en-US" dirty="0"/>
              <a:t>During the initial BIA, the team should consider the impact of negative OSH consequences on key business processes. The team should also consider how disruptive events will affect the capacity and capability of achieving critical business objectives? The BIA emphases on the effects or consequences of the interruption to critical business operations. An attempt should be made to quantify the financial costs and non-financial impact associated with a negative OSH outcome.</a:t>
            </a:r>
          </a:p>
          <a:p>
            <a:r>
              <a:rPr lang="en-US" dirty="0"/>
              <a:t>One the BIA goals is to identify costs linked to consequences of OSH failures, such as loss of cash flow, decommissioning and replacement of equipment, overtime paid to catch up with a backlog of work, business losses, reputation damage, and so on.</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28</a:t>
            </a:fld>
            <a:endParaRPr lang="en-US"/>
          </a:p>
        </p:txBody>
      </p:sp>
    </p:spTree>
    <p:extLst>
      <p:ext uri="{BB962C8B-B14F-4D97-AF65-F5344CB8AC3E}">
        <p14:creationId xmlns:p14="http://schemas.microsoft.com/office/powerpoint/2010/main" val="1629930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ANALYZE RISK FOR SAFETY PROFESSIONALS</a:t>
            </a:r>
            <a:endParaRPr lang="en-US" dirty="0"/>
          </a:p>
          <a:p>
            <a:r>
              <a:rPr lang="en-US" b="1" dirty="0"/>
              <a:t>Risk Management Tool #20: Business Impact Analysis</a:t>
            </a:r>
            <a:endParaRPr lang="en-US" dirty="0"/>
          </a:p>
          <a:p>
            <a:r>
              <a:rPr lang="en-US" b="1" u="sng" dirty="0"/>
              <a:t>Process:</a:t>
            </a:r>
            <a:r>
              <a:rPr lang="en-US" dirty="0"/>
              <a:t> BIA is generally performed by a qualified, knowledgeable group of stakeholders. The goal is to identify the following key elements for BIA:</a:t>
            </a:r>
          </a:p>
          <a:p>
            <a:pPr lvl="1">
              <a:buFont typeface="Wingdings" panose="05000000000000000000" pitchFamily="2" charset="2"/>
              <a:buChar char="Ø"/>
            </a:pPr>
            <a:r>
              <a:rPr lang="en-US" dirty="0"/>
              <a:t>Criticality of key business processes and objectives</a:t>
            </a:r>
          </a:p>
          <a:p>
            <a:pPr lvl="1">
              <a:buFont typeface="Wingdings" panose="05000000000000000000" pitchFamily="2" charset="2"/>
              <a:buChar char="Ø"/>
            </a:pPr>
            <a:r>
              <a:rPr lang="en-US" dirty="0"/>
              <a:t>How disruptive events can affect the capacity and capability of achieving critical business objectives</a:t>
            </a:r>
          </a:p>
          <a:p>
            <a:pPr lvl="1">
              <a:buFont typeface="Wingdings" panose="05000000000000000000" pitchFamily="2" charset="2"/>
              <a:buChar char="Ø"/>
            </a:pPr>
            <a:r>
              <a:rPr lang="en-US" dirty="0"/>
              <a:t>Impact Potential to People, Property and the Environment</a:t>
            </a:r>
          </a:p>
          <a:p>
            <a:pPr lvl="1">
              <a:buFont typeface="Wingdings" panose="05000000000000000000" pitchFamily="2" charset="2"/>
              <a:buChar char="Ø"/>
            </a:pPr>
            <a:r>
              <a:rPr lang="en-US" dirty="0"/>
              <a:t>Disruption Duration</a:t>
            </a:r>
          </a:p>
          <a:p>
            <a:pPr lvl="1">
              <a:buFont typeface="Wingdings" panose="05000000000000000000" pitchFamily="2" charset="2"/>
              <a:buChar char="Ø"/>
            </a:pPr>
            <a:r>
              <a:rPr lang="en-US" dirty="0"/>
              <a:t>Capacity and capability needed to manage the impact</a:t>
            </a:r>
          </a:p>
          <a:p>
            <a:pPr lvl="1">
              <a:buFont typeface="Wingdings" panose="05000000000000000000" pitchFamily="2" charset="2"/>
              <a:buChar char="Ø"/>
            </a:pPr>
            <a:r>
              <a:rPr lang="en-US" dirty="0"/>
              <a:t>Financial and operational consequences of loss of critical processes</a:t>
            </a:r>
          </a:p>
          <a:p>
            <a:pPr lvl="1">
              <a:buFont typeface="Wingdings" panose="05000000000000000000" pitchFamily="2" charset="2"/>
              <a:buChar char="Ø"/>
            </a:pPr>
            <a:r>
              <a:rPr lang="en-US" dirty="0"/>
              <a:t>Business Impact Profile or Risk Level</a:t>
            </a:r>
          </a:p>
          <a:p>
            <a:pPr lvl="1">
              <a:buFont typeface="Wingdings" panose="05000000000000000000" pitchFamily="2" charset="2"/>
              <a:buChar char="Ø"/>
            </a:pPr>
            <a:r>
              <a:rPr lang="en-US" dirty="0"/>
              <a:t>Management Risk Responses: Avoid, Transfer, Accept, Mitigate</a:t>
            </a:r>
          </a:p>
          <a:p>
            <a:pPr lvl="1">
              <a:buFont typeface="Wingdings" panose="05000000000000000000" pitchFamily="2" charset="2"/>
              <a:buChar char="Ø"/>
            </a:pPr>
            <a:r>
              <a:rPr lang="en-US" dirty="0"/>
              <a:t>Mitigative Measures – If the decision is to mitigate the risk</a:t>
            </a:r>
          </a:p>
          <a:p>
            <a:pPr lvl="1">
              <a:buFont typeface="Wingdings" panose="05000000000000000000" pitchFamily="2" charset="2"/>
              <a:buChar char="Ø"/>
            </a:pPr>
            <a:r>
              <a:rPr lang="en-US" dirty="0"/>
              <a:t>Risk Level after Mitigative Measures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29</a:t>
            </a:fld>
            <a:endParaRPr lang="en-US"/>
          </a:p>
        </p:txBody>
      </p:sp>
    </p:spTree>
    <p:extLst>
      <p:ext uri="{BB962C8B-B14F-4D97-AF65-F5344CB8AC3E}">
        <p14:creationId xmlns:p14="http://schemas.microsoft.com/office/powerpoint/2010/main" val="1381699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6124745" cy="3933653"/>
          </a:xfrm>
        </p:spPr>
        <p:txBody>
          <a:bodyPr>
            <a:normAutofit/>
          </a:bodyPr>
          <a:lstStyle/>
          <a:p>
            <a:r>
              <a:rPr lang="en-US" b="1" dirty="0"/>
              <a:t>Introduction</a:t>
            </a:r>
            <a:endParaRPr lang="en-US" dirty="0"/>
          </a:p>
          <a:p>
            <a:r>
              <a:rPr lang="en-US" dirty="0"/>
              <a:t>The risk management process from the ISO 31000 Risk Management standard is shown to the right.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sp>
        <p:nvSpPr>
          <p:cNvPr id="6" name="Rectangle 5">
            <a:extLst>
              <a:ext uri="{FF2B5EF4-FFF2-40B4-BE49-F238E27FC236}">
                <a16:creationId xmlns:a16="http://schemas.microsoft.com/office/drawing/2014/main" id="{C95D4753-F319-48DB-B742-CCC4C789AD48}"/>
              </a:ext>
            </a:extLst>
          </p:cNvPr>
          <p:cNvSpPr/>
          <p:nvPr/>
        </p:nvSpPr>
        <p:spPr>
          <a:xfrm>
            <a:off x="1803010" y="5351635"/>
            <a:ext cx="6096000" cy="646331"/>
          </a:xfrm>
          <a:prstGeom prst="rect">
            <a:avLst/>
          </a:prstGeom>
        </p:spPr>
        <p:txBody>
          <a:bodyPr>
            <a:spAutoFit/>
          </a:bodyPr>
          <a:lstStyle/>
          <a:p>
            <a:r>
              <a:rPr lang="en-US" dirty="0"/>
              <a:t>Figure 7.1 The ISO 31000 Risk Management Process reprinted with permission from ASSP</a:t>
            </a:r>
          </a:p>
        </p:txBody>
      </p:sp>
      <p:pic>
        <p:nvPicPr>
          <p:cNvPr id="8" name="Picture 7">
            <a:extLst>
              <a:ext uri="{FF2B5EF4-FFF2-40B4-BE49-F238E27FC236}">
                <a16:creationId xmlns:a16="http://schemas.microsoft.com/office/drawing/2014/main" id="{607B8D56-8A4B-4A47-8B40-5EB28A975603}"/>
              </a:ext>
            </a:extLst>
          </p:cNvPr>
          <p:cNvPicPr>
            <a:picLocks noChangeAspect="1"/>
          </p:cNvPicPr>
          <p:nvPr/>
        </p:nvPicPr>
        <p:blipFill>
          <a:blip r:embed="rId2"/>
          <a:stretch>
            <a:fillRect/>
          </a:stretch>
        </p:blipFill>
        <p:spPr>
          <a:xfrm>
            <a:off x="8295862" y="96769"/>
            <a:ext cx="3591338" cy="6259581"/>
          </a:xfrm>
          <a:prstGeom prst="rect">
            <a:avLst/>
          </a:prstGeom>
        </p:spPr>
      </p:pic>
    </p:spTree>
    <p:extLst>
      <p:ext uri="{BB962C8B-B14F-4D97-AF65-F5344CB8AC3E}">
        <p14:creationId xmlns:p14="http://schemas.microsoft.com/office/powerpoint/2010/main" val="1291055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478156"/>
          </a:xfrm>
        </p:spPr>
        <p:txBody>
          <a:bodyPr>
            <a:normAutofit/>
          </a:bodyPr>
          <a:lstStyle/>
          <a:p>
            <a:r>
              <a:rPr lang="en-US" b="1" dirty="0"/>
              <a:t>TOOLS USED TO ANALYZE RISK FOR SAFETY PROFESSIONALS</a:t>
            </a:r>
            <a:endParaRPr lang="en-US" dirty="0"/>
          </a:p>
          <a:p>
            <a:r>
              <a:rPr lang="en-US" b="1" dirty="0"/>
              <a:t>Risk Management Tool #20: Business Impact Analysis</a:t>
            </a:r>
            <a:endParaRPr lang="en-US" dirty="0"/>
          </a:p>
          <a:p>
            <a:r>
              <a:rPr lang="en-US" dirty="0"/>
              <a:t>There is no specific risk management tool provided in ISO 31010. However, the authors may suggest the following tool depicted in Figure 7.12.</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30</a:t>
            </a:fld>
            <a:endParaRPr lang="en-US"/>
          </a:p>
        </p:txBody>
      </p:sp>
      <p:pic>
        <p:nvPicPr>
          <p:cNvPr id="5" name="Picture 4">
            <a:extLst>
              <a:ext uri="{FF2B5EF4-FFF2-40B4-BE49-F238E27FC236}">
                <a16:creationId xmlns:a16="http://schemas.microsoft.com/office/drawing/2014/main" id="{AF83EE9D-7B09-4D0A-82B3-D14B327679E1}"/>
              </a:ext>
            </a:extLst>
          </p:cNvPr>
          <p:cNvPicPr>
            <a:picLocks noChangeAspect="1"/>
          </p:cNvPicPr>
          <p:nvPr/>
        </p:nvPicPr>
        <p:blipFill>
          <a:blip r:embed="rId2"/>
          <a:stretch>
            <a:fillRect/>
          </a:stretch>
        </p:blipFill>
        <p:spPr>
          <a:xfrm>
            <a:off x="2666485" y="3176603"/>
            <a:ext cx="8391776" cy="3179747"/>
          </a:xfrm>
          <a:prstGeom prst="rect">
            <a:avLst/>
          </a:prstGeom>
        </p:spPr>
      </p:pic>
      <p:sp>
        <p:nvSpPr>
          <p:cNvPr id="6" name="Rectangle 5">
            <a:extLst>
              <a:ext uri="{FF2B5EF4-FFF2-40B4-BE49-F238E27FC236}">
                <a16:creationId xmlns:a16="http://schemas.microsoft.com/office/drawing/2014/main" id="{A70E0FBB-A439-4419-ADCC-7A1A625DB3DE}"/>
              </a:ext>
            </a:extLst>
          </p:cNvPr>
          <p:cNvSpPr/>
          <p:nvPr/>
        </p:nvSpPr>
        <p:spPr>
          <a:xfrm>
            <a:off x="543340" y="6363737"/>
            <a:ext cx="4094391" cy="369332"/>
          </a:xfrm>
          <a:prstGeom prst="rect">
            <a:avLst/>
          </a:prstGeom>
        </p:spPr>
        <p:txBody>
          <a:bodyPr wrap="none">
            <a:spAutoFit/>
          </a:bodyPr>
          <a:lstStyle/>
          <a:p>
            <a:r>
              <a:rPr lang="en-US" dirty="0"/>
              <a:t>Figure 7.12, Business Impact Analysis Tool</a:t>
            </a:r>
          </a:p>
        </p:txBody>
      </p:sp>
    </p:spTree>
    <p:extLst>
      <p:ext uri="{BB962C8B-B14F-4D97-AF65-F5344CB8AC3E}">
        <p14:creationId xmlns:p14="http://schemas.microsoft.com/office/powerpoint/2010/main" val="3295238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113185"/>
            <a:ext cx="11171581" cy="2478156"/>
          </a:xfrm>
        </p:spPr>
        <p:txBody>
          <a:bodyPr>
            <a:normAutofit/>
          </a:bodyPr>
          <a:lstStyle/>
          <a:p>
            <a:r>
              <a:rPr lang="en-US" b="1" dirty="0"/>
              <a:t>TOOLS USED TO ANALYZE RISK FOR SAFETY PROFESSIONALS</a:t>
            </a:r>
            <a:endParaRPr lang="en-US" dirty="0"/>
          </a:p>
          <a:p>
            <a:r>
              <a:rPr lang="en-US" b="1" dirty="0"/>
              <a:t>Risk Management Tool #20: Business Impact Analysis</a:t>
            </a:r>
            <a:endParaRPr lang="en-US" dirty="0"/>
          </a:p>
          <a:p>
            <a:r>
              <a:rPr lang="en-US" dirty="0"/>
              <a:t>Sometimes in the absence of data, only qualitative BIA may be considered. Another reason for qualitative approach may be lack of time or resources. An example of qualitative BIA tool is presented in Figure 7.13.</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31</a:t>
            </a:fld>
            <a:endParaRPr lang="en-US"/>
          </a:p>
        </p:txBody>
      </p:sp>
      <p:sp>
        <p:nvSpPr>
          <p:cNvPr id="6" name="Rectangle 5">
            <a:extLst>
              <a:ext uri="{FF2B5EF4-FFF2-40B4-BE49-F238E27FC236}">
                <a16:creationId xmlns:a16="http://schemas.microsoft.com/office/drawing/2014/main" id="{A70E0FBB-A439-4419-ADCC-7A1A625DB3DE}"/>
              </a:ext>
            </a:extLst>
          </p:cNvPr>
          <p:cNvSpPr/>
          <p:nvPr/>
        </p:nvSpPr>
        <p:spPr>
          <a:xfrm>
            <a:off x="543340" y="6363737"/>
            <a:ext cx="2731261" cy="369332"/>
          </a:xfrm>
          <a:prstGeom prst="rect">
            <a:avLst/>
          </a:prstGeom>
        </p:spPr>
        <p:txBody>
          <a:bodyPr wrap="none">
            <a:spAutoFit/>
          </a:bodyPr>
          <a:lstStyle/>
          <a:p>
            <a:r>
              <a:rPr lang="en-US" dirty="0"/>
              <a:t>Figure 7.13, Qualitative BIA</a:t>
            </a:r>
          </a:p>
        </p:txBody>
      </p:sp>
      <p:pic>
        <p:nvPicPr>
          <p:cNvPr id="7" name="Picture 6">
            <a:extLst>
              <a:ext uri="{FF2B5EF4-FFF2-40B4-BE49-F238E27FC236}">
                <a16:creationId xmlns:a16="http://schemas.microsoft.com/office/drawing/2014/main" id="{17B14AF2-60F9-4BDD-A56E-B94186025989}"/>
              </a:ext>
            </a:extLst>
          </p:cNvPr>
          <p:cNvPicPr>
            <a:picLocks noChangeAspect="1"/>
          </p:cNvPicPr>
          <p:nvPr/>
        </p:nvPicPr>
        <p:blipFill>
          <a:blip r:embed="rId2"/>
          <a:stretch>
            <a:fillRect/>
          </a:stretch>
        </p:blipFill>
        <p:spPr>
          <a:xfrm>
            <a:off x="2236046" y="3402495"/>
            <a:ext cx="7411537" cy="2873396"/>
          </a:xfrm>
          <a:prstGeom prst="rect">
            <a:avLst/>
          </a:prstGeom>
        </p:spPr>
      </p:pic>
    </p:spTree>
    <p:extLst>
      <p:ext uri="{BB962C8B-B14F-4D97-AF65-F5344CB8AC3E}">
        <p14:creationId xmlns:p14="http://schemas.microsoft.com/office/powerpoint/2010/main" val="959987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478156"/>
          </a:xfrm>
        </p:spPr>
        <p:txBody>
          <a:bodyPr>
            <a:normAutofit fontScale="92500" lnSpcReduction="10000"/>
          </a:bodyPr>
          <a:lstStyle/>
          <a:p>
            <a:r>
              <a:rPr lang="en-US" b="1" dirty="0"/>
              <a:t>TOOLS USED TO ANALYZE RISK FOR SAFETY PROFESSIONALS</a:t>
            </a:r>
            <a:endParaRPr lang="en-US" dirty="0"/>
          </a:p>
          <a:p>
            <a:r>
              <a:rPr lang="en-US" b="1" dirty="0"/>
              <a:t>Risk Management Tool #20: Business Impact Analysis</a:t>
            </a:r>
            <a:endParaRPr lang="en-US" dirty="0"/>
          </a:p>
          <a:p>
            <a:r>
              <a:rPr lang="en-US" dirty="0"/>
              <a:t>In most cases, some quantification may be possible. If financial data is available, it is advisable to use quantitative analysis and include financial data in the outcomes. An example based on CSB CAPECO investigation is presented in Figure 7.14. The same scenarios as in the qualitative analysis were evaluated.</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32</a:t>
            </a:fld>
            <a:endParaRPr lang="en-US"/>
          </a:p>
        </p:txBody>
      </p:sp>
      <p:sp>
        <p:nvSpPr>
          <p:cNvPr id="6" name="Rectangle 5">
            <a:extLst>
              <a:ext uri="{FF2B5EF4-FFF2-40B4-BE49-F238E27FC236}">
                <a16:creationId xmlns:a16="http://schemas.microsoft.com/office/drawing/2014/main" id="{A70E0FBB-A439-4419-ADCC-7A1A625DB3DE}"/>
              </a:ext>
            </a:extLst>
          </p:cNvPr>
          <p:cNvSpPr/>
          <p:nvPr/>
        </p:nvSpPr>
        <p:spPr>
          <a:xfrm>
            <a:off x="543340" y="6363737"/>
            <a:ext cx="4273221" cy="369332"/>
          </a:xfrm>
          <a:prstGeom prst="rect">
            <a:avLst/>
          </a:prstGeom>
        </p:spPr>
        <p:txBody>
          <a:bodyPr wrap="none">
            <a:spAutoFit/>
          </a:bodyPr>
          <a:lstStyle/>
          <a:p>
            <a:r>
              <a:rPr lang="en-US" dirty="0"/>
              <a:t>Figure 7.14, Semi-quantitative BIA example.</a:t>
            </a:r>
          </a:p>
        </p:txBody>
      </p:sp>
      <p:pic>
        <p:nvPicPr>
          <p:cNvPr id="5" name="Picture 4">
            <a:extLst>
              <a:ext uri="{FF2B5EF4-FFF2-40B4-BE49-F238E27FC236}">
                <a16:creationId xmlns:a16="http://schemas.microsoft.com/office/drawing/2014/main" id="{C8704C71-6AC0-435B-BC3C-A3A6DB865B22}"/>
              </a:ext>
            </a:extLst>
          </p:cNvPr>
          <p:cNvPicPr>
            <a:picLocks noChangeAspect="1"/>
          </p:cNvPicPr>
          <p:nvPr/>
        </p:nvPicPr>
        <p:blipFill>
          <a:blip r:embed="rId2"/>
          <a:stretch>
            <a:fillRect/>
          </a:stretch>
        </p:blipFill>
        <p:spPr>
          <a:xfrm>
            <a:off x="2666485" y="3428999"/>
            <a:ext cx="7490493" cy="2934737"/>
          </a:xfrm>
          <a:prstGeom prst="rect">
            <a:avLst/>
          </a:prstGeom>
        </p:spPr>
      </p:pic>
    </p:spTree>
    <p:extLst>
      <p:ext uri="{BB962C8B-B14F-4D97-AF65-F5344CB8AC3E}">
        <p14:creationId xmlns:p14="http://schemas.microsoft.com/office/powerpoint/2010/main" val="25531201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ANALYZE RISK FOR SAFETY PROFESSIONALS</a:t>
            </a:r>
            <a:endParaRPr lang="en-US" dirty="0"/>
          </a:p>
          <a:p>
            <a:r>
              <a:rPr lang="en-US" b="1" dirty="0"/>
              <a:t>Risk Management Tool # 21: Cost-Benefit Analysis</a:t>
            </a:r>
            <a:endParaRPr lang="en-US" dirty="0"/>
          </a:p>
          <a:p>
            <a:r>
              <a:rPr lang="en-US" b="1" u="sng" dirty="0"/>
              <a:t>Purpose:</a:t>
            </a:r>
            <a:r>
              <a:rPr lang="en-US" dirty="0"/>
              <a:t> Cost Benefit Analysis (CBA) weighs the total expected costs of options in monetary terms against their total expected benefits in order to choose the most effective or the most profitable option (ANSI/ASSE Z690.3-2011.)  </a:t>
            </a:r>
          </a:p>
          <a:p>
            <a:r>
              <a:rPr lang="en-US" dirty="0"/>
              <a:t>CBA is usually performed after risk assessment is completed and risk management options are identified based on </a:t>
            </a:r>
            <a:r>
              <a:rPr lang="en-US" dirty="0" err="1"/>
              <a:t>PtD</a:t>
            </a:r>
            <a:r>
              <a:rPr lang="en-US" dirty="0"/>
              <a:t> Hierarchy of Controls (ANSI/ASSE Z590.3-2011(R2016).)  </a:t>
            </a:r>
          </a:p>
          <a:p>
            <a:r>
              <a:rPr lang="en-US" dirty="0"/>
              <a:t>CBA is used to choose between the risk management options. It should include direct and indirect cost of risk management activities or proposal. According to ISO 31010 direct costs are those that are directly associated with the risk management action. Indirect costs are those additional opportunity costs, such as loss of effectiveness, distraction of management time or the diversion of capital away from other potential investments (ANSI/ASSE Z690.3-2011).</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33</a:t>
            </a:fld>
            <a:endParaRPr lang="en-US"/>
          </a:p>
        </p:txBody>
      </p:sp>
    </p:spTree>
    <p:extLst>
      <p:ext uri="{BB962C8B-B14F-4D97-AF65-F5344CB8AC3E}">
        <p14:creationId xmlns:p14="http://schemas.microsoft.com/office/powerpoint/2010/main" val="18864288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ANALYZE RISK FOR SAFETY PROFESSIONALS</a:t>
            </a:r>
            <a:endParaRPr lang="en-US" dirty="0"/>
          </a:p>
          <a:p>
            <a:r>
              <a:rPr lang="en-US" b="1" dirty="0"/>
              <a:t>Risk Management Tool # 21: Cost-Benefit Analysis</a:t>
            </a:r>
            <a:endParaRPr lang="en-US" dirty="0"/>
          </a:p>
          <a:p>
            <a:r>
              <a:rPr lang="en-US" b="1" u="sng" dirty="0"/>
              <a:t>Purpose:</a:t>
            </a:r>
            <a:r>
              <a:rPr lang="en-US" dirty="0"/>
              <a:t> Cost Benefit Analysis (CBA) weighs the total expected costs of options in monetary terms against their total expected benefits in order to choose the most effective or the most profitable option (ANSI/ASSE Z690.3-2011.)  </a:t>
            </a:r>
          </a:p>
          <a:p>
            <a:r>
              <a:rPr lang="en-US" dirty="0"/>
              <a:t>CBA is usually performed after risk assessment is completed and risk management options are identified based on </a:t>
            </a:r>
            <a:r>
              <a:rPr lang="en-US" dirty="0" err="1"/>
              <a:t>PtD</a:t>
            </a:r>
            <a:r>
              <a:rPr lang="en-US" dirty="0"/>
              <a:t> Hierarchy of Controls (ANSI/ASSE Z590.3-2011(R2016).)  </a:t>
            </a:r>
          </a:p>
          <a:p>
            <a:r>
              <a:rPr lang="en-US" dirty="0"/>
              <a:t>CBA is used to choose between the risk management options. It should include direct and indirect cost of risk management activities or proposal. According to ISO 31010 direct costs are those that are directly associated with the risk management action. Indirect costs are those additional opportunity costs, such as loss of effectiveness, distraction of management time or the diversion of capital away from other potential investments (ANSI/ASSE Z690.3-2011).</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34</a:t>
            </a:fld>
            <a:endParaRPr lang="en-US"/>
          </a:p>
        </p:txBody>
      </p:sp>
    </p:spTree>
    <p:extLst>
      <p:ext uri="{BB962C8B-B14F-4D97-AF65-F5344CB8AC3E}">
        <p14:creationId xmlns:p14="http://schemas.microsoft.com/office/powerpoint/2010/main" val="30984082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ANALYZE RISK FOR SAFETY PROFESSIONALS</a:t>
            </a:r>
            <a:endParaRPr lang="en-US" dirty="0"/>
          </a:p>
          <a:p>
            <a:r>
              <a:rPr lang="en-US" b="1" dirty="0"/>
              <a:t>Risk Management Tool # 21: Cost-Benefit Analysis</a:t>
            </a:r>
            <a:endParaRPr lang="en-US" dirty="0"/>
          </a:p>
          <a:p>
            <a:r>
              <a:rPr lang="en-US" b="1" u="sng" dirty="0"/>
              <a:t>Application:</a:t>
            </a:r>
            <a:r>
              <a:rPr lang="en-US" dirty="0"/>
              <a:t> CBA is used at operational and strategic levels to help decide between options (ANSI/ASSE Z690.3-2011.)  Prior to selecting and a new plant design or location, practical managers conduct a CBA to evaluate all the potential costs and revenues that may be generated if the plant is operational. CBA will determine whether the project is financially feasible or if different options should be considered. </a:t>
            </a:r>
          </a:p>
          <a:p>
            <a:r>
              <a:rPr lang="en-US" dirty="0"/>
              <a:t>SH&amp;E managers can perform CBA to evaluate whether the proposed initial design or </a:t>
            </a:r>
            <a:r>
              <a:rPr lang="en-US" dirty="0" err="1"/>
              <a:t>PtD</a:t>
            </a:r>
            <a:r>
              <a:rPr lang="en-US" dirty="0"/>
              <a:t> intervention is financially beneficial or different option should be considered. It is advisable to evaluate three to four different proposal for financial benefits. A simple spreadsheet CBA does not require significant effort. However, complete financial analysis of more complex SH&amp;E Interventions involves significant time in collecting SH&amp;E costs, quality and productivity improvements.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35</a:t>
            </a:fld>
            <a:endParaRPr lang="en-US"/>
          </a:p>
        </p:txBody>
      </p:sp>
    </p:spTree>
    <p:extLst>
      <p:ext uri="{BB962C8B-B14F-4D97-AF65-F5344CB8AC3E}">
        <p14:creationId xmlns:p14="http://schemas.microsoft.com/office/powerpoint/2010/main" val="40173751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TOOLS USED TO ANALYZE RISK FOR SAFETY PROFESSIONALS</a:t>
            </a:r>
            <a:endParaRPr lang="en-US" dirty="0"/>
          </a:p>
          <a:p>
            <a:r>
              <a:rPr lang="en-US" b="1" dirty="0"/>
              <a:t>Risk Management Tool # 21: Cost-Benefit Analysis</a:t>
            </a:r>
            <a:endParaRPr lang="en-US" dirty="0"/>
          </a:p>
          <a:p>
            <a:r>
              <a:rPr lang="en-US" b="1" u="sng" dirty="0"/>
              <a:t>Process:</a:t>
            </a:r>
            <a:r>
              <a:rPr lang="en-US" dirty="0"/>
              <a:t> The first step of the CBA process is to compile a detailed list of all the costs and benefits associated with the project or decision. Every effort should be made to include direct and indirect costs and opportunity costs. Benefits should include all direct and indirect costs associated with proposed new design or SH&amp;E interventions related to re-design activities. </a:t>
            </a:r>
          </a:p>
          <a:p>
            <a:r>
              <a:rPr lang="en-US" dirty="0"/>
              <a:t>Increased production from improved employee SH&amp;E conditions, or increased sales due to improved reputation should be considered. It should be noted that double counting or creative accounting must be avoided. For instance, cost avoidance from reduced days away from work, restricted duty or transfer (DART) should not be counted as financial benefit as well. Cost avoidance and cash inflow are very often mixed in SH&amp;E interventions projects.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36</a:t>
            </a:fld>
            <a:endParaRPr lang="en-US"/>
          </a:p>
        </p:txBody>
      </p:sp>
    </p:spTree>
    <p:extLst>
      <p:ext uri="{BB962C8B-B14F-4D97-AF65-F5344CB8AC3E}">
        <p14:creationId xmlns:p14="http://schemas.microsoft.com/office/powerpoint/2010/main" val="2695273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014330"/>
          </a:xfrm>
        </p:spPr>
        <p:txBody>
          <a:bodyPr>
            <a:normAutofit/>
          </a:bodyPr>
          <a:lstStyle/>
          <a:p>
            <a:r>
              <a:rPr lang="en-US" b="1" dirty="0"/>
              <a:t>TOOLS USED TO ANALYZE RISK FOR SAFETY PROFESSIONALS</a:t>
            </a:r>
            <a:endParaRPr lang="en-US" dirty="0"/>
          </a:p>
          <a:p>
            <a:r>
              <a:rPr lang="en-US" b="1" dirty="0"/>
              <a:t>Risk Management Tool # 21: Cost-Benefit Analysis</a:t>
            </a:r>
            <a:endParaRPr lang="en-US" dirty="0"/>
          </a:p>
          <a:p>
            <a:r>
              <a:rPr lang="en-US" b="1" u="sng" dirty="0"/>
              <a:t>Process:</a:t>
            </a:r>
            <a:r>
              <a:rPr lang="en-US" dirty="0"/>
              <a:t> The final step of the CBA may be considered ROI calculation. CBA steps are presented in Figure 7.15 below.</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37</a:t>
            </a:fld>
            <a:endParaRPr lang="en-US"/>
          </a:p>
        </p:txBody>
      </p:sp>
      <p:pic>
        <p:nvPicPr>
          <p:cNvPr id="5" name="Picture 4">
            <a:extLst>
              <a:ext uri="{FF2B5EF4-FFF2-40B4-BE49-F238E27FC236}">
                <a16:creationId xmlns:a16="http://schemas.microsoft.com/office/drawing/2014/main" id="{1EBDE79E-2B05-4CB7-BDDE-CD536A9BA9E9}"/>
              </a:ext>
            </a:extLst>
          </p:cNvPr>
          <p:cNvPicPr>
            <a:picLocks noChangeAspect="1"/>
          </p:cNvPicPr>
          <p:nvPr/>
        </p:nvPicPr>
        <p:blipFill>
          <a:blip r:embed="rId2"/>
          <a:stretch>
            <a:fillRect/>
          </a:stretch>
        </p:blipFill>
        <p:spPr>
          <a:xfrm>
            <a:off x="2093320" y="3313044"/>
            <a:ext cx="9153544" cy="1898374"/>
          </a:xfrm>
          <a:prstGeom prst="rect">
            <a:avLst/>
          </a:prstGeom>
        </p:spPr>
      </p:pic>
      <p:sp>
        <p:nvSpPr>
          <p:cNvPr id="6" name="Rectangle 5">
            <a:extLst>
              <a:ext uri="{FF2B5EF4-FFF2-40B4-BE49-F238E27FC236}">
                <a16:creationId xmlns:a16="http://schemas.microsoft.com/office/drawing/2014/main" id="{1AF09C87-418E-4EE9-9F9B-D0D2904B17C0}"/>
              </a:ext>
            </a:extLst>
          </p:cNvPr>
          <p:cNvSpPr/>
          <p:nvPr/>
        </p:nvSpPr>
        <p:spPr>
          <a:xfrm>
            <a:off x="543340" y="4458738"/>
            <a:ext cx="2258695" cy="369332"/>
          </a:xfrm>
          <a:prstGeom prst="rect">
            <a:avLst/>
          </a:prstGeom>
        </p:spPr>
        <p:txBody>
          <a:bodyPr wrap="none">
            <a:spAutoFit/>
          </a:bodyPr>
          <a:lstStyle/>
          <a:p>
            <a:r>
              <a:rPr lang="en-US" dirty="0"/>
              <a:t>Figure 7.15. CBA steps</a:t>
            </a:r>
          </a:p>
        </p:txBody>
      </p:sp>
      <mc:AlternateContent xmlns:mc="http://schemas.openxmlformats.org/markup-compatibility/2006">
        <mc:Choice xmlns:a14="http://schemas.microsoft.com/office/drawing/2010/main" Requires="a14">
          <p:sp>
            <p:nvSpPr>
              <p:cNvPr id="7" name="TextBox 6">
                <a:extLst>
                  <a:ext uri="{FF2B5EF4-FFF2-40B4-BE49-F238E27FC236}">
                    <a16:creationId xmlns:a16="http://schemas.microsoft.com/office/drawing/2014/main" id="{624CC092-EAB7-41B9-A39A-49AF2F480294}"/>
                  </a:ext>
                </a:extLst>
              </p:cNvPr>
              <p:cNvSpPr txBox="1"/>
              <p:nvPr/>
            </p:nvSpPr>
            <p:spPr>
              <a:xfrm>
                <a:off x="1099930" y="5400862"/>
                <a:ext cx="10548730" cy="1172309"/>
              </a:xfrm>
              <a:prstGeom prst="rect">
                <a:avLst/>
              </a:prstGeom>
              <a:noFill/>
            </p:spPr>
            <p:txBody>
              <a:bodyPr wrap="square" rtlCol="0">
                <a:spAutoFit/>
              </a:bodyPr>
              <a:lstStyle/>
              <a:p>
                <a:r>
                  <a:rPr lang="en-US" dirty="0"/>
                  <a:t>ROI is calculated based on a simple formula:</a:t>
                </a:r>
              </a:p>
              <a:p>
                <a14:m>
                  <m:oMathPara xmlns:m="http://schemas.openxmlformats.org/officeDocument/2006/math">
                    <m:oMathParaPr>
                      <m:jc m:val="centerGroup"/>
                    </m:oMathParaPr>
                    <m:oMath xmlns:m="http://schemas.openxmlformats.org/officeDocument/2006/math">
                      <m:r>
                        <a:rPr lang="en-US" i="1"/>
                        <m:t>𝑅𝑂𝐼</m:t>
                      </m:r>
                      <m:r>
                        <a:rPr lang="en-US" i="1"/>
                        <m:t>=</m:t>
                      </m:r>
                      <m:f>
                        <m:fPr>
                          <m:ctrlPr>
                            <a:rPr lang="en-US" i="1"/>
                          </m:ctrlPr>
                        </m:fPr>
                        <m:num>
                          <m:r>
                            <a:rPr lang="en-US" i="1"/>
                            <m:t>𝐴𝑛𝑛𝑢𝑎𝑙</m:t>
                          </m:r>
                          <m:r>
                            <a:rPr lang="en-US" i="1"/>
                            <m:t> </m:t>
                          </m:r>
                          <m:r>
                            <a:rPr lang="en-US" i="1"/>
                            <m:t>𝐶𝑜𝑠𝑡</m:t>
                          </m:r>
                          <m:r>
                            <a:rPr lang="en-US" i="1"/>
                            <m:t> </m:t>
                          </m:r>
                          <m:r>
                            <a:rPr lang="en-US" i="1"/>
                            <m:t>𝐹𝑢𝑡𝑢𝑟𝑒</m:t>
                          </m:r>
                          <m:r>
                            <a:rPr lang="en-US" i="1"/>
                            <m:t> </m:t>
                          </m:r>
                          <m:r>
                            <a:rPr lang="en-US" i="1"/>
                            <m:t>𝑆𝑎𝑡𝑒</m:t>
                          </m:r>
                          <m:r>
                            <a:rPr lang="en-US" i="1"/>
                            <m:t>−</m:t>
                          </m:r>
                          <m:r>
                            <a:rPr lang="en-US" i="1"/>
                            <m:t>𝐴𝑛𝑛𝑢𝑎𝑙</m:t>
                          </m:r>
                          <m:r>
                            <a:rPr lang="en-US" i="1"/>
                            <m:t> </m:t>
                          </m:r>
                          <m:r>
                            <a:rPr lang="en-US" i="1"/>
                            <m:t>𝐶𝑜𝑠𝑡</m:t>
                          </m:r>
                          <m:r>
                            <a:rPr lang="en-US" i="1"/>
                            <m:t> </m:t>
                          </m:r>
                          <m:r>
                            <a:rPr lang="en-US" i="1"/>
                            <m:t>𝐶𝑢𝑟𝑟𝑒𝑛𝑡</m:t>
                          </m:r>
                          <m:r>
                            <a:rPr lang="en-US" i="1"/>
                            <m:t> </m:t>
                          </m:r>
                          <m:r>
                            <a:rPr lang="en-US" i="1"/>
                            <m:t>𝑆𝑡𝑎𝑡𝑒</m:t>
                          </m:r>
                        </m:num>
                        <m:den>
                          <m:r>
                            <a:rPr lang="en-US" i="1"/>
                            <m:t>𝐴𝑛𝑛𝑢𝑎𝑙</m:t>
                          </m:r>
                          <m:r>
                            <a:rPr lang="en-US" i="1"/>
                            <m:t> </m:t>
                          </m:r>
                          <m:r>
                            <a:rPr lang="en-US" i="1"/>
                            <m:t>𝐶𝑜𝑠𝑡</m:t>
                          </m:r>
                          <m:r>
                            <a:rPr lang="en-US" i="1"/>
                            <m:t> </m:t>
                          </m:r>
                          <m:r>
                            <a:rPr lang="en-US" i="1"/>
                            <m:t>𝐶𝑢𝑟𝑟𝑒𝑛𝑡</m:t>
                          </m:r>
                          <m:r>
                            <a:rPr lang="en-US" i="1"/>
                            <m:t> </m:t>
                          </m:r>
                          <m:r>
                            <a:rPr lang="en-US" i="1"/>
                            <m:t>𝑆𝑡𝑎𝑡𝑒</m:t>
                          </m:r>
                        </m:den>
                      </m:f>
                    </m:oMath>
                  </m:oMathPara>
                </a14:m>
                <a:endParaRPr lang="en-US" dirty="0"/>
              </a:p>
              <a:p>
                <a:endParaRPr lang="en-US" dirty="0"/>
              </a:p>
            </p:txBody>
          </p:sp>
        </mc:Choice>
        <mc:Fallback>
          <p:sp>
            <p:nvSpPr>
              <p:cNvPr id="7" name="TextBox 6">
                <a:extLst>
                  <a:ext uri="{FF2B5EF4-FFF2-40B4-BE49-F238E27FC236}">
                    <a16:creationId xmlns:a16="http://schemas.microsoft.com/office/drawing/2014/main" id="{624CC092-EAB7-41B9-A39A-49AF2F480294}"/>
                  </a:ext>
                </a:extLst>
              </p:cNvPr>
              <p:cNvSpPr txBox="1">
                <a:spLocks noRot="1" noChangeAspect="1" noMove="1" noResize="1" noEditPoints="1" noAdjustHandles="1" noChangeArrowheads="1" noChangeShapeType="1" noTextEdit="1"/>
              </p:cNvSpPr>
              <p:nvPr/>
            </p:nvSpPr>
            <p:spPr>
              <a:xfrm>
                <a:off x="1099930" y="5400862"/>
                <a:ext cx="10548730" cy="1172309"/>
              </a:xfrm>
              <a:prstGeom prst="rect">
                <a:avLst/>
              </a:prstGeom>
              <a:blipFill>
                <a:blip r:embed="rId3"/>
                <a:stretch>
                  <a:fillRect l="-462" t="-3125"/>
                </a:stretch>
              </a:blipFill>
            </p:spPr>
            <p:txBody>
              <a:bodyPr/>
              <a:lstStyle/>
              <a:p>
                <a:r>
                  <a:rPr lang="en-US">
                    <a:noFill/>
                  </a:rPr>
                  <a:t> </a:t>
                </a:r>
              </a:p>
            </p:txBody>
          </p:sp>
        </mc:Fallback>
      </mc:AlternateContent>
    </p:spTree>
    <p:extLst>
      <p:ext uri="{BB962C8B-B14F-4D97-AF65-F5344CB8AC3E}">
        <p14:creationId xmlns:p14="http://schemas.microsoft.com/office/powerpoint/2010/main" val="2484469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683026"/>
          </a:xfrm>
        </p:spPr>
        <p:txBody>
          <a:bodyPr>
            <a:normAutofit/>
          </a:bodyPr>
          <a:lstStyle/>
          <a:p>
            <a:r>
              <a:rPr lang="en-US" b="1" dirty="0"/>
              <a:t>TOOLS USED TO ANALYZE RISK FOR SAFETY PROFESSIONALS</a:t>
            </a:r>
            <a:endParaRPr lang="en-US" dirty="0"/>
          </a:p>
          <a:p>
            <a:r>
              <a:rPr lang="en-US" b="1" dirty="0"/>
              <a:t>Risk Management Tool # 21: Cost-Benefit Analysis</a:t>
            </a:r>
            <a:endParaRPr lang="en-US" dirty="0"/>
          </a:p>
          <a:p>
            <a:r>
              <a:rPr lang="en-US" b="1" u="sng" dirty="0"/>
              <a:t>Process: </a:t>
            </a:r>
            <a:r>
              <a:rPr lang="en-US" dirty="0"/>
              <a:t>The figure below and visualizes CBA and ROI calculations.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38</a:t>
            </a:fld>
            <a:endParaRPr lang="en-US"/>
          </a:p>
        </p:txBody>
      </p:sp>
      <p:pic>
        <p:nvPicPr>
          <p:cNvPr id="5" name="Picture 4">
            <a:extLst>
              <a:ext uri="{FF2B5EF4-FFF2-40B4-BE49-F238E27FC236}">
                <a16:creationId xmlns:a16="http://schemas.microsoft.com/office/drawing/2014/main" id="{E99823A7-240F-423B-9CD6-054FBA1D24F0}"/>
              </a:ext>
            </a:extLst>
          </p:cNvPr>
          <p:cNvPicPr>
            <a:picLocks noChangeAspect="1"/>
          </p:cNvPicPr>
          <p:nvPr/>
        </p:nvPicPr>
        <p:blipFill>
          <a:blip r:embed="rId2"/>
          <a:stretch>
            <a:fillRect/>
          </a:stretch>
        </p:blipFill>
        <p:spPr>
          <a:xfrm>
            <a:off x="2832394" y="3101008"/>
            <a:ext cx="5944115" cy="2121592"/>
          </a:xfrm>
          <a:prstGeom prst="rect">
            <a:avLst/>
          </a:prstGeom>
        </p:spPr>
      </p:pic>
      <p:sp>
        <p:nvSpPr>
          <p:cNvPr id="6" name="Rectangle 5">
            <a:extLst>
              <a:ext uri="{FF2B5EF4-FFF2-40B4-BE49-F238E27FC236}">
                <a16:creationId xmlns:a16="http://schemas.microsoft.com/office/drawing/2014/main" id="{99A02666-7A3E-4A7C-B09D-04630D2D1BD5}"/>
              </a:ext>
            </a:extLst>
          </p:cNvPr>
          <p:cNvSpPr/>
          <p:nvPr/>
        </p:nvSpPr>
        <p:spPr>
          <a:xfrm>
            <a:off x="3280268" y="5604809"/>
            <a:ext cx="5264070" cy="369332"/>
          </a:xfrm>
          <a:prstGeom prst="rect">
            <a:avLst/>
          </a:prstGeom>
        </p:spPr>
        <p:txBody>
          <a:bodyPr wrap="none">
            <a:spAutoFit/>
          </a:bodyPr>
          <a:lstStyle/>
          <a:p>
            <a:r>
              <a:rPr lang="en-US" dirty="0"/>
              <a:t>Figure 7.16, CBA and ROI Calculations (Biofuel Project)</a:t>
            </a:r>
          </a:p>
        </p:txBody>
      </p:sp>
    </p:spTree>
    <p:extLst>
      <p:ext uri="{BB962C8B-B14F-4D97-AF65-F5344CB8AC3E}">
        <p14:creationId xmlns:p14="http://schemas.microsoft.com/office/powerpoint/2010/main" val="30542165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Purpose</a:t>
            </a:r>
            <a:r>
              <a:rPr lang="en-US" u="sng" dirty="0"/>
              <a:t>:</a:t>
            </a:r>
            <a:r>
              <a:rPr lang="en-US" dirty="0"/>
              <a:t> In financial analysis, a monetary value is assigned to all known direct and indirect costs in current state. Financial values in future state may be estimated. </a:t>
            </a:r>
          </a:p>
          <a:p>
            <a:r>
              <a:rPr lang="en-US" dirty="0"/>
              <a:t>OSH professionals have to be careful not to automatically assume that risk reduction percentage means the same monetary amount reduction in future state. Financial estimates may be a lot more complicated than that. In order to understand financial benefits of proposed SH&amp;E interventions, safety professionals will have to learn to speak business management language and use common financial terminology.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39</a:t>
            </a:fld>
            <a:endParaRPr lang="en-US"/>
          </a:p>
        </p:txBody>
      </p:sp>
    </p:spTree>
    <p:extLst>
      <p:ext uri="{BB962C8B-B14F-4D97-AF65-F5344CB8AC3E}">
        <p14:creationId xmlns:p14="http://schemas.microsoft.com/office/powerpoint/2010/main" val="744423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dirty="0"/>
              <a:t>American Society of Safety Engineers)</a:t>
            </a:r>
          </a:p>
          <a:p>
            <a:r>
              <a:rPr lang="en-US" b="1" dirty="0"/>
              <a:t>The Treatment of Risk  </a:t>
            </a:r>
            <a:endParaRPr lang="en-US" dirty="0"/>
          </a:p>
          <a:p>
            <a:r>
              <a:rPr lang="en-US" dirty="0"/>
              <a:t>Risk treatment is defined by ISO Guide 73 (ANSI/ASSE Z690.1-2011) as the ‘process to modify risk’. For operational and hazard risks, the process to modify risk involves the selection and application of one or more treatment options to reduce risks to a level that is acceptable to the organization. ISO Guide 73 provides several </a:t>
            </a:r>
            <a:r>
              <a:rPr lang="en-US" u="sng" dirty="0"/>
              <a:t>notes</a:t>
            </a:r>
            <a:r>
              <a:rPr lang="en-US" dirty="0"/>
              <a:t> (next 2 slides) that further describe risk treatment options.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Tree>
    <p:extLst>
      <p:ext uri="{BB962C8B-B14F-4D97-AF65-F5344CB8AC3E}">
        <p14:creationId xmlns:p14="http://schemas.microsoft.com/office/powerpoint/2010/main" val="36013814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a:t>
            </a:r>
            <a:r>
              <a:rPr lang="en-US" dirty="0"/>
              <a:t> A new tool for SH&amp;E investment analysis was developed for this manual. The tool allows different solutions to be evaluated and prioritized. The Excel-based tool can help SH&amp;E professionals involved in management decision making process to compare the cost before the improvements/intervention with the cost after the improvements/intervention, and calculate financial benefits and cost savings. </a:t>
            </a:r>
          </a:p>
          <a:p>
            <a:r>
              <a:rPr lang="en-US" dirty="0"/>
              <a:t>One way to calculate the NPV is to add net savings, new revenue (generated from increased productivity), and other benefits (maintenance, fuel savings, insurance, </a:t>
            </a:r>
            <a:r>
              <a:rPr lang="en-US" dirty="0" err="1"/>
              <a:t>etc</a:t>
            </a:r>
            <a:r>
              <a:rPr lang="en-US" dirty="0"/>
              <a:t>). Again, cost savings should not be confused with cash inflow.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40</a:t>
            </a:fld>
            <a:endParaRPr lang="en-US"/>
          </a:p>
        </p:txBody>
      </p:sp>
    </p:spTree>
    <p:extLst>
      <p:ext uri="{BB962C8B-B14F-4D97-AF65-F5344CB8AC3E}">
        <p14:creationId xmlns:p14="http://schemas.microsoft.com/office/powerpoint/2010/main" val="2276344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49E61BE-7C81-4D94-8E31-A53660E5225C}"/>
              </a:ext>
            </a:extLst>
          </p:cNvPr>
          <p:cNvPicPr>
            <a:picLocks noChangeAspect="1"/>
          </p:cNvPicPr>
          <p:nvPr/>
        </p:nvPicPr>
        <p:blipFill>
          <a:blip r:embed="rId2"/>
          <a:stretch>
            <a:fillRect/>
          </a:stretch>
        </p:blipFill>
        <p:spPr>
          <a:xfrm>
            <a:off x="5579165" y="937846"/>
            <a:ext cx="6202017" cy="3432122"/>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10818" y="1285461"/>
            <a:ext cx="5579165" cy="5273674"/>
          </a:xfrm>
        </p:spPr>
        <p:txBody>
          <a:bodyPr>
            <a:normAutofit fontScale="92500" lnSpcReduction="10000"/>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Process:</a:t>
            </a:r>
            <a:r>
              <a:rPr lang="en-US" dirty="0"/>
              <a:t> Financial Analysis is generally performed by a qualified, knowledgeable group of stakeholders. The goal is to complete and calculate the following key financial elements: Cash Flow, Net Present Value (NPV), Internal Rate of Return (IRR) Return on Investment (ROI), and Payback Period (PBP).   Financial Analysis steps are presented in the figure to the right.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41</a:t>
            </a:fld>
            <a:endParaRPr lang="en-US"/>
          </a:p>
        </p:txBody>
      </p:sp>
    </p:spTree>
    <p:extLst>
      <p:ext uri="{BB962C8B-B14F-4D97-AF65-F5344CB8AC3E}">
        <p14:creationId xmlns:p14="http://schemas.microsoft.com/office/powerpoint/2010/main" val="1827398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179445"/>
            <a:ext cx="11171581" cy="1590261"/>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a:t>
            </a:r>
            <a:r>
              <a:rPr lang="en-US" dirty="0"/>
              <a:t> A simple example of a cash flow is presented in Fig. 7.18.</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42</a:t>
            </a:fld>
            <a:endParaRPr lang="en-US"/>
          </a:p>
        </p:txBody>
      </p:sp>
      <p:pic>
        <p:nvPicPr>
          <p:cNvPr id="5" name="Picture 4">
            <a:extLst>
              <a:ext uri="{FF2B5EF4-FFF2-40B4-BE49-F238E27FC236}">
                <a16:creationId xmlns:a16="http://schemas.microsoft.com/office/drawing/2014/main" id="{4FBF6679-B39D-42F7-AEFD-F8A971AC8FC5}"/>
              </a:ext>
            </a:extLst>
          </p:cNvPr>
          <p:cNvPicPr>
            <a:picLocks noChangeAspect="1"/>
          </p:cNvPicPr>
          <p:nvPr/>
        </p:nvPicPr>
        <p:blipFill>
          <a:blip r:embed="rId2"/>
          <a:stretch>
            <a:fillRect/>
          </a:stretch>
        </p:blipFill>
        <p:spPr>
          <a:xfrm>
            <a:off x="2172608" y="2725601"/>
            <a:ext cx="7544805" cy="3683413"/>
          </a:xfrm>
          <a:prstGeom prst="rect">
            <a:avLst/>
          </a:prstGeom>
        </p:spPr>
      </p:pic>
      <p:sp>
        <p:nvSpPr>
          <p:cNvPr id="6" name="Rectangle 5">
            <a:extLst>
              <a:ext uri="{FF2B5EF4-FFF2-40B4-BE49-F238E27FC236}">
                <a16:creationId xmlns:a16="http://schemas.microsoft.com/office/drawing/2014/main" id="{291BAE01-CA72-42D6-95F0-D4C34380D703}"/>
              </a:ext>
            </a:extLst>
          </p:cNvPr>
          <p:cNvSpPr/>
          <p:nvPr/>
        </p:nvSpPr>
        <p:spPr>
          <a:xfrm>
            <a:off x="4381280" y="6405151"/>
            <a:ext cx="3127459" cy="369332"/>
          </a:xfrm>
          <a:prstGeom prst="rect">
            <a:avLst/>
          </a:prstGeom>
        </p:spPr>
        <p:txBody>
          <a:bodyPr wrap="none">
            <a:spAutoFit/>
          </a:bodyPr>
          <a:lstStyle/>
          <a:p>
            <a:r>
              <a:rPr lang="en-US" dirty="0"/>
              <a:t>Figure 7.18, Cash Flow example</a:t>
            </a:r>
          </a:p>
        </p:txBody>
      </p:sp>
    </p:spTree>
    <p:extLst>
      <p:ext uri="{BB962C8B-B14F-4D97-AF65-F5344CB8AC3E}">
        <p14:creationId xmlns:p14="http://schemas.microsoft.com/office/powerpoint/2010/main" val="3768307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a:t>
                </a:r>
                <a:r>
                  <a:rPr lang="en-US" dirty="0"/>
                  <a:t> ISO 31010 states that it is then necessary to discount the costs and benefits to bring them into ― today‘s money‖ so that a valid comparison can be made between costs and benefits. (ISO 31010) The Present Value of all Costs (PVC) and Present Value of Benefits (PVB) to all stakeholders can be combined to produce a Net Present Value (NPV) formula:</a:t>
                </a:r>
              </a:p>
              <a:p>
                <a:pPr marL="3200400" lvl="7" indent="0">
                  <a:buNone/>
                </a:pPr>
                <a14:m>
                  <m:oMathPara xmlns:m="http://schemas.openxmlformats.org/officeDocument/2006/math">
                    <m:oMathParaPr>
                      <m:jc m:val="centerGroup"/>
                    </m:oMathParaPr>
                    <m:oMath xmlns:m="http://schemas.openxmlformats.org/officeDocument/2006/math">
                      <m:r>
                        <a:rPr lang="en-US" sz="3200" i="1"/>
                        <m:t>𝑁𝑃𝑉</m:t>
                      </m:r>
                      <m:r>
                        <a:rPr lang="en-US" sz="3200" i="1"/>
                        <m:t>=</m:t>
                      </m:r>
                      <m:r>
                        <a:rPr lang="en-US" sz="3200" i="1"/>
                        <m:t>𝑃𝑉𝐵</m:t>
                      </m:r>
                      <m:r>
                        <a:rPr lang="en-US" sz="3200" i="1"/>
                        <m:t>−</m:t>
                      </m:r>
                      <m:r>
                        <a:rPr lang="en-US" sz="3200" i="1"/>
                        <m:t>𝑃𝑉𝐶</m:t>
                      </m:r>
                    </m:oMath>
                  </m:oMathPara>
                </a14:m>
                <a:endParaRPr lang="en-US" sz="3200" dirty="0"/>
              </a:p>
            </p:txBody>
          </p:sp>
        </mc:Choice>
        <mc:Fallback>
          <p:sp>
            <p:nvSpPr>
              <p:cNvPr id="3" name="Content Placeholder 2">
                <a:extLst>
                  <a:ext uri="{FF2B5EF4-FFF2-40B4-BE49-F238E27FC236}">
                    <a16:creationId xmlns:a16="http://schemas.microsoft.com/office/drawing/2014/main" id="{00B44EF4-AF8D-425E-9CE4-420F4E88649D}"/>
                  </a:ext>
                </a:extLst>
              </p:cNvPr>
              <p:cNvSpPr>
                <a:spLocks noGrp="1" noRot="1" noChangeAspect="1" noMove="1" noResize="1" noEditPoints="1" noAdjustHandles="1" noChangeArrowheads="1" noChangeShapeType="1" noTextEdit="1"/>
              </p:cNvSpPr>
              <p:nvPr>
                <p:ph idx="1"/>
              </p:nvPr>
            </p:nvSpPr>
            <p:spPr>
              <a:xfrm>
                <a:off x="543340" y="1285461"/>
                <a:ext cx="11171581" cy="4891502"/>
              </a:xfrm>
              <a:blipFill>
                <a:blip r:embed="rId2"/>
                <a:stretch>
                  <a:fillRect l="-982" t="-212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43</a:t>
            </a:fld>
            <a:endParaRPr lang="en-US"/>
          </a:p>
        </p:txBody>
      </p:sp>
    </p:spTree>
    <p:extLst>
      <p:ext uri="{BB962C8B-B14F-4D97-AF65-F5344CB8AC3E}">
        <p14:creationId xmlns:p14="http://schemas.microsoft.com/office/powerpoint/2010/main" val="16818907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a:t>
                </a:r>
                <a:r>
                  <a:rPr lang="en-US" dirty="0"/>
                  <a:t> NPV for the safety investment can be easily calculated in Microsoft Excel. It is usually based on the Net Cash Flow. Simple Return on investment (ROI) can calculated next and is displayed as a numerical value as well as percentage. Based on the Cash Flow a variation of previously described ROI formula can be used.</a:t>
                </a:r>
              </a:p>
              <a:p>
                <a14:m>
                  <m:oMath xmlns:m="http://schemas.openxmlformats.org/officeDocument/2006/math">
                    <m:r>
                      <a:rPr lang="en-US" i="1"/>
                      <m:t>𝑆𝑖𝑚𝑝𝑙𝑒</m:t>
                    </m:r>
                    <m:r>
                      <a:rPr lang="en-US" i="1"/>
                      <m:t> </m:t>
                    </m:r>
                    <m:r>
                      <a:rPr lang="en-US" i="1"/>
                      <m:t>𝑅𝑂𝐼</m:t>
                    </m:r>
                    <m:r>
                      <a:rPr lang="en-US" i="1"/>
                      <m:t>=</m:t>
                    </m:r>
                    <m:f>
                      <m:fPr>
                        <m:ctrlPr>
                          <a:rPr lang="en-US" i="1"/>
                        </m:ctrlPr>
                      </m:fPr>
                      <m:num>
                        <m:r>
                          <a:rPr lang="en-US" i="1"/>
                          <m:t>𝐶𝑢𝑚𝑢𝑙𝑎𝑡𝑖𝑣𝑒</m:t>
                        </m:r>
                        <m:r>
                          <a:rPr lang="en-US" i="1"/>
                          <m:t> </m:t>
                        </m:r>
                        <m:r>
                          <a:rPr lang="en-US" i="1"/>
                          <m:t>𝐶𝑎𝑠h</m:t>
                        </m:r>
                        <m:r>
                          <a:rPr lang="en-US" i="1"/>
                          <m:t> </m:t>
                        </m:r>
                        <m:r>
                          <a:rPr lang="en-US" i="1"/>
                          <m:t>𝐹𝑙𝑜𝑤</m:t>
                        </m:r>
                        <m:r>
                          <a:rPr lang="en-US" i="1"/>
                          <m:t> (</m:t>
                        </m:r>
                        <m:r>
                          <a:rPr lang="en-US" i="1"/>
                          <m:t>𝐿𝑎𝑠𝑡</m:t>
                        </m:r>
                        <m:r>
                          <a:rPr lang="en-US" i="1"/>
                          <m:t> </m:t>
                        </m:r>
                        <m:r>
                          <a:rPr lang="en-US" i="1"/>
                          <m:t>𝑦𝑒𝑎𝑟</m:t>
                        </m:r>
                        <m:r>
                          <a:rPr lang="en-US" i="1"/>
                          <m:t>)</m:t>
                        </m:r>
                      </m:num>
                      <m:den>
                        <m:r>
                          <a:rPr lang="en-US" i="1"/>
                          <m:t>𝑃𝑉</m:t>
                        </m:r>
                        <m:r>
                          <a:rPr lang="en-US" i="1"/>
                          <m:t> </m:t>
                        </m:r>
                        <m:r>
                          <a:rPr lang="en-US" i="1"/>
                          <m:t>𝐶𝑜𝑠𝑡</m:t>
                        </m:r>
                      </m:den>
                    </m:f>
                  </m:oMath>
                </a14:m>
                <a:endParaRPr lang="en-US" dirty="0"/>
              </a:p>
              <a:p>
                <a:pPr marL="3200400" lvl="7" indent="0">
                  <a:buNone/>
                </a:pPr>
                <a:endParaRPr lang="en-US" sz="3200" dirty="0"/>
              </a:p>
            </p:txBody>
          </p:sp>
        </mc:Choice>
        <mc:Fallback>
          <p:sp>
            <p:nvSpPr>
              <p:cNvPr id="3" name="Content Placeholder 2">
                <a:extLst>
                  <a:ext uri="{FF2B5EF4-FFF2-40B4-BE49-F238E27FC236}">
                    <a16:creationId xmlns:a16="http://schemas.microsoft.com/office/drawing/2014/main" id="{00B44EF4-AF8D-425E-9CE4-420F4E88649D}"/>
                  </a:ext>
                </a:extLst>
              </p:cNvPr>
              <p:cNvSpPr>
                <a:spLocks noGrp="1" noRot="1" noChangeAspect="1" noMove="1" noResize="1" noEditPoints="1" noAdjustHandles="1" noChangeArrowheads="1" noChangeShapeType="1" noTextEdit="1"/>
              </p:cNvSpPr>
              <p:nvPr>
                <p:ph idx="1"/>
              </p:nvPr>
            </p:nvSpPr>
            <p:spPr>
              <a:xfrm>
                <a:off x="543340" y="1285461"/>
                <a:ext cx="11171581" cy="4891502"/>
              </a:xfrm>
              <a:blipFill>
                <a:blip r:embed="rId2"/>
                <a:stretch>
                  <a:fillRect l="-982" t="-2120" r="-1418"/>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44</a:t>
            </a:fld>
            <a:endParaRPr lang="en-US"/>
          </a:p>
        </p:txBody>
      </p:sp>
    </p:spTree>
    <p:extLst>
      <p:ext uri="{BB962C8B-B14F-4D97-AF65-F5344CB8AC3E}">
        <p14:creationId xmlns:p14="http://schemas.microsoft.com/office/powerpoint/2010/main" val="27495900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809461"/>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 </a:t>
            </a:r>
            <a:r>
              <a:rPr lang="en-US" dirty="0"/>
              <a:t>Internal Rate of Return (IRR) is another business term and is usually considered a simplified alternative to NPV. IRR takes into account the time value of money by considering the cash flows over the lifetime of a program or intervention.  It is based on the following formula:</a:t>
            </a:r>
          </a:p>
          <a:p>
            <a:pPr marL="0" indent="0">
              <a:buNone/>
            </a:pPr>
            <a:endParaRPr lang="en-US" sz="32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45</a:t>
            </a:fld>
            <a:endParaRPr lang="en-US"/>
          </a:p>
        </p:txBody>
      </p:sp>
      <p:pic>
        <p:nvPicPr>
          <p:cNvPr id="7" name="Picture 6">
            <a:extLst>
              <a:ext uri="{FF2B5EF4-FFF2-40B4-BE49-F238E27FC236}">
                <a16:creationId xmlns:a16="http://schemas.microsoft.com/office/drawing/2014/main" id="{927F285B-D03F-46D1-80FE-12FB222C7B1A}"/>
              </a:ext>
            </a:extLst>
          </p:cNvPr>
          <p:cNvPicPr>
            <a:picLocks noChangeAspect="1"/>
          </p:cNvPicPr>
          <p:nvPr/>
        </p:nvPicPr>
        <p:blipFill>
          <a:blip r:embed="rId2"/>
          <a:stretch>
            <a:fillRect/>
          </a:stretch>
        </p:blipFill>
        <p:spPr>
          <a:xfrm>
            <a:off x="3694665" y="4327041"/>
            <a:ext cx="4327759" cy="1689446"/>
          </a:xfrm>
          <a:prstGeom prst="rect">
            <a:avLst/>
          </a:prstGeom>
        </p:spPr>
      </p:pic>
    </p:spTree>
    <p:extLst>
      <p:ext uri="{BB962C8B-B14F-4D97-AF65-F5344CB8AC3E}">
        <p14:creationId xmlns:p14="http://schemas.microsoft.com/office/powerpoint/2010/main" val="19095458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531165"/>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a:t>
            </a:r>
            <a:r>
              <a:rPr lang="en-US" dirty="0"/>
              <a:t> The payback period (PBP) is basically the time required to recover the cost of an SH&amp;E investment. It is based on the following formula.</a:t>
            </a:r>
          </a:p>
          <a:p>
            <a:pPr marL="0" indent="0">
              <a:buNone/>
            </a:pPr>
            <a:endParaRPr lang="en-US" dirty="0"/>
          </a:p>
          <a:p>
            <a:pPr marL="3200400" lvl="7" indent="0">
              <a:buNone/>
            </a:pPr>
            <a:endParaRPr lang="en-US" sz="32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46</a:t>
            </a:fld>
            <a:endParaRPr lang="en-US"/>
          </a:p>
        </p:txBody>
      </p:sp>
      <p:pic>
        <p:nvPicPr>
          <p:cNvPr id="5" name="Picture 4">
            <a:extLst>
              <a:ext uri="{FF2B5EF4-FFF2-40B4-BE49-F238E27FC236}">
                <a16:creationId xmlns:a16="http://schemas.microsoft.com/office/drawing/2014/main" id="{27C7CF24-81D7-4DE1-93AE-48143E0BD7E8}"/>
              </a:ext>
            </a:extLst>
          </p:cNvPr>
          <p:cNvPicPr>
            <a:picLocks noChangeAspect="1"/>
          </p:cNvPicPr>
          <p:nvPr/>
        </p:nvPicPr>
        <p:blipFill>
          <a:blip r:embed="rId2"/>
          <a:stretch>
            <a:fillRect/>
          </a:stretch>
        </p:blipFill>
        <p:spPr>
          <a:xfrm>
            <a:off x="3745125" y="3429000"/>
            <a:ext cx="3707143" cy="2463607"/>
          </a:xfrm>
          <a:prstGeom prst="rect">
            <a:avLst/>
          </a:prstGeom>
        </p:spPr>
      </p:pic>
    </p:spTree>
    <p:extLst>
      <p:ext uri="{BB962C8B-B14F-4D97-AF65-F5344CB8AC3E}">
        <p14:creationId xmlns:p14="http://schemas.microsoft.com/office/powerpoint/2010/main" val="36495432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3087756"/>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a:t>
            </a:r>
            <a:r>
              <a:rPr lang="en-US" dirty="0"/>
              <a:t> The simple payback period does not consider the value of time; the cash flow entries are not discounted. The discounted payback period uses cash flow entries which have been discounted. PBP example of a simple ventilation system installation in the amount of $25000 is presented in Figure 7.19 below.</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47</a:t>
            </a:fld>
            <a:endParaRPr lang="en-US"/>
          </a:p>
        </p:txBody>
      </p:sp>
      <p:pic>
        <p:nvPicPr>
          <p:cNvPr id="5" name="Picture 4">
            <a:extLst>
              <a:ext uri="{FF2B5EF4-FFF2-40B4-BE49-F238E27FC236}">
                <a16:creationId xmlns:a16="http://schemas.microsoft.com/office/drawing/2014/main" id="{A1E48C52-AED7-41D1-8AAF-0162CB8B15F8}"/>
              </a:ext>
            </a:extLst>
          </p:cNvPr>
          <p:cNvPicPr>
            <a:picLocks noChangeAspect="1"/>
          </p:cNvPicPr>
          <p:nvPr/>
        </p:nvPicPr>
        <p:blipFill>
          <a:blip r:embed="rId2"/>
          <a:stretch>
            <a:fillRect/>
          </a:stretch>
        </p:blipFill>
        <p:spPr>
          <a:xfrm>
            <a:off x="1696468" y="4423212"/>
            <a:ext cx="9175989" cy="1640401"/>
          </a:xfrm>
          <a:prstGeom prst="rect">
            <a:avLst/>
          </a:prstGeom>
        </p:spPr>
      </p:pic>
      <p:sp>
        <p:nvSpPr>
          <p:cNvPr id="6" name="Rectangle 5">
            <a:extLst>
              <a:ext uri="{FF2B5EF4-FFF2-40B4-BE49-F238E27FC236}">
                <a16:creationId xmlns:a16="http://schemas.microsoft.com/office/drawing/2014/main" id="{A65E66BF-32BA-456F-BC0D-BCE63318003F}"/>
              </a:ext>
            </a:extLst>
          </p:cNvPr>
          <p:cNvSpPr/>
          <p:nvPr/>
        </p:nvSpPr>
        <p:spPr>
          <a:xfrm>
            <a:off x="4133495" y="6356350"/>
            <a:ext cx="3858749" cy="369332"/>
          </a:xfrm>
          <a:prstGeom prst="rect">
            <a:avLst/>
          </a:prstGeom>
        </p:spPr>
        <p:txBody>
          <a:bodyPr wrap="none">
            <a:spAutoFit/>
          </a:bodyPr>
          <a:lstStyle/>
          <a:p>
            <a:r>
              <a:rPr lang="en-US" dirty="0"/>
              <a:t>Figure 7.19, Example of PBP calculation</a:t>
            </a:r>
          </a:p>
        </p:txBody>
      </p:sp>
    </p:spTree>
    <p:extLst>
      <p:ext uri="{BB962C8B-B14F-4D97-AF65-F5344CB8AC3E}">
        <p14:creationId xmlns:p14="http://schemas.microsoft.com/office/powerpoint/2010/main" val="39942151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BA287B-9676-4C8F-AAB2-4B7D797D074F}"/>
              </a:ext>
            </a:extLst>
          </p:cNvPr>
          <p:cNvPicPr>
            <a:picLocks noChangeAspect="1"/>
          </p:cNvPicPr>
          <p:nvPr/>
        </p:nvPicPr>
        <p:blipFill>
          <a:blip r:embed="rId2"/>
          <a:stretch>
            <a:fillRect/>
          </a:stretch>
        </p:blipFill>
        <p:spPr>
          <a:xfrm>
            <a:off x="3426522" y="3883860"/>
            <a:ext cx="7616109" cy="2569949"/>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3087756"/>
          </a:xfrm>
        </p:spPr>
        <p:txBody>
          <a:bodyPr>
            <a:normAutofit/>
          </a:bodyPr>
          <a:lstStyle/>
          <a:p>
            <a:r>
              <a:rPr lang="en-US" b="1" dirty="0"/>
              <a:t>TOOLS USED TO ANALYZE RISK FOR SAFETY PROFESSIONALS</a:t>
            </a:r>
            <a:endParaRPr lang="en-US" dirty="0"/>
          </a:p>
          <a:p>
            <a:r>
              <a:rPr lang="en-US" b="1" dirty="0"/>
              <a:t>Risk Management Tool # 22: Financial Analysis</a:t>
            </a:r>
            <a:endParaRPr lang="en-US" dirty="0"/>
          </a:p>
          <a:p>
            <a:r>
              <a:rPr lang="en-US" b="1" u="sng" dirty="0"/>
              <a:t>Application: </a:t>
            </a:r>
            <a:r>
              <a:rPr lang="en-US" dirty="0"/>
              <a:t>A worksheet to compare four different proposals was developed. NPV’s for the different proposals are compared and displayed as a numerical value, while IRR’s and ROI’s for all proposals/solutions are displayed as a percentage. An example of four different solutions is presented here.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48</a:t>
            </a:fld>
            <a:endParaRPr lang="en-US"/>
          </a:p>
        </p:txBody>
      </p:sp>
    </p:spTree>
    <p:extLst>
      <p:ext uri="{BB962C8B-B14F-4D97-AF65-F5344CB8AC3E}">
        <p14:creationId xmlns:p14="http://schemas.microsoft.com/office/powerpoint/2010/main" val="1566779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Purpose:</a:t>
            </a:r>
            <a:r>
              <a:rPr lang="en-US" dirty="0"/>
              <a:t> Non-financial benefits (NFB), also known as “soft” benefits, are positive business impacts that cannot be directly or easily quantified. Evaluation of non-financial benefits provides the missing link for non-profitable projects that add to a business’s sustainability. </a:t>
            </a:r>
          </a:p>
          <a:p>
            <a:r>
              <a:rPr lang="en-US" dirty="0"/>
              <a:t>Even though these benefits are difficult to measure or quantify, they remain very important to an organization and the OSH professionals.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49</a:t>
            </a:fld>
            <a:endParaRPr lang="en-US"/>
          </a:p>
        </p:txBody>
      </p:sp>
    </p:spTree>
    <p:extLst>
      <p:ext uri="{BB962C8B-B14F-4D97-AF65-F5344CB8AC3E}">
        <p14:creationId xmlns:p14="http://schemas.microsoft.com/office/powerpoint/2010/main" val="4262609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dirty="0"/>
              <a:t>American Society of Safety Engineers)</a:t>
            </a:r>
          </a:p>
          <a:p>
            <a:r>
              <a:rPr lang="en-US" b="1" dirty="0"/>
              <a:t>The Treatment of Risk  </a:t>
            </a:r>
            <a:endParaRPr lang="en-US" dirty="0"/>
          </a:p>
          <a:p>
            <a:r>
              <a:rPr lang="en-US" dirty="0"/>
              <a:t>NOTE 1: Risk treatment can involve:</a:t>
            </a:r>
          </a:p>
          <a:p>
            <a:pPr lvl="1">
              <a:buFont typeface="Wingdings" panose="05000000000000000000" pitchFamily="2" charset="2"/>
              <a:buChar char="Ø"/>
            </a:pPr>
            <a:r>
              <a:rPr lang="en-US" dirty="0"/>
              <a:t>avoiding the risk by deciding not to start or continue with the activity that gives rise to the risk; </a:t>
            </a:r>
          </a:p>
          <a:p>
            <a:pPr lvl="1">
              <a:buFont typeface="Wingdings" panose="05000000000000000000" pitchFamily="2" charset="2"/>
              <a:buChar char="Ø"/>
            </a:pPr>
            <a:r>
              <a:rPr lang="en-US" dirty="0"/>
              <a:t>taking or increasing risk in order to pursue an opportunity; </a:t>
            </a:r>
          </a:p>
          <a:p>
            <a:pPr lvl="1">
              <a:buFont typeface="Wingdings" panose="05000000000000000000" pitchFamily="2" charset="2"/>
              <a:buChar char="Ø"/>
            </a:pPr>
            <a:r>
              <a:rPr lang="en-US" dirty="0"/>
              <a:t>removing the risk source (3.5.1.2); </a:t>
            </a:r>
          </a:p>
          <a:p>
            <a:pPr lvl="1">
              <a:buFont typeface="Wingdings" panose="05000000000000000000" pitchFamily="2" charset="2"/>
              <a:buChar char="Ø"/>
            </a:pPr>
            <a:r>
              <a:rPr lang="en-US" dirty="0"/>
              <a:t>changing the likelihood (3.6.1.1); </a:t>
            </a:r>
          </a:p>
          <a:p>
            <a:pPr lvl="1">
              <a:buFont typeface="Wingdings" panose="05000000000000000000" pitchFamily="2" charset="2"/>
              <a:buChar char="Ø"/>
            </a:pPr>
            <a:r>
              <a:rPr lang="en-US" dirty="0"/>
              <a:t>changing the consequences (3.6.1.3);</a:t>
            </a:r>
          </a:p>
          <a:p>
            <a:pPr lvl="1">
              <a:buFont typeface="Wingdings" panose="05000000000000000000" pitchFamily="2" charset="2"/>
              <a:buChar char="Ø"/>
            </a:pPr>
            <a:r>
              <a:rPr lang="en-US" dirty="0"/>
              <a:t>sharing the risk with another party or parties [including contracts and risk financing (3.8.1.4)]; and </a:t>
            </a:r>
          </a:p>
          <a:p>
            <a:pPr lvl="1">
              <a:buFont typeface="Wingdings" panose="05000000000000000000" pitchFamily="2" charset="2"/>
              <a:buChar char="Ø"/>
            </a:pPr>
            <a:r>
              <a:rPr lang="en-US" dirty="0"/>
              <a:t>retaining the risk by informed decision.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spTree>
    <p:extLst>
      <p:ext uri="{BB962C8B-B14F-4D97-AF65-F5344CB8AC3E}">
        <p14:creationId xmlns:p14="http://schemas.microsoft.com/office/powerpoint/2010/main" val="78492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85000" lnSpcReduction="20000"/>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Application:</a:t>
            </a:r>
            <a:r>
              <a:rPr lang="en-US" dirty="0"/>
              <a:t> Non-financial benefits are used to help support business cases where financial benefits alone may not be sufficient.  In order to show relevance, NFBs should be clearly connected or tied to an organization’s business objectives.  By successfully achieving relevant NFBs, the organization is more likely to achieve its objectives.  Some examples of NFBs include:</a:t>
            </a:r>
          </a:p>
          <a:p>
            <a:pPr lvl="1">
              <a:buFont typeface="Wingdings" panose="05000000000000000000" pitchFamily="2" charset="2"/>
              <a:buChar char="Ø"/>
            </a:pPr>
            <a:r>
              <a:rPr lang="en-US" dirty="0"/>
              <a:t>Corporate Image and Reputation</a:t>
            </a:r>
          </a:p>
          <a:p>
            <a:pPr lvl="1">
              <a:buFont typeface="Wingdings" panose="05000000000000000000" pitchFamily="2" charset="2"/>
              <a:buChar char="Ø"/>
            </a:pPr>
            <a:r>
              <a:rPr lang="en-US" dirty="0"/>
              <a:t>Risk Reduction</a:t>
            </a:r>
          </a:p>
          <a:p>
            <a:pPr lvl="1">
              <a:buFont typeface="Wingdings" panose="05000000000000000000" pitchFamily="2" charset="2"/>
              <a:buChar char="Ø"/>
            </a:pPr>
            <a:r>
              <a:rPr lang="en-US" dirty="0"/>
              <a:t>Ethical and Legal Standing</a:t>
            </a:r>
          </a:p>
          <a:p>
            <a:pPr lvl="1">
              <a:buFont typeface="Wingdings" panose="05000000000000000000" pitchFamily="2" charset="2"/>
              <a:buChar char="Ø"/>
            </a:pPr>
            <a:r>
              <a:rPr lang="en-US" dirty="0"/>
              <a:t>Customer and Employee Satisfaction</a:t>
            </a:r>
          </a:p>
          <a:p>
            <a:pPr lvl="1">
              <a:buFont typeface="Wingdings" panose="05000000000000000000" pitchFamily="2" charset="2"/>
              <a:buChar char="Ø"/>
            </a:pPr>
            <a:r>
              <a:rPr lang="en-US" dirty="0"/>
              <a:t>Customer Loyalty</a:t>
            </a:r>
          </a:p>
          <a:p>
            <a:pPr lvl="1">
              <a:buFont typeface="Wingdings" panose="05000000000000000000" pitchFamily="2" charset="2"/>
              <a:buChar char="Ø"/>
            </a:pPr>
            <a:r>
              <a:rPr lang="en-US" dirty="0"/>
              <a:t>Employee Trust</a:t>
            </a:r>
          </a:p>
          <a:p>
            <a:pPr lvl="1">
              <a:buFont typeface="Wingdings" panose="05000000000000000000" pitchFamily="2" charset="2"/>
              <a:buChar char="Ø"/>
            </a:pPr>
            <a:r>
              <a:rPr lang="en-US" dirty="0"/>
              <a:t>Innovation and Creativity</a:t>
            </a:r>
          </a:p>
          <a:p>
            <a:pPr lvl="1">
              <a:buFont typeface="Wingdings" panose="05000000000000000000" pitchFamily="2" charset="2"/>
              <a:buChar char="Ø"/>
            </a:pPr>
            <a:r>
              <a:rPr lang="en-US" dirty="0"/>
              <a:t>Business Sustainability and Resilience</a:t>
            </a:r>
          </a:p>
          <a:p>
            <a:pPr lvl="1">
              <a:buFont typeface="Wingdings" panose="05000000000000000000" pitchFamily="2" charset="2"/>
              <a:buChar char="Ø"/>
            </a:pPr>
            <a:r>
              <a:rPr lang="en-US" dirty="0"/>
              <a:t>Low Attrition Rates (Turnover Rate)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50</a:t>
            </a:fld>
            <a:endParaRPr lang="en-US"/>
          </a:p>
        </p:txBody>
      </p:sp>
    </p:spTree>
    <p:extLst>
      <p:ext uri="{BB962C8B-B14F-4D97-AF65-F5344CB8AC3E}">
        <p14:creationId xmlns:p14="http://schemas.microsoft.com/office/powerpoint/2010/main" val="4518341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Process:</a:t>
            </a:r>
            <a:r>
              <a:rPr lang="en-US" dirty="0"/>
              <a:t> Non-Financial Benefits (NFB) Analysis is generally performed by a qualified, knowledgeable group of stakeholders. ISO 31010 (ANSI/ASSE Z690.3-2011), Risk Assessment Techniques standard does not contain any specific NFB tools. However, Multi-Criteria Analysis (MCA) featuring NFBs can be used to develop a stronger business case. ISO 31010 states that MCA uses a range of criteria to transparently access and compare the overall performance of a set of options.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51</a:t>
            </a:fld>
            <a:endParaRPr lang="en-US"/>
          </a:p>
        </p:txBody>
      </p:sp>
    </p:spTree>
    <p:extLst>
      <p:ext uri="{BB962C8B-B14F-4D97-AF65-F5344CB8AC3E}">
        <p14:creationId xmlns:p14="http://schemas.microsoft.com/office/powerpoint/2010/main" val="4502099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762539"/>
          </a:xfrm>
        </p:spPr>
        <p:txBody>
          <a:bodyPr>
            <a:normAutofit/>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Process:</a:t>
            </a:r>
            <a:r>
              <a:rPr lang="en-US" dirty="0"/>
              <a:t> Non-Financial Benefits (NFB) Analysis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52</a:t>
            </a:fld>
            <a:endParaRPr lang="en-US"/>
          </a:p>
        </p:txBody>
      </p:sp>
      <p:pic>
        <p:nvPicPr>
          <p:cNvPr id="5" name="Picture 4">
            <a:extLst>
              <a:ext uri="{FF2B5EF4-FFF2-40B4-BE49-F238E27FC236}">
                <a16:creationId xmlns:a16="http://schemas.microsoft.com/office/drawing/2014/main" id="{E1024ADB-9E1D-492B-8860-3D016022A5E8}"/>
              </a:ext>
            </a:extLst>
          </p:cNvPr>
          <p:cNvPicPr>
            <a:picLocks noChangeAspect="1"/>
          </p:cNvPicPr>
          <p:nvPr/>
        </p:nvPicPr>
        <p:blipFill>
          <a:blip r:embed="rId2"/>
          <a:stretch>
            <a:fillRect/>
          </a:stretch>
        </p:blipFill>
        <p:spPr>
          <a:xfrm>
            <a:off x="1196566" y="3048000"/>
            <a:ext cx="10332825" cy="3002249"/>
          </a:xfrm>
          <a:prstGeom prst="rect">
            <a:avLst/>
          </a:prstGeom>
        </p:spPr>
      </p:pic>
      <p:sp>
        <p:nvSpPr>
          <p:cNvPr id="6" name="Rectangle 5">
            <a:extLst>
              <a:ext uri="{FF2B5EF4-FFF2-40B4-BE49-F238E27FC236}">
                <a16:creationId xmlns:a16="http://schemas.microsoft.com/office/drawing/2014/main" id="{B463ABFB-04A2-4561-A066-D78B804E76EE}"/>
              </a:ext>
            </a:extLst>
          </p:cNvPr>
          <p:cNvSpPr/>
          <p:nvPr/>
        </p:nvSpPr>
        <p:spPr>
          <a:xfrm>
            <a:off x="3949080" y="6050249"/>
            <a:ext cx="4827796" cy="369332"/>
          </a:xfrm>
          <a:prstGeom prst="rect">
            <a:avLst/>
          </a:prstGeom>
        </p:spPr>
        <p:txBody>
          <a:bodyPr wrap="none">
            <a:spAutoFit/>
          </a:bodyPr>
          <a:lstStyle/>
          <a:p>
            <a:r>
              <a:rPr lang="en-US" dirty="0"/>
              <a:t>Figure 7.21, Non-Financial Benefits (NFB) Analysis</a:t>
            </a:r>
          </a:p>
        </p:txBody>
      </p:sp>
    </p:spTree>
    <p:extLst>
      <p:ext uri="{BB962C8B-B14F-4D97-AF65-F5344CB8AC3E}">
        <p14:creationId xmlns:p14="http://schemas.microsoft.com/office/powerpoint/2010/main" val="13615714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762539"/>
          </a:xfrm>
        </p:spPr>
        <p:txBody>
          <a:bodyPr>
            <a:normAutofit/>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Process:</a:t>
            </a:r>
            <a:r>
              <a:rPr lang="en-US" dirty="0"/>
              <a:t> MCA Forced Pairs Comparison tool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53</a:t>
            </a:fld>
            <a:endParaRPr lang="en-US"/>
          </a:p>
        </p:txBody>
      </p:sp>
      <p:pic>
        <p:nvPicPr>
          <p:cNvPr id="7" name="Picture 6">
            <a:extLst>
              <a:ext uri="{FF2B5EF4-FFF2-40B4-BE49-F238E27FC236}">
                <a16:creationId xmlns:a16="http://schemas.microsoft.com/office/drawing/2014/main" id="{3246512A-7494-48A6-B709-A4F2702E525B}"/>
              </a:ext>
            </a:extLst>
          </p:cNvPr>
          <p:cNvPicPr>
            <a:picLocks noChangeAspect="1"/>
          </p:cNvPicPr>
          <p:nvPr/>
        </p:nvPicPr>
        <p:blipFill>
          <a:blip r:embed="rId2"/>
          <a:stretch>
            <a:fillRect/>
          </a:stretch>
        </p:blipFill>
        <p:spPr>
          <a:xfrm>
            <a:off x="2940272" y="3048000"/>
            <a:ext cx="5834378" cy="3164098"/>
          </a:xfrm>
          <a:prstGeom prst="rect">
            <a:avLst/>
          </a:prstGeom>
        </p:spPr>
      </p:pic>
      <p:sp>
        <p:nvSpPr>
          <p:cNvPr id="8" name="Rectangle 7">
            <a:extLst>
              <a:ext uri="{FF2B5EF4-FFF2-40B4-BE49-F238E27FC236}">
                <a16:creationId xmlns:a16="http://schemas.microsoft.com/office/drawing/2014/main" id="{F2CAE87B-CF9C-43A3-95A8-B006EA529F4E}"/>
              </a:ext>
            </a:extLst>
          </p:cNvPr>
          <p:cNvSpPr/>
          <p:nvPr/>
        </p:nvSpPr>
        <p:spPr>
          <a:xfrm>
            <a:off x="3837413" y="6099558"/>
            <a:ext cx="4583434" cy="369332"/>
          </a:xfrm>
          <a:prstGeom prst="rect">
            <a:avLst/>
          </a:prstGeom>
        </p:spPr>
        <p:txBody>
          <a:bodyPr wrap="none">
            <a:spAutoFit/>
          </a:bodyPr>
          <a:lstStyle/>
          <a:p>
            <a:r>
              <a:rPr lang="en-US" dirty="0"/>
              <a:t>Figure 7.22, MCA Forced Pairs Comparison tool</a:t>
            </a:r>
          </a:p>
        </p:txBody>
      </p:sp>
    </p:spTree>
    <p:extLst>
      <p:ext uri="{BB962C8B-B14F-4D97-AF65-F5344CB8AC3E}">
        <p14:creationId xmlns:p14="http://schemas.microsoft.com/office/powerpoint/2010/main" val="30935848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762539"/>
          </a:xfrm>
        </p:spPr>
        <p:txBody>
          <a:bodyPr>
            <a:normAutofit lnSpcReduction="10000"/>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Process:</a:t>
            </a:r>
            <a:r>
              <a:rPr lang="en-US" dirty="0"/>
              <a:t> NFB contribution to the business objective identified and weighted with Forced Pairs Comparison tool.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54</a:t>
            </a:fld>
            <a:endParaRPr lang="en-US"/>
          </a:p>
        </p:txBody>
      </p:sp>
      <p:sp>
        <p:nvSpPr>
          <p:cNvPr id="8" name="Rectangle 7">
            <a:extLst>
              <a:ext uri="{FF2B5EF4-FFF2-40B4-BE49-F238E27FC236}">
                <a16:creationId xmlns:a16="http://schemas.microsoft.com/office/drawing/2014/main" id="{F2CAE87B-CF9C-43A3-95A8-B006EA529F4E}"/>
              </a:ext>
            </a:extLst>
          </p:cNvPr>
          <p:cNvSpPr/>
          <p:nvPr/>
        </p:nvSpPr>
        <p:spPr>
          <a:xfrm>
            <a:off x="2561642" y="5690125"/>
            <a:ext cx="7420558" cy="369332"/>
          </a:xfrm>
          <a:prstGeom prst="rect">
            <a:avLst/>
          </a:prstGeom>
        </p:spPr>
        <p:txBody>
          <a:bodyPr wrap="none">
            <a:spAutoFit/>
          </a:bodyPr>
          <a:lstStyle/>
          <a:p>
            <a:r>
              <a:rPr lang="en-US" dirty="0"/>
              <a:t>Figure 7.23. NFB contribution to the business objectives – Current State (PPE)</a:t>
            </a:r>
          </a:p>
        </p:txBody>
      </p:sp>
      <p:pic>
        <p:nvPicPr>
          <p:cNvPr id="6" name="Picture 5">
            <a:extLst>
              <a:ext uri="{FF2B5EF4-FFF2-40B4-BE49-F238E27FC236}">
                <a16:creationId xmlns:a16="http://schemas.microsoft.com/office/drawing/2014/main" id="{0723ACB0-A945-4B40-A721-119CD8336F83}"/>
              </a:ext>
            </a:extLst>
          </p:cNvPr>
          <p:cNvPicPr>
            <a:picLocks noChangeAspect="1"/>
          </p:cNvPicPr>
          <p:nvPr/>
        </p:nvPicPr>
        <p:blipFill>
          <a:blip r:embed="rId2"/>
          <a:stretch>
            <a:fillRect/>
          </a:stretch>
        </p:blipFill>
        <p:spPr>
          <a:xfrm>
            <a:off x="702257" y="3180521"/>
            <a:ext cx="11012664" cy="1911896"/>
          </a:xfrm>
          <a:prstGeom prst="rect">
            <a:avLst/>
          </a:prstGeom>
        </p:spPr>
      </p:pic>
    </p:spTree>
    <p:extLst>
      <p:ext uri="{BB962C8B-B14F-4D97-AF65-F5344CB8AC3E}">
        <p14:creationId xmlns:p14="http://schemas.microsoft.com/office/powerpoint/2010/main" val="18854147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762539"/>
          </a:xfrm>
        </p:spPr>
        <p:txBody>
          <a:bodyPr>
            <a:normAutofit lnSpcReduction="10000"/>
          </a:bodyPr>
          <a:lstStyle/>
          <a:p>
            <a:r>
              <a:rPr lang="en-US" b="1" dirty="0"/>
              <a:t>TOOLS USED TO ANALYZE RISK FOR SAFETY PROFESSIONALS</a:t>
            </a:r>
            <a:endParaRPr lang="en-US" dirty="0"/>
          </a:p>
          <a:p>
            <a:r>
              <a:rPr lang="en-US" b="1" dirty="0"/>
              <a:t>Risk Management Tool # 23: Non-Financial Benefits Analysis</a:t>
            </a:r>
            <a:endParaRPr lang="en-US" dirty="0"/>
          </a:p>
          <a:p>
            <a:r>
              <a:rPr lang="en-US" b="1" u="sng" dirty="0"/>
              <a:t>Process:</a:t>
            </a:r>
            <a:r>
              <a:rPr lang="en-US" dirty="0"/>
              <a:t> NFB contribution to the business objective identified and weighted with Forced Pairs Comparison tool.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55</a:t>
            </a:fld>
            <a:endParaRPr lang="en-US"/>
          </a:p>
        </p:txBody>
      </p:sp>
      <p:sp>
        <p:nvSpPr>
          <p:cNvPr id="8" name="Rectangle 7">
            <a:extLst>
              <a:ext uri="{FF2B5EF4-FFF2-40B4-BE49-F238E27FC236}">
                <a16:creationId xmlns:a16="http://schemas.microsoft.com/office/drawing/2014/main" id="{F2CAE87B-CF9C-43A3-95A8-B006EA529F4E}"/>
              </a:ext>
            </a:extLst>
          </p:cNvPr>
          <p:cNvSpPr/>
          <p:nvPr/>
        </p:nvSpPr>
        <p:spPr>
          <a:xfrm>
            <a:off x="1623390" y="6229389"/>
            <a:ext cx="8458149" cy="369332"/>
          </a:xfrm>
          <a:prstGeom prst="rect">
            <a:avLst/>
          </a:prstGeom>
        </p:spPr>
        <p:txBody>
          <a:bodyPr wrap="none">
            <a:spAutoFit/>
          </a:bodyPr>
          <a:lstStyle/>
          <a:p>
            <a:r>
              <a:rPr lang="en-US" dirty="0"/>
              <a:t>Figure 7.24. NFB contribution to the business objectives – Future State (Powder Coating)</a:t>
            </a:r>
          </a:p>
        </p:txBody>
      </p:sp>
      <p:pic>
        <p:nvPicPr>
          <p:cNvPr id="5" name="Picture 4">
            <a:extLst>
              <a:ext uri="{FF2B5EF4-FFF2-40B4-BE49-F238E27FC236}">
                <a16:creationId xmlns:a16="http://schemas.microsoft.com/office/drawing/2014/main" id="{210C5475-7A82-4D73-BF84-54ECF67710A0}"/>
              </a:ext>
            </a:extLst>
          </p:cNvPr>
          <p:cNvPicPr>
            <a:picLocks noChangeAspect="1"/>
          </p:cNvPicPr>
          <p:nvPr/>
        </p:nvPicPr>
        <p:blipFill>
          <a:blip r:embed="rId2"/>
          <a:stretch>
            <a:fillRect/>
          </a:stretch>
        </p:blipFill>
        <p:spPr>
          <a:xfrm>
            <a:off x="883712" y="3156416"/>
            <a:ext cx="9937506" cy="1865194"/>
          </a:xfrm>
          <a:prstGeom prst="rect">
            <a:avLst/>
          </a:prstGeom>
        </p:spPr>
      </p:pic>
      <p:pic>
        <p:nvPicPr>
          <p:cNvPr id="7" name="Picture 6">
            <a:extLst>
              <a:ext uri="{FF2B5EF4-FFF2-40B4-BE49-F238E27FC236}">
                <a16:creationId xmlns:a16="http://schemas.microsoft.com/office/drawing/2014/main" id="{12C8E32C-3A75-4119-A71B-907602C475FE}"/>
              </a:ext>
            </a:extLst>
          </p:cNvPr>
          <p:cNvPicPr>
            <a:picLocks noChangeAspect="1"/>
          </p:cNvPicPr>
          <p:nvPr/>
        </p:nvPicPr>
        <p:blipFill>
          <a:blip r:embed="rId3"/>
          <a:stretch>
            <a:fillRect/>
          </a:stretch>
        </p:blipFill>
        <p:spPr>
          <a:xfrm>
            <a:off x="2591594" y="5130026"/>
            <a:ext cx="7247815" cy="956875"/>
          </a:xfrm>
          <a:prstGeom prst="rect">
            <a:avLst/>
          </a:prstGeom>
        </p:spPr>
      </p:pic>
    </p:spTree>
    <p:extLst>
      <p:ext uri="{BB962C8B-B14F-4D97-AF65-F5344CB8AC3E}">
        <p14:creationId xmlns:p14="http://schemas.microsoft.com/office/powerpoint/2010/main" val="21325935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#24: Risk Treatment Selection Checklist</a:t>
            </a:r>
            <a:endParaRPr lang="en-US" dirty="0"/>
          </a:p>
          <a:p>
            <a:r>
              <a:rPr lang="en-US" b="1" u="sng" dirty="0"/>
              <a:t>Purpose:</a:t>
            </a:r>
            <a:r>
              <a:rPr lang="en-US" dirty="0"/>
              <a:t> Developed by the authors, this checklist tool is used to qualify and select risk treatment options that are most appropriate and effective.  Its purpose is to simplify, standardize and strengthen the process of selecting risk controls.</a:t>
            </a:r>
          </a:p>
          <a:p>
            <a:r>
              <a:rPr lang="en-US" b="1" u="sng" dirty="0"/>
              <a:t>Application:</a:t>
            </a:r>
            <a:r>
              <a:rPr lang="en-US" dirty="0"/>
              <a:t> As a checklist method, it is useful in screening and narrowing the number of choices available to further decide on the most appropriate measures for the application.  It can be applied early on in the review process of available risk control measures, and used throughout the selection process.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56</a:t>
            </a:fld>
            <a:endParaRPr lang="en-US"/>
          </a:p>
        </p:txBody>
      </p:sp>
    </p:spTree>
    <p:extLst>
      <p:ext uri="{BB962C8B-B14F-4D97-AF65-F5344CB8AC3E}">
        <p14:creationId xmlns:p14="http://schemas.microsoft.com/office/powerpoint/2010/main" val="14703163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#24: Risk Treatment Selection Checklist</a:t>
            </a:r>
            <a:endParaRPr lang="en-US" dirty="0"/>
          </a:p>
          <a:p>
            <a:r>
              <a:rPr lang="en-US" b="1" u="sng" dirty="0"/>
              <a:t>Process:</a:t>
            </a:r>
            <a:r>
              <a:rPr lang="en-US" dirty="0"/>
              <a:t>  The checklist process is used to review and test each risk treatment option being considered.  Each checklist question is considered and answered by the risk assessment team to determine if it meets the standard of the checklist.  There are 13 questions on the checklist. See next slide.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57</a:t>
            </a:fld>
            <a:endParaRPr lang="en-US"/>
          </a:p>
        </p:txBody>
      </p:sp>
    </p:spTree>
    <p:extLst>
      <p:ext uri="{BB962C8B-B14F-4D97-AF65-F5344CB8AC3E}">
        <p14:creationId xmlns:p14="http://schemas.microsoft.com/office/powerpoint/2010/main" val="11814026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132525"/>
            <a:ext cx="5221356" cy="1099930"/>
          </a:xfrm>
        </p:spPr>
        <p:txBody>
          <a:bodyPr>
            <a:normAutofit fontScale="90000"/>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4717773" cy="4891502"/>
          </a:xfrm>
        </p:spPr>
        <p:txBody>
          <a:bodyPr>
            <a:normAutofit/>
          </a:bodyPr>
          <a:lstStyle/>
          <a:p>
            <a:r>
              <a:rPr lang="en-US" b="1" dirty="0"/>
              <a:t>TOOLS USED TO ANALYZE RISK FOR SAFETY PROFESSIONALS</a:t>
            </a:r>
            <a:endParaRPr lang="en-US" dirty="0"/>
          </a:p>
          <a:p>
            <a:r>
              <a:rPr lang="en-US" b="1" dirty="0"/>
              <a:t>Risk Management Tool #24: Risk Treatment Selection Checklist</a:t>
            </a:r>
            <a:endParaRPr lang="en-US" dirty="0"/>
          </a:p>
          <a:p>
            <a:r>
              <a:rPr lang="en-US" b="1" u="sng" dirty="0"/>
              <a:t>Process:</a:t>
            </a:r>
            <a:r>
              <a:rPr lang="en-US" dirty="0"/>
              <a:t>  The checklist process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58</a:t>
            </a:fld>
            <a:endParaRPr lang="en-US"/>
          </a:p>
        </p:txBody>
      </p:sp>
      <p:pic>
        <p:nvPicPr>
          <p:cNvPr id="5" name="Picture 4">
            <a:extLst>
              <a:ext uri="{FF2B5EF4-FFF2-40B4-BE49-F238E27FC236}">
                <a16:creationId xmlns:a16="http://schemas.microsoft.com/office/drawing/2014/main" id="{9AA76527-CA07-4565-B1A7-1975A89CEFF3}"/>
              </a:ext>
            </a:extLst>
          </p:cNvPr>
          <p:cNvPicPr>
            <a:picLocks noChangeAspect="1"/>
          </p:cNvPicPr>
          <p:nvPr/>
        </p:nvPicPr>
        <p:blipFill>
          <a:blip r:embed="rId2"/>
          <a:stretch>
            <a:fillRect/>
          </a:stretch>
        </p:blipFill>
        <p:spPr>
          <a:xfrm>
            <a:off x="5905499" y="136525"/>
            <a:ext cx="5981700" cy="4076700"/>
          </a:xfrm>
          <a:prstGeom prst="rect">
            <a:avLst/>
          </a:prstGeom>
        </p:spPr>
      </p:pic>
      <p:pic>
        <p:nvPicPr>
          <p:cNvPr id="6" name="Picture 5">
            <a:extLst>
              <a:ext uri="{FF2B5EF4-FFF2-40B4-BE49-F238E27FC236}">
                <a16:creationId xmlns:a16="http://schemas.microsoft.com/office/drawing/2014/main" id="{C86832F2-CC08-47C3-B8D7-62A3930F2AFC}"/>
              </a:ext>
            </a:extLst>
          </p:cNvPr>
          <p:cNvPicPr>
            <a:picLocks noChangeAspect="1"/>
          </p:cNvPicPr>
          <p:nvPr/>
        </p:nvPicPr>
        <p:blipFill>
          <a:blip r:embed="rId3"/>
          <a:stretch>
            <a:fillRect/>
          </a:stretch>
        </p:blipFill>
        <p:spPr>
          <a:xfrm>
            <a:off x="5918751" y="4214881"/>
            <a:ext cx="5981700" cy="2181225"/>
          </a:xfrm>
          <a:prstGeom prst="rect">
            <a:avLst/>
          </a:prstGeom>
        </p:spPr>
      </p:pic>
    </p:spTree>
    <p:extLst>
      <p:ext uri="{BB962C8B-B14F-4D97-AF65-F5344CB8AC3E}">
        <p14:creationId xmlns:p14="http://schemas.microsoft.com/office/powerpoint/2010/main" val="1491652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55000" lnSpcReduction="20000"/>
          </a:bodyPr>
          <a:lstStyle/>
          <a:p>
            <a:r>
              <a:rPr lang="en-US" b="1" dirty="0"/>
              <a:t>References</a:t>
            </a:r>
            <a:endParaRPr lang="en-US" dirty="0"/>
          </a:p>
          <a:p>
            <a:r>
              <a:rPr lang="en-US" dirty="0" err="1"/>
              <a:t>AIChE</a:t>
            </a:r>
            <a:r>
              <a:rPr lang="en-US" dirty="0"/>
              <a:t>, Center for Chemical Process Safety. Inherently Safer Chemical Processes: A Life Cycle Approach, Second Edition. Wiley Online Library, August, 2010 at  http://onlinelibrary.wiley.com/doi/10.1002/9780470925195.app1/pdf</a:t>
            </a:r>
          </a:p>
          <a:p>
            <a:r>
              <a:rPr lang="en-US" dirty="0"/>
              <a:t>AIHA. Value of the Profession (VOTP) Report. 2008: Available at: </a:t>
            </a:r>
            <a:r>
              <a:rPr lang="en-US" u="sng" dirty="0">
                <a:hlinkClick r:id="rId2"/>
              </a:rPr>
              <a:t>https://www.aiha.org/votp_new/pdf/votp_report.pdf</a:t>
            </a:r>
            <a:endParaRPr lang="en-US" dirty="0"/>
          </a:p>
          <a:p>
            <a:r>
              <a:rPr lang="en-US" dirty="0"/>
              <a:t>AIHA. Value Strategy Manual. Fairfax, VA: AIHA, 2009</a:t>
            </a:r>
          </a:p>
          <a:p>
            <a:r>
              <a:rPr lang="en-US" i="1" dirty="0"/>
              <a:t>All Values Are Not Created Equal</a:t>
            </a:r>
            <a:r>
              <a:rPr lang="en-US" dirty="0"/>
              <a:t>, D.E. Downs, The Synergist. October, 2006, Fairfax, VA: American Industrial Hygiene Association</a:t>
            </a:r>
          </a:p>
          <a:p>
            <a:r>
              <a:rPr lang="en-US" dirty="0"/>
              <a:t>ANSI/ASSE/AIHA Z10-2012 (R2017). </a:t>
            </a:r>
            <a:r>
              <a:rPr lang="en-US" i="1" dirty="0"/>
              <a:t>American National Standard—Occupational Health and Safety Management Systems. </a:t>
            </a:r>
            <a:r>
              <a:rPr lang="en-US" dirty="0"/>
              <a:t>Fairfax, VA: American Industrial Hygiene Association, 2012. </a:t>
            </a:r>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Engineers, 2011.</a:t>
            </a:r>
          </a:p>
          <a:p>
            <a:r>
              <a:rPr lang="en-US" dirty="0"/>
              <a:t>ANSI/ASSE Z690.1-2011. </a:t>
            </a:r>
            <a:r>
              <a:rPr lang="en-US" i="1" dirty="0"/>
              <a:t>American National Standard - Vocabulary for Risk Management</a:t>
            </a:r>
            <a:r>
              <a:rPr lang="en-US" dirty="0"/>
              <a:t>. Des Plaines, IL: American Society of Safety Engineers, 2011.</a:t>
            </a:r>
          </a:p>
          <a:p>
            <a:r>
              <a:rPr lang="en-US" dirty="0"/>
              <a:t>ANSI/ASSE Z690.2-2011</a:t>
            </a:r>
            <a:r>
              <a:rPr lang="en-US" i="1" dirty="0"/>
              <a:t>. American National Standard – Risk Management Principles and Guidelines</a:t>
            </a:r>
            <a:r>
              <a:rPr lang="en-US" dirty="0"/>
              <a:t>. Des Plaines, IL: American Society of Safety Engineers, 2011.</a:t>
            </a:r>
          </a:p>
          <a:p>
            <a:r>
              <a:rPr lang="en-US" dirty="0"/>
              <a:t>ANSI/ASSE Z690.3-2011. </a:t>
            </a:r>
            <a:r>
              <a:rPr lang="en-US" i="1" dirty="0"/>
              <a:t>American National Standard - Risk Assessment Techniques</a:t>
            </a:r>
            <a:r>
              <a:rPr lang="en-US" dirty="0"/>
              <a:t>. Des Plains, IL: American Society of Safety Engineers, 2011.</a:t>
            </a:r>
          </a:p>
          <a:p>
            <a:r>
              <a:rPr lang="en-US" dirty="0"/>
              <a:t>ANSI B11.0-2015. </a:t>
            </a:r>
            <a:r>
              <a:rPr lang="en-US" i="1" dirty="0"/>
              <a:t>Safety of Machinery</a:t>
            </a:r>
            <a:r>
              <a:rPr lang="en-US" dirty="0"/>
              <a:t>. Houston, TX: B11 Standards, 2015.</a:t>
            </a:r>
          </a:p>
          <a:p>
            <a:r>
              <a:rPr lang="en-US" dirty="0"/>
              <a:t>ASSE’s Risk Assessment Institute website (</a:t>
            </a:r>
            <a:r>
              <a:rPr lang="en-US" u="sng" dirty="0">
                <a:hlinkClick r:id="rId3"/>
              </a:rPr>
              <a:t>http://www.oshrisk.org/videos/</a:t>
            </a:r>
            <a:r>
              <a:rPr lang="en-US" dirty="0"/>
              <a: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59</a:t>
            </a:fld>
            <a:endParaRPr lang="en-US"/>
          </a:p>
        </p:txBody>
      </p:sp>
    </p:spTree>
    <p:extLst>
      <p:ext uri="{BB962C8B-B14F-4D97-AF65-F5344CB8AC3E}">
        <p14:creationId xmlns:p14="http://schemas.microsoft.com/office/powerpoint/2010/main" val="4085016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dirty="0"/>
              <a:t>American Society of Safety Engineers)</a:t>
            </a:r>
          </a:p>
          <a:p>
            <a:r>
              <a:rPr lang="en-US" b="1" dirty="0"/>
              <a:t>The Treatment of Risk  </a:t>
            </a:r>
            <a:endParaRPr lang="en-US" dirty="0"/>
          </a:p>
          <a:p>
            <a:r>
              <a:rPr lang="en-US" dirty="0"/>
              <a:t>NOTE 2: Risk treatments that deal with negative consequences are sometimes referred to as “risk mitigation”, “risk elimination”, “risk prevention” and “risk reduction”. (ANSI/ASSE Z690.1-2011)</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spTree>
    <p:extLst>
      <p:ext uri="{BB962C8B-B14F-4D97-AF65-F5344CB8AC3E}">
        <p14:creationId xmlns:p14="http://schemas.microsoft.com/office/powerpoint/2010/main" val="39675154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55000" lnSpcReduction="20000"/>
          </a:bodyPr>
          <a:lstStyle/>
          <a:p>
            <a:r>
              <a:rPr lang="en-US" b="1" dirty="0"/>
              <a:t>References</a:t>
            </a:r>
            <a:endParaRPr lang="en-US" dirty="0"/>
          </a:p>
          <a:p>
            <a:r>
              <a:rPr lang="en-US" i="1" dirty="0"/>
              <a:t>Communicating &amp; Managing Risk: The Key Result of Risk Assessment, </a:t>
            </a:r>
            <a:r>
              <a:rPr lang="en-US" dirty="0"/>
              <a:t>Bruce K. Lyon and Georgi Popov, Professional Safety, December 2017, American Society of Safety Engineers</a:t>
            </a:r>
          </a:p>
          <a:p>
            <a:r>
              <a:rPr lang="en-US" dirty="0"/>
              <a:t>Dictionary.com. Mitigation Definition. Retrieved from: http://www.dictionary.com/browse/mitigation</a:t>
            </a:r>
          </a:p>
          <a:p>
            <a:r>
              <a:rPr lang="en-US" dirty="0"/>
              <a:t>Executive Order 13650 Actions to Improve Chemical Safety and Security – a Shared Commitment, May 2014 at </a:t>
            </a:r>
            <a:r>
              <a:rPr lang="en-US" u="sng" dirty="0">
                <a:hlinkClick r:id="rId2"/>
              </a:rPr>
              <a:t>https://www.osha.gov/chemicalexecutiveorder/final_chemical_eo_status_report.pdf</a:t>
            </a:r>
            <a:endParaRPr lang="en-US" dirty="0"/>
          </a:p>
          <a:p>
            <a:r>
              <a:rPr lang="en-US" dirty="0"/>
              <a:t>Federal Emergency Management Agency (FEMA</a:t>
            </a:r>
            <a:r>
              <a:rPr lang="en-US" i="1" dirty="0"/>
              <a:t>). 44 CFR Parts 201 and 206 Hazard Mitigation Planning and Hazard Mitigation Grant Program; Interim Final Rule.</a:t>
            </a:r>
            <a:r>
              <a:rPr lang="en-US" dirty="0"/>
              <a:t> 2002. Retrieved from https://www.fema.gov/pdf/help/fr02-4321.pdf</a:t>
            </a:r>
          </a:p>
          <a:p>
            <a:r>
              <a:rPr lang="en-US" dirty="0"/>
              <a:t>Federal Emergency Management Agency (FEMA). </a:t>
            </a:r>
            <a:r>
              <a:rPr lang="en-US" i="1" dirty="0"/>
              <a:t>What is Mitigation?</a:t>
            </a:r>
            <a:r>
              <a:rPr lang="en-US" dirty="0"/>
              <a:t> 2017. Retrieved from: https://www.fema.gov/what-mitigation</a:t>
            </a:r>
          </a:p>
          <a:p>
            <a:r>
              <a:rPr lang="en-US" i="1" dirty="0"/>
              <a:t>Improving Ergo IQ: A Practical Risk Assessment Model</a:t>
            </a:r>
            <a:r>
              <a:rPr lang="en-US" dirty="0"/>
              <a:t>, Bruce K. Lyon, Georgi Popov and Kevin Hanes, Professional Safety, December 2013, American Society of Safety Engineers</a:t>
            </a:r>
          </a:p>
          <a:p>
            <a:r>
              <a:rPr lang="en-US" dirty="0"/>
              <a:t>Investopedia: Cash Flow definition: Available at: </a:t>
            </a:r>
            <a:r>
              <a:rPr lang="en-US" u="sng" dirty="0">
                <a:hlinkClick r:id="rId3"/>
              </a:rPr>
              <a:t>http://www.businessdictionary.com/definition/cash-flow.html</a:t>
            </a:r>
            <a:endParaRPr lang="en-US" dirty="0"/>
          </a:p>
          <a:p>
            <a:r>
              <a:rPr lang="en-US" dirty="0" err="1"/>
              <a:t>Manuele</a:t>
            </a:r>
            <a:r>
              <a:rPr lang="en-US" dirty="0"/>
              <a:t>, Fred. A., </a:t>
            </a:r>
            <a:r>
              <a:rPr lang="en-US" i="1" dirty="0"/>
              <a:t>On the Practice of Safety</a:t>
            </a:r>
            <a:r>
              <a:rPr lang="en-US" dirty="0"/>
              <a:t>. Hoboken, NJ: Wiley, 2003.</a:t>
            </a:r>
          </a:p>
          <a:p>
            <a:r>
              <a:rPr lang="en-US" dirty="0"/>
              <a:t>MIL-STD-882E. </a:t>
            </a:r>
            <a:r>
              <a:rPr lang="en-US" i="1" dirty="0"/>
              <a:t>Standard Practice for System Safety</a:t>
            </a:r>
            <a:r>
              <a:rPr lang="en-US" dirty="0"/>
              <a:t>. Washington, DC: Department of Defense, 2012. </a:t>
            </a:r>
          </a:p>
          <a:p>
            <a:r>
              <a:rPr lang="en-US" dirty="0"/>
              <a:t>National Institute for Occupational Safety and Health (NIOSH). 2015. Hierarchy of Controls. Retrieved from: </a:t>
            </a:r>
            <a:r>
              <a:rPr lang="en-US" u="sng" dirty="0">
                <a:hlinkClick r:id="rId4"/>
              </a:rPr>
              <a:t>https://www.cdc.gov/niosh/topics/hierarchy/</a:t>
            </a:r>
            <a:endParaRPr lang="en-US" dirty="0"/>
          </a:p>
          <a:p>
            <a:r>
              <a:rPr lang="en-US" dirty="0"/>
              <a:t>OSHA Publication 3918-08 2017. </a:t>
            </a:r>
            <a:r>
              <a:rPr lang="en-US" i="1" dirty="0"/>
              <a:t>Process Safety Management for Petroleum Refineries: Lessons Learned from the Petroleum Refinery Process Safety Management National Emphasis</a:t>
            </a:r>
            <a:r>
              <a:rPr lang="en-US" dirty="0"/>
              <a:t> </a:t>
            </a:r>
            <a:r>
              <a:rPr lang="en-US" i="1" dirty="0"/>
              <a:t>Program</a:t>
            </a:r>
            <a:r>
              <a:rPr lang="en-US" dirty="0"/>
              <a:t>. </a:t>
            </a:r>
            <a:r>
              <a:rPr lang="en-US" u="sng" dirty="0">
                <a:hlinkClick r:id="rId5"/>
              </a:rPr>
              <a:t>https://www.osha.gov/Publications/OSHA3918.pdf</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60</a:t>
            </a:fld>
            <a:endParaRPr lang="en-US"/>
          </a:p>
        </p:txBody>
      </p:sp>
    </p:spTree>
    <p:extLst>
      <p:ext uri="{BB962C8B-B14F-4D97-AF65-F5344CB8AC3E}">
        <p14:creationId xmlns:p14="http://schemas.microsoft.com/office/powerpoint/2010/main" val="23974356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70000" lnSpcReduction="20000"/>
          </a:bodyPr>
          <a:lstStyle/>
          <a:p>
            <a:r>
              <a:rPr lang="en-US" b="1" dirty="0"/>
              <a:t>References</a:t>
            </a:r>
            <a:endParaRPr lang="en-US" dirty="0"/>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Engineers </a:t>
            </a:r>
          </a:p>
          <a:p>
            <a:r>
              <a:rPr lang="en-US" i="1" dirty="0"/>
              <a:t>Risk Reduction Strategies: Past, Present and Future</a:t>
            </a:r>
            <a:r>
              <a:rPr lang="en-US" dirty="0"/>
              <a:t>, Roger C. Jensen, Professional Safety, January 2007, American Society of Safety Engineers</a:t>
            </a:r>
          </a:p>
          <a:p>
            <a:r>
              <a:rPr lang="en-US" dirty="0"/>
              <a:t>Schmidt, M.J., </a:t>
            </a:r>
            <a:r>
              <a:rPr lang="en-US" i="1" dirty="0"/>
              <a:t>The Business Case Guide, 2nd Edition</a:t>
            </a:r>
            <a:r>
              <a:rPr lang="en-US" dirty="0"/>
              <a:t>. Boston, MA, Solution Matrix Ltd., 2002</a:t>
            </a:r>
          </a:p>
          <a:p>
            <a:r>
              <a:rPr lang="en-US" i="1" dirty="0"/>
              <a:t>The Art of Assessing Risk – Selecting, Modifying and Combining Risk Assessment Methods to Assess Risk</a:t>
            </a:r>
            <a:r>
              <a:rPr lang="en-US" dirty="0"/>
              <a:t>, Bruce K. Lyon and Georgi Popov, Professional Safety, March 2016, American Society of Safety Engineers</a:t>
            </a:r>
          </a:p>
          <a:p>
            <a:r>
              <a:rPr lang="en-US" dirty="0"/>
              <a:t>Thurstone, L.L. </a:t>
            </a:r>
            <a:r>
              <a:rPr lang="en-US" i="1" dirty="0"/>
              <a:t>The Measurement of Values.</a:t>
            </a:r>
            <a:r>
              <a:rPr lang="en-US" dirty="0"/>
              <a:t> Chicago, IL: University of Chicago Press. 1959</a:t>
            </a:r>
          </a:p>
          <a:p>
            <a:r>
              <a:rPr lang="en-US" dirty="0"/>
              <a:t>US Chemical Safety Board (CSB): Caribbean Petroleum Refining Tank Explosion and Fire. 2015. Available at: http://www.csb.gov/caribbean-petroleum-refining-tank-explosion-and-fire/</a:t>
            </a:r>
          </a:p>
          <a:p>
            <a:r>
              <a:rPr lang="en-US" dirty="0"/>
              <a:t>US Department of Homeland Security. Business Impact Analysis. Available at: </a:t>
            </a:r>
            <a:r>
              <a:rPr lang="en-US" u="sng" dirty="0">
                <a:hlinkClick r:id="rId2"/>
              </a:rPr>
              <a:t>http://www.ready.gov/business-impact-analysis</a:t>
            </a:r>
            <a:endParaRPr lang="en-US" dirty="0"/>
          </a:p>
          <a:p>
            <a:r>
              <a:rPr lang="en-US" dirty="0"/>
              <a:t>US Environmental Protection Agency (EPA). EPA 550-F-15-003 Chemical Safety Alert: Safer Technology and Alternatives, June 2015 at https://www.epa.gov/sites/production/files/2015-06/documents/alert_safer_tech_alts.pdf</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61</a:t>
            </a:fld>
            <a:endParaRPr lang="en-US"/>
          </a:p>
        </p:txBody>
      </p:sp>
    </p:spTree>
    <p:extLst>
      <p:ext uri="{BB962C8B-B14F-4D97-AF65-F5344CB8AC3E}">
        <p14:creationId xmlns:p14="http://schemas.microsoft.com/office/powerpoint/2010/main" val="3664915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Risk Treatment Plans</a:t>
            </a:r>
            <a:endParaRPr lang="en-US" dirty="0"/>
          </a:p>
          <a:p>
            <a:r>
              <a:rPr lang="en-US" dirty="0"/>
              <a:t>Risk treatment plans can involve a single control or multiple risk reduction measures to accomplish the risk reduction desired.  Concepts such as ‘inherently safe design’, ‘layers of protection’, ‘recognized and generally accepted good engineering practices’ and ‘safer technology and alternatives’ along with the hierarchy of controls should be incorporated into the risk treatment plan.  </a:t>
            </a:r>
          </a:p>
          <a:p>
            <a:r>
              <a:rPr lang="en-US" dirty="0"/>
              <a:t>Risk treatment options can include the decision to ‘avoid the risk’ by choosing to not engage in the activity or exposure; ‘eliminating the risk’ by removing the risk source; ‘reducing the likelihood’ or ‘reducing the severity’; ‘sharing the risk’ among other parties such as contracts and risk financing; and ‘retaining the risk’ such as self-funding or other risk-based decisions.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spTree>
    <p:extLst>
      <p:ext uri="{BB962C8B-B14F-4D97-AF65-F5344CB8AC3E}">
        <p14:creationId xmlns:p14="http://schemas.microsoft.com/office/powerpoint/2010/main" val="553886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Recognized and Generally Accepted Good Engineering Practices</a:t>
            </a:r>
            <a:endParaRPr lang="en-US" dirty="0"/>
          </a:p>
          <a:p>
            <a:r>
              <a:rPr lang="en-US" dirty="0"/>
              <a:t>“Recognized and generally accepted good engineering practices" known as RAGAGEP was introduced by OSHA in the CFR 29, 1910.119 Process Safety Management (PSM) standard.  RAGAGEP involves the selection and application of appropriate engineering, operating, and maintenance knowledge when designing, operating and maintaining chemical facilities with the purpose of ensuring safety and preventing process safety incidents.  As the reader can see, the RAGAGEP approach is in alignment with the </a:t>
            </a:r>
            <a:r>
              <a:rPr lang="en-US" dirty="0" err="1"/>
              <a:t>PtD</a:t>
            </a:r>
            <a:r>
              <a:rPr lang="en-US" dirty="0"/>
              <a:t> concept of designing in such measures, and managing risk throughout a system’s lifecycle.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spTree>
    <p:extLst>
      <p:ext uri="{BB962C8B-B14F-4D97-AF65-F5344CB8AC3E}">
        <p14:creationId xmlns:p14="http://schemas.microsoft.com/office/powerpoint/2010/main" val="733846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7 – Risk Treatment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Safer Technology and Alternatives</a:t>
            </a:r>
            <a:endParaRPr lang="en-US" dirty="0"/>
          </a:p>
          <a:p>
            <a:r>
              <a:rPr lang="en-US" dirty="0"/>
              <a:t>One risk reduction approach for chemical incident prevention developed and implemented by industry and stakeholders, is the promulgation of requirements for safer technology and alternatives or STAA.  The concept of safer technology and alternatives has been incorporated into both the U.S. Environmental Protection Agency’s (EPA’s) Risk Management Plan standard and OSHA’s Process Safety Management standard.  STAA refers to risk reduction strategies developed through analysis using a hierarchy of controls model illustrated in the figure next slide.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spTree>
    <p:extLst>
      <p:ext uri="{BB962C8B-B14F-4D97-AF65-F5344CB8AC3E}">
        <p14:creationId xmlns:p14="http://schemas.microsoft.com/office/powerpoint/2010/main" val="35233425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TotalTime>
  <Words>5738</Words>
  <Application>Microsoft Office PowerPoint</Application>
  <PresentationFormat>Widescreen</PresentationFormat>
  <Paragraphs>376</Paragraphs>
  <Slides>61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61</vt:i4>
      </vt:variant>
    </vt:vector>
  </HeadingPairs>
  <TitlesOfParts>
    <vt:vector size="66" baseType="lpstr">
      <vt:lpstr>Arial</vt:lpstr>
      <vt:lpstr>Calibri</vt:lpstr>
      <vt:lpstr>Calibri Light</vt:lpstr>
      <vt:lpstr>Wingdings</vt:lpstr>
      <vt:lpstr>Office Theme</vt:lpstr>
      <vt:lpstr>Risk Management Tools for Safety Professionals – Part I, Chapter 7</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lpstr>Chapter 7 – Risk Treatment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133</cp:revision>
  <dcterms:created xsi:type="dcterms:W3CDTF">2018-07-15T00:58:29Z</dcterms:created>
  <dcterms:modified xsi:type="dcterms:W3CDTF">2018-07-18T01:55:59Z</dcterms:modified>
</cp:coreProperties>
</file>