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49"/>
  </p:handoutMasterIdLst>
  <p:sldIdLst>
    <p:sldId id="256" r:id="rId2"/>
    <p:sldId id="264" r:id="rId3"/>
    <p:sldId id="270" r:id="rId4"/>
    <p:sldId id="272" r:id="rId5"/>
    <p:sldId id="273" r:id="rId6"/>
    <p:sldId id="274" r:id="rId7"/>
    <p:sldId id="275" r:id="rId8"/>
    <p:sldId id="276" r:id="rId9"/>
    <p:sldId id="271" r:id="rId10"/>
    <p:sldId id="277" r:id="rId11"/>
    <p:sldId id="278" r:id="rId12"/>
    <p:sldId id="279" r:id="rId13"/>
    <p:sldId id="280" r:id="rId14"/>
    <p:sldId id="281" r:id="rId15"/>
    <p:sldId id="282" r:id="rId16"/>
    <p:sldId id="283" r:id="rId17"/>
    <p:sldId id="284" r:id="rId18"/>
    <p:sldId id="286" r:id="rId19"/>
    <p:sldId id="285" r:id="rId20"/>
    <p:sldId id="287" r:id="rId21"/>
    <p:sldId id="288" r:id="rId22"/>
    <p:sldId id="290" r:id="rId23"/>
    <p:sldId id="291" r:id="rId24"/>
    <p:sldId id="292" r:id="rId25"/>
    <p:sldId id="289" r:id="rId26"/>
    <p:sldId id="293" r:id="rId27"/>
    <p:sldId id="294" r:id="rId28"/>
    <p:sldId id="295" r:id="rId29"/>
    <p:sldId id="296" r:id="rId30"/>
    <p:sldId id="297" r:id="rId31"/>
    <p:sldId id="298" r:id="rId32"/>
    <p:sldId id="299" r:id="rId33"/>
    <p:sldId id="300" r:id="rId34"/>
    <p:sldId id="301" r:id="rId35"/>
    <p:sldId id="302" r:id="rId36"/>
    <p:sldId id="265" r:id="rId37"/>
    <p:sldId id="303" r:id="rId38"/>
    <p:sldId id="304" r:id="rId39"/>
    <p:sldId id="305" r:id="rId40"/>
    <p:sldId id="306" r:id="rId41"/>
    <p:sldId id="307" r:id="rId42"/>
    <p:sldId id="308" r:id="rId43"/>
    <p:sldId id="309" r:id="rId44"/>
    <p:sldId id="310" r:id="rId45"/>
    <p:sldId id="311" r:id="rId46"/>
    <p:sldId id="267" r:id="rId47"/>
    <p:sldId id="312" r:id="rId48"/>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1062"/>
    <a:srgbClr val="0D1574"/>
    <a:srgbClr val="110D63"/>
    <a:srgbClr val="0C1A40"/>
    <a:srgbClr val="0E122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7579" autoAdjust="0"/>
    <p:restoredTop sz="94621" autoAdjust="0"/>
  </p:normalViewPr>
  <p:slideViewPr>
    <p:cSldViewPr snapToGrid="0" snapToObjects="1">
      <p:cViewPr varScale="1">
        <p:scale>
          <a:sx n="68" d="100"/>
          <a:sy n="68" d="100"/>
        </p:scale>
        <p:origin x="1362"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Cr VI µg/m</a:t>
            </a:r>
            <a:r>
              <a:rPr lang="en-US" baseline="30000"/>
              <a:t>3</a:t>
            </a:r>
          </a:p>
        </c:rich>
      </c:tx>
      <c:overlay val="0"/>
    </c:title>
    <c:autoTitleDeleted val="0"/>
    <c:view3D>
      <c:rotX val="15"/>
      <c:rotY val="20"/>
      <c:depthPercent val="100"/>
      <c:rAngAx val="1"/>
    </c:view3D>
    <c:floor>
      <c:thickness val="0"/>
    </c:floor>
    <c:sideWall>
      <c:thickness val="0"/>
    </c:sideWall>
    <c:backWall>
      <c:thickness val="0"/>
    </c:backWall>
    <c:plotArea>
      <c:layout/>
      <c:bar3DChart>
        <c:barDir val="col"/>
        <c:grouping val="clustered"/>
        <c:varyColors val="0"/>
        <c:ser>
          <c:idx val="0"/>
          <c:order val="0"/>
          <c:tx>
            <c:strRef>
              <c:f>Sheet2!$C$1:$C$2</c:f>
              <c:strCache>
                <c:ptCount val="1"/>
                <c:pt idx="0">
                  <c:v>Cr VI µg/m3</c:v>
                </c:pt>
              </c:strCache>
            </c:strRef>
          </c:tx>
          <c:invertIfNegative val="0"/>
          <c:cat>
            <c:strRef>
              <c:f>Sheet2!$A$3:$B$7</c:f>
              <c:strCache>
                <c:ptCount val="5"/>
                <c:pt idx="0">
                  <c:v>W1</c:v>
                </c:pt>
                <c:pt idx="1">
                  <c:v>W2</c:v>
                </c:pt>
                <c:pt idx="2">
                  <c:v>W3</c:v>
                </c:pt>
                <c:pt idx="3">
                  <c:v>W4</c:v>
                </c:pt>
                <c:pt idx="4">
                  <c:v>W5</c:v>
                </c:pt>
              </c:strCache>
            </c:strRef>
          </c:cat>
          <c:val>
            <c:numRef>
              <c:f>Sheet2!$C$3:$C$7</c:f>
              <c:numCache>
                <c:formatCode>General</c:formatCode>
                <c:ptCount val="5"/>
                <c:pt idx="0">
                  <c:v>1.9</c:v>
                </c:pt>
                <c:pt idx="1">
                  <c:v>2.2000000000000002</c:v>
                </c:pt>
                <c:pt idx="2">
                  <c:v>0.1</c:v>
                </c:pt>
                <c:pt idx="3">
                  <c:v>0.15</c:v>
                </c:pt>
                <c:pt idx="4">
                  <c:v>0.51</c:v>
                </c:pt>
              </c:numCache>
            </c:numRef>
          </c:val>
          <c:extLst>
            <c:ext xmlns:c16="http://schemas.microsoft.com/office/drawing/2014/chart" uri="{C3380CC4-5D6E-409C-BE32-E72D297353CC}">
              <c16:uniqueId val="{00000000-166F-4644-BC31-BB14817BD696}"/>
            </c:ext>
          </c:extLst>
        </c:ser>
        <c:dLbls>
          <c:showLegendKey val="0"/>
          <c:showVal val="0"/>
          <c:showCatName val="0"/>
          <c:showSerName val="0"/>
          <c:showPercent val="0"/>
          <c:showBubbleSize val="0"/>
        </c:dLbls>
        <c:gapWidth val="150"/>
        <c:shape val="cylinder"/>
        <c:axId val="155291432"/>
        <c:axId val="153849592"/>
        <c:axId val="0"/>
      </c:bar3DChart>
      <c:catAx>
        <c:axId val="155291432"/>
        <c:scaling>
          <c:orientation val="minMax"/>
        </c:scaling>
        <c:delete val="0"/>
        <c:axPos val="b"/>
        <c:numFmt formatCode="General" sourceLinked="1"/>
        <c:majorTickMark val="out"/>
        <c:minorTickMark val="none"/>
        <c:tickLblPos val="nextTo"/>
        <c:crossAx val="153849592"/>
        <c:crosses val="autoZero"/>
        <c:auto val="1"/>
        <c:lblAlgn val="ctr"/>
        <c:lblOffset val="100"/>
        <c:noMultiLvlLbl val="0"/>
      </c:catAx>
      <c:valAx>
        <c:axId val="153849592"/>
        <c:scaling>
          <c:orientation val="minMax"/>
          <c:max val="5"/>
        </c:scaling>
        <c:delete val="0"/>
        <c:axPos val="l"/>
        <c:majorGridlines/>
        <c:numFmt formatCode="General" sourceLinked="1"/>
        <c:majorTickMark val="out"/>
        <c:minorTickMark val="none"/>
        <c:tickLblPos val="nextTo"/>
        <c:crossAx val="155291432"/>
        <c:crosses val="autoZero"/>
        <c:crossBetween val="between"/>
      </c:valAx>
      <c:spPr>
        <a:noFill/>
        <a:ln w="25400">
          <a:noFill/>
        </a:ln>
      </c:spPr>
    </c:plotArea>
    <c:legend>
      <c:legendPos val="r"/>
      <c:layout>
        <c:manualLayout>
          <c:xMode val="edge"/>
          <c:yMode val="edge"/>
          <c:x val="0.8158311955501657"/>
          <c:y val="0.5350011428857423"/>
          <c:w val="0.16438389761085428"/>
          <c:h val="7.2500154877039827E-2"/>
        </c:manualLayout>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DECBC2F5-CC4A-3C42-A7EE-7A6114110AFC}" type="datetimeFigureOut">
              <a:rPr lang="en-US" smtClean="0"/>
              <a:t>7/20/2018</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6830C050-4D32-B44E-B274-EDFDC877C92F}" type="slidenum">
              <a:rPr lang="en-US" smtClean="0"/>
              <a:t>‹#›</a:t>
            </a:fld>
            <a:endParaRPr lang="en-US"/>
          </a:p>
        </p:txBody>
      </p:sp>
    </p:spTree>
    <p:extLst>
      <p:ext uri="{BB962C8B-B14F-4D97-AF65-F5344CB8AC3E}">
        <p14:creationId xmlns:p14="http://schemas.microsoft.com/office/powerpoint/2010/main" val="168765149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 descr="Grey-Diagonal-Line-Bkgd.jpg"/>
          <p:cNvPicPr>
            <a:picLocks noChangeAspect="1"/>
          </p:cNvPicPr>
          <p:nvPr userDrawn="1"/>
        </p:nvPicPr>
        <p:blipFill rotWithShape="1">
          <a:blip r:embed="rId2">
            <a:extLst>
              <a:ext uri="{28A0092B-C50C-407E-A947-70E740481C1C}">
                <a14:useLocalDpi xmlns:a14="http://schemas.microsoft.com/office/drawing/2010/main" val="0"/>
              </a:ext>
            </a:extLst>
          </a:blip>
          <a:srcRect t="25000"/>
          <a:stretch/>
        </p:blipFill>
        <p:spPr>
          <a:xfrm>
            <a:off x="0" y="-1"/>
            <a:ext cx="9334500" cy="7000875"/>
          </a:xfrm>
          <a:prstGeom prst="rect">
            <a:avLst/>
          </a:prstGeom>
        </p:spPr>
      </p:pic>
      <p:sp>
        <p:nvSpPr>
          <p:cNvPr id="4" name="Date Placeholder 3"/>
          <p:cNvSpPr>
            <a:spLocks noGrp="1"/>
          </p:cNvSpPr>
          <p:nvPr>
            <p:ph type="dt" sz="half" idx="10"/>
          </p:nvPr>
        </p:nvSpPr>
        <p:spPr/>
        <p:txBody>
          <a:bodyPr/>
          <a:lstStyle/>
          <a:p>
            <a:fld id="{8B400A22-5235-3C46-B3B4-17F0F54678B6}" type="datetimeFigureOut">
              <a:rPr lang="en-US" smtClean="0"/>
              <a:t>7/20/2018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099F0D-FCA3-D74D-A8F5-DC67D0737E61}" type="slidenum">
              <a:rPr lang="en-US" smtClean="0"/>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76512" y="1112915"/>
            <a:ext cx="2590977" cy="1909706"/>
          </a:xfrm>
          <a:prstGeom prst="rect">
            <a:avLst/>
          </a:prstGeom>
        </p:spPr>
      </p:pic>
      <p:sp>
        <p:nvSpPr>
          <p:cNvPr id="20" name="Text Placeholder 19"/>
          <p:cNvSpPr>
            <a:spLocks noGrp="1"/>
          </p:cNvSpPr>
          <p:nvPr>
            <p:ph type="body" sz="quarter" idx="13" hasCustomPrompt="1"/>
          </p:nvPr>
        </p:nvSpPr>
        <p:spPr>
          <a:xfrm>
            <a:off x="612775" y="3302245"/>
            <a:ext cx="7918450" cy="1069539"/>
          </a:xfrm>
        </p:spPr>
        <p:txBody>
          <a:bodyPr anchor="b">
            <a:normAutofit/>
          </a:bodyPr>
          <a:lstStyle>
            <a:lvl1pPr marL="0" indent="0" algn="ctr">
              <a:buNone/>
              <a:defRPr sz="5800" b="1" i="0" baseline="0">
                <a:solidFill>
                  <a:srgbClr val="FFFFFF"/>
                </a:solidFill>
                <a:latin typeface="Avenir Roman"/>
                <a:cs typeface="Avenir Roman"/>
              </a:defRPr>
            </a:lvl1pPr>
            <a:lvl2pPr>
              <a:defRPr>
                <a:solidFill>
                  <a:srgbClr val="FFFFFF"/>
                </a:solidFill>
              </a:defRPr>
            </a:lvl2pPr>
            <a:lvl3pPr>
              <a:defRPr>
                <a:solidFill>
                  <a:srgbClr val="FFFFFF"/>
                </a:solidFill>
              </a:defRPr>
            </a:lvl3pPr>
            <a:lvl4pPr>
              <a:defRPr>
                <a:solidFill>
                  <a:srgbClr val="FFFFFF"/>
                </a:solidFill>
              </a:defRPr>
            </a:lvl4pPr>
          </a:lstStyle>
          <a:p>
            <a:pPr lvl="0"/>
            <a:r>
              <a:rPr lang="en-US" dirty="0"/>
              <a:t>Click to add title</a:t>
            </a:r>
          </a:p>
        </p:txBody>
      </p:sp>
      <p:sp>
        <p:nvSpPr>
          <p:cNvPr id="22" name="Text Placeholder 21"/>
          <p:cNvSpPr>
            <a:spLocks noGrp="1"/>
          </p:cNvSpPr>
          <p:nvPr>
            <p:ph type="body" sz="quarter" idx="14" hasCustomPrompt="1"/>
          </p:nvPr>
        </p:nvSpPr>
        <p:spPr>
          <a:xfrm>
            <a:off x="612775" y="4403533"/>
            <a:ext cx="7918450" cy="601663"/>
          </a:xfrm>
        </p:spPr>
        <p:txBody>
          <a:bodyPr>
            <a:noAutofit/>
          </a:bodyPr>
          <a:lstStyle>
            <a:lvl1pPr marL="0" indent="0" algn="ctr">
              <a:buNone/>
              <a:defRPr sz="3500" b="0" i="0" baseline="0">
                <a:solidFill>
                  <a:srgbClr val="FFFFFF"/>
                </a:solidFill>
                <a:latin typeface="Avenir Book"/>
                <a:cs typeface="Avenir Book"/>
              </a:defRPr>
            </a:lvl1pPr>
          </a:lstStyle>
          <a:p>
            <a:pPr lvl="0"/>
            <a:r>
              <a:rPr lang="en-US" dirty="0"/>
              <a:t>Click to add subtitle </a:t>
            </a:r>
          </a:p>
        </p:txBody>
      </p:sp>
      <p:pic>
        <p:nvPicPr>
          <p:cNvPr id="17" name="Picture 16" descr="Mountains-Corner-Design-Element---PPT.png"/>
          <p:cNvPicPr>
            <a:picLocks noChangeAspect="1"/>
          </p:cNvPicPr>
          <p:nvPr userDrawn="1"/>
        </p:nvPicPr>
        <p:blipFill rotWithShape="1">
          <a:blip r:embed="rId4">
            <a:extLst>
              <a:ext uri="{28A0092B-C50C-407E-A947-70E740481C1C}">
                <a14:useLocalDpi xmlns:a14="http://schemas.microsoft.com/office/drawing/2010/main" val="0"/>
              </a:ext>
            </a:extLst>
          </a:blip>
          <a:srcRect l="8552"/>
          <a:stretch/>
        </p:blipFill>
        <p:spPr>
          <a:xfrm>
            <a:off x="0" y="-1"/>
            <a:ext cx="4413376" cy="4371784"/>
          </a:xfrm>
          <a:prstGeom prst="rect">
            <a:avLst/>
          </a:prstGeom>
        </p:spPr>
      </p:pic>
    </p:spTree>
    <p:extLst>
      <p:ext uri="{BB962C8B-B14F-4D97-AF65-F5344CB8AC3E}">
        <p14:creationId xmlns:p14="http://schemas.microsoft.com/office/powerpoint/2010/main" val="694907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754302"/>
            <a:ext cx="8229600" cy="939031"/>
          </a:xfrm>
        </p:spPr>
        <p:txBody>
          <a:bodyPr anchor="b">
            <a:normAutofit/>
          </a:bodyPr>
          <a:lstStyle>
            <a:lvl1pPr>
              <a:defRPr sz="5400" b="1" baseline="0">
                <a:solidFill>
                  <a:schemeClr val="tx1">
                    <a:lumMod val="65000"/>
                    <a:lumOff val="35000"/>
                  </a:schemeClr>
                </a:solidFill>
                <a:latin typeface="Avenir Roman"/>
                <a:cs typeface="Avenir Roman"/>
              </a:defRPr>
            </a:lvl1pPr>
          </a:lstStyle>
          <a:p>
            <a:r>
              <a:rPr lang="en-US" dirty="0"/>
              <a:t>Click to add Title</a:t>
            </a:r>
          </a:p>
        </p:txBody>
      </p:sp>
      <p:sp>
        <p:nvSpPr>
          <p:cNvPr id="3" name="Content Placeholder 2"/>
          <p:cNvSpPr>
            <a:spLocks noGrp="1"/>
          </p:cNvSpPr>
          <p:nvPr>
            <p:ph sz="half" idx="1" hasCustomPrompt="1"/>
          </p:nvPr>
        </p:nvSpPr>
        <p:spPr>
          <a:xfrm>
            <a:off x="457200" y="1955251"/>
            <a:ext cx="4038600" cy="4170912"/>
          </a:xfrm>
        </p:spPr>
        <p:txBody>
          <a:bodyPr/>
          <a:lstStyle>
            <a:lvl1pPr>
              <a:defRPr sz="2800">
                <a:solidFill>
                  <a:srgbClr val="595959"/>
                </a:solidFill>
                <a:latin typeface="Avenir Book"/>
                <a:cs typeface="Avenir Book"/>
              </a:defRPr>
            </a:lvl1pPr>
            <a:lvl2pPr>
              <a:defRPr sz="2400">
                <a:solidFill>
                  <a:srgbClr val="FFFFFF"/>
                </a:solidFill>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add text	</a:t>
            </a:r>
          </a:p>
        </p:txBody>
      </p:sp>
      <p:sp>
        <p:nvSpPr>
          <p:cNvPr id="4" name="Content Placeholder 3"/>
          <p:cNvSpPr>
            <a:spLocks noGrp="1"/>
          </p:cNvSpPr>
          <p:nvPr>
            <p:ph sz="half" idx="2" hasCustomPrompt="1"/>
          </p:nvPr>
        </p:nvSpPr>
        <p:spPr>
          <a:xfrm>
            <a:off x="4648200" y="1955251"/>
            <a:ext cx="4038600" cy="4170912"/>
          </a:xfrm>
        </p:spPr>
        <p:txBody>
          <a:bodyPr/>
          <a:lstStyle>
            <a:lvl1pPr>
              <a:defRPr sz="2400">
                <a:solidFill>
                  <a:srgbClr val="595959"/>
                </a:solidFill>
                <a:latin typeface="Avenir Book"/>
                <a:cs typeface="Avenir Book"/>
              </a:defRPr>
            </a:lvl1pPr>
            <a:lvl2pPr>
              <a:defRPr sz="2400">
                <a:solidFill>
                  <a:srgbClr val="FFFFFF"/>
                </a:solidFill>
                <a:latin typeface="Myriad Pro"/>
                <a:cs typeface="Myriad Pro"/>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add text </a:t>
            </a:r>
          </a:p>
        </p:txBody>
      </p:sp>
      <p:sp>
        <p:nvSpPr>
          <p:cNvPr id="5" name="Date Placeholder 4"/>
          <p:cNvSpPr>
            <a:spLocks noGrp="1"/>
          </p:cNvSpPr>
          <p:nvPr>
            <p:ph type="dt" sz="half" idx="10"/>
          </p:nvPr>
        </p:nvSpPr>
        <p:spPr/>
        <p:txBody>
          <a:bodyPr/>
          <a:lstStyle/>
          <a:p>
            <a:fld id="{8B400A22-5235-3C46-B3B4-17F0F54678B6}" type="datetimeFigureOut">
              <a:rPr lang="en-US" smtClean="0"/>
              <a:t>7/20/2018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099F0D-FCA3-D74D-A8F5-DC67D0737E61}" type="slidenum">
              <a:rPr lang="en-US" smtClean="0"/>
              <a:t>‹#›</a:t>
            </a:fld>
            <a:endParaRPr lang="en-US"/>
          </a:p>
        </p:txBody>
      </p:sp>
      <p:cxnSp>
        <p:nvCxnSpPr>
          <p:cNvPr id="12" name="Straight Connector 11"/>
          <p:cNvCxnSpPr/>
          <p:nvPr userDrawn="1"/>
        </p:nvCxnSpPr>
        <p:spPr>
          <a:xfrm>
            <a:off x="831850" y="1793399"/>
            <a:ext cx="7480300" cy="0"/>
          </a:xfrm>
          <a:prstGeom prst="line">
            <a:avLst/>
          </a:prstGeom>
          <a:ln w="34925">
            <a:solidFill>
              <a:srgbClr val="FFFFFF"/>
            </a:solidFill>
          </a:ln>
        </p:spPr>
        <p:style>
          <a:lnRef idx="2">
            <a:schemeClr val="accent1"/>
          </a:lnRef>
          <a:fillRef idx="0">
            <a:schemeClr val="accent1"/>
          </a:fillRef>
          <a:effectRef idx="1">
            <a:schemeClr val="accent1"/>
          </a:effectRef>
          <a:fontRef idx="minor">
            <a:schemeClr val="tx1"/>
          </a:fontRef>
        </p:style>
      </p:cxn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63815" y="5966918"/>
            <a:ext cx="1022985" cy="754557"/>
          </a:xfrm>
          <a:prstGeom prst="rect">
            <a:avLst/>
          </a:prstGeom>
        </p:spPr>
      </p:pic>
      <p:pic>
        <p:nvPicPr>
          <p:cNvPr id="15" name="Picture 14" descr="Mountains-Corner-Design-Element---PPT.png"/>
          <p:cNvPicPr>
            <a:picLocks noChangeAspect="1"/>
          </p:cNvPicPr>
          <p:nvPr userDrawn="1"/>
        </p:nvPicPr>
        <p:blipFill rotWithShape="1">
          <a:blip r:embed="rId3">
            <a:extLst>
              <a:ext uri="{28A0092B-C50C-407E-A947-70E740481C1C}">
                <a14:useLocalDpi xmlns:a14="http://schemas.microsoft.com/office/drawing/2010/main" val="0"/>
              </a:ext>
            </a:extLst>
          </a:blip>
          <a:srcRect l="21493" t="9317" r="3112" b="18633"/>
          <a:stretch/>
        </p:blipFill>
        <p:spPr>
          <a:xfrm>
            <a:off x="0" y="-1"/>
            <a:ext cx="2836334" cy="2455333"/>
          </a:xfrm>
          <a:prstGeom prst="rect">
            <a:avLst/>
          </a:prstGeom>
        </p:spPr>
      </p:pic>
    </p:spTree>
    <p:extLst>
      <p:ext uri="{BB962C8B-B14F-4D97-AF65-F5344CB8AC3E}">
        <p14:creationId xmlns:p14="http://schemas.microsoft.com/office/powerpoint/2010/main" val="2206395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7200" y="1889649"/>
            <a:ext cx="4040188" cy="639762"/>
          </a:xfrm>
        </p:spPr>
        <p:txBody>
          <a:bodyPr anchor="b">
            <a:normAutofit/>
          </a:bodyPr>
          <a:lstStyle>
            <a:lvl1pPr marL="0" indent="0" algn="ctr">
              <a:buNone/>
              <a:defRPr sz="2800" b="1">
                <a:solidFill>
                  <a:srgbClr val="595959"/>
                </a:solidFill>
                <a:latin typeface="Avenir Book"/>
                <a:cs typeface="Avenir Book"/>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	</a:t>
            </a:r>
          </a:p>
        </p:txBody>
      </p:sp>
      <p:sp>
        <p:nvSpPr>
          <p:cNvPr id="4" name="Content Placeholder 3"/>
          <p:cNvSpPr>
            <a:spLocks noGrp="1"/>
          </p:cNvSpPr>
          <p:nvPr>
            <p:ph sz="half" idx="2" hasCustomPrompt="1"/>
          </p:nvPr>
        </p:nvSpPr>
        <p:spPr>
          <a:xfrm>
            <a:off x="457200" y="2561161"/>
            <a:ext cx="4040188" cy="3598336"/>
          </a:xfrm>
        </p:spPr>
        <p:txBody>
          <a:bodyPr/>
          <a:lstStyle>
            <a:lvl1pPr>
              <a:defRPr sz="2400">
                <a:solidFill>
                  <a:srgbClr val="FFFFFF"/>
                </a:solidFill>
                <a:latin typeface="Avenir Light"/>
                <a:cs typeface="Avenir Light"/>
              </a:defRPr>
            </a:lvl1pPr>
            <a:lvl2pPr>
              <a:defRPr sz="2000"/>
            </a:lvl2pPr>
            <a:lvl3pPr>
              <a:defRPr sz="1800"/>
            </a:lvl3pPr>
            <a:lvl4pPr>
              <a:defRPr sz="1600">
                <a:solidFill>
                  <a:srgbClr val="FFFFFF"/>
                </a:solidFill>
              </a:defRPr>
            </a:lvl4pPr>
            <a:lvl5pPr>
              <a:defRPr sz="1600">
                <a:solidFill>
                  <a:srgbClr val="FFFFFF"/>
                </a:solidFill>
              </a:defRPr>
            </a:lvl5pPr>
            <a:lvl6pPr>
              <a:defRPr sz="1600"/>
            </a:lvl6pPr>
            <a:lvl7pPr>
              <a:defRPr sz="1600"/>
            </a:lvl7pPr>
            <a:lvl8pPr>
              <a:defRPr sz="1600"/>
            </a:lvl8pPr>
            <a:lvl9pPr>
              <a:defRPr sz="1600"/>
            </a:lvl9pPr>
          </a:lstStyle>
          <a:p>
            <a:pPr lvl="0"/>
            <a:r>
              <a:rPr lang="en-US" dirty="0"/>
              <a:t>Click to add text</a:t>
            </a:r>
          </a:p>
        </p:txBody>
      </p:sp>
      <p:sp>
        <p:nvSpPr>
          <p:cNvPr id="5" name="Text Placeholder 4"/>
          <p:cNvSpPr>
            <a:spLocks noGrp="1"/>
          </p:cNvSpPr>
          <p:nvPr>
            <p:ph type="body" sz="quarter" idx="3" hasCustomPrompt="1"/>
          </p:nvPr>
        </p:nvSpPr>
        <p:spPr>
          <a:xfrm>
            <a:off x="4645025" y="1894940"/>
            <a:ext cx="4041775" cy="639762"/>
          </a:xfrm>
        </p:spPr>
        <p:txBody>
          <a:bodyPr anchor="b">
            <a:normAutofit/>
          </a:bodyPr>
          <a:lstStyle>
            <a:lvl1pPr marL="0" marR="0" indent="0" algn="ctr" defTabSz="457200" rtl="0" eaLnBrk="1" fontAlgn="auto" latinLnBrk="0" hangingPunct="1">
              <a:lnSpc>
                <a:spcPct val="100000"/>
              </a:lnSpc>
              <a:spcBef>
                <a:spcPct val="20000"/>
              </a:spcBef>
              <a:spcAft>
                <a:spcPts val="0"/>
              </a:spcAft>
              <a:buClrTx/>
              <a:buSzTx/>
              <a:buFont typeface="Arial"/>
              <a:buNone/>
              <a:tabLst/>
              <a:defRPr sz="2800" b="1">
                <a:solidFill>
                  <a:srgbClr val="595959"/>
                </a:solidFill>
                <a:latin typeface="Avenir Book"/>
                <a:cs typeface="Avenir Book"/>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Click to add text </a:t>
            </a:r>
          </a:p>
        </p:txBody>
      </p:sp>
      <p:sp>
        <p:nvSpPr>
          <p:cNvPr id="6" name="Content Placeholder 5"/>
          <p:cNvSpPr>
            <a:spLocks noGrp="1"/>
          </p:cNvSpPr>
          <p:nvPr>
            <p:ph sz="quarter" idx="4" hasCustomPrompt="1"/>
          </p:nvPr>
        </p:nvSpPr>
        <p:spPr>
          <a:xfrm>
            <a:off x="4645025" y="2561160"/>
            <a:ext cx="4041775" cy="3608920"/>
          </a:xfrm>
        </p:spPr>
        <p:txBody>
          <a:bodyPr/>
          <a:lstStyle>
            <a:lvl1pPr>
              <a:defRPr sz="2400">
                <a:solidFill>
                  <a:srgbClr val="FFFFFF"/>
                </a:solidFill>
                <a:latin typeface="Avenir Light"/>
                <a:cs typeface="Avenir Light"/>
              </a:defRPr>
            </a:lvl1pPr>
            <a:lvl2pPr>
              <a:defRPr sz="2000">
                <a:solidFill>
                  <a:srgbClr val="FFFFFF"/>
                </a:solidFill>
              </a:defRPr>
            </a:lvl2pPr>
            <a:lvl3pPr>
              <a:defRPr sz="1800">
                <a:solidFill>
                  <a:srgbClr val="FFFFFF"/>
                </a:solidFill>
              </a:defRPr>
            </a:lvl3pPr>
            <a:lvl4pPr>
              <a:defRPr sz="1600"/>
            </a:lvl4pPr>
            <a:lvl5pPr>
              <a:defRPr sz="1600"/>
            </a:lvl5pPr>
            <a:lvl6pPr>
              <a:defRPr sz="1600"/>
            </a:lvl6pPr>
            <a:lvl7pPr>
              <a:defRPr sz="1600"/>
            </a:lvl7pPr>
            <a:lvl8pPr>
              <a:defRPr sz="1600"/>
            </a:lvl8pPr>
            <a:lvl9pPr>
              <a:defRPr sz="1600"/>
            </a:lvl9pPr>
          </a:lstStyle>
          <a:p>
            <a:pPr lvl="0"/>
            <a:r>
              <a:rPr lang="en-US" dirty="0"/>
              <a:t>Click to add text </a:t>
            </a:r>
          </a:p>
        </p:txBody>
      </p:sp>
      <p:sp>
        <p:nvSpPr>
          <p:cNvPr id="7" name="Date Placeholder 6"/>
          <p:cNvSpPr>
            <a:spLocks noGrp="1"/>
          </p:cNvSpPr>
          <p:nvPr>
            <p:ph type="dt" sz="half" idx="10"/>
          </p:nvPr>
        </p:nvSpPr>
        <p:spPr/>
        <p:txBody>
          <a:bodyPr/>
          <a:lstStyle/>
          <a:p>
            <a:fld id="{8B400A22-5235-3C46-B3B4-17F0F54678B6}" type="datetimeFigureOut">
              <a:rPr lang="en-US" smtClean="0"/>
              <a:t>7/20/2018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099F0D-FCA3-D74D-A8F5-DC67D0737E61}" type="slidenum">
              <a:rPr lang="en-US" smtClean="0"/>
              <a:t>‹#›</a:t>
            </a:fld>
            <a:endParaRPr lang="en-US"/>
          </a:p>
        </p:txBody>
      </p:sp>
      <p:sp>
        <p:nvSpPr>
          <p:cNvPr id="17" name="Title 1"/>
          <p:cNvSpPr>
            <a:spLocks noGrp="1"/>
          </p:cNvSpPr>
          <p:nvPr>
            <p:ph type="title" hasCustomPrompt="1"/>
          </p:nvPr>
        </p:nvSpPr>
        <p:spPr>
          <a:xfrm>
            <a:off x="457200" y="754302"/>
            <a:ext cx="8229600" cy="939031"/>
          </a:xfrm>
        </p:spPr>
        <p:txBody>
          <a:bodyPr anchor="b">
            <a:normAutofit/>
          </a:bodyPr>
          <a:lstStyle>
            <a:lvl1pPr>
              <a:defRPr sz="5400" b="1">
                <a:solidFill>
                  <a:srgbClr val="595959"/>
                </a:solidFill>
                <a:latin typeface="Avenir Roman"/>
                <a:cs typeface="Avenir Roman"/>
              </a:defRPr>
            </a:lvl1pPr>
          </a:lstStyle>
          <a:p>
            <a:r>
              <a:rPr lang="en-US" dirty="0"/>
              <a:t>Click to add title </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63815" y="5966918"/>
            <a:ext cx="1022985" cy="754557"/>
          </a:xfrm>
          <a:prstGeom prst="rect">
            <a:avLst/>
          </a:prstGeom>
        </p:spPr>
      </p:pic>
      <p:cxnSp>
        <p:nvCxnSpPr>
          <p:cNvPr id="19" name="Straight Connector 18"/>
          <p:cNvCxnSpPr/>
          <p:nvPr userDrawn="1"/>
        </p:nvCxnSpPr>
        <p:spPr>
          <a:xfrm>
            <a:off x="831850" y="1793399"/>
            <a:ext cx="7480300" cy="0"/>
          </a:xfrm>
          <a:prstGeom prst="line">
            <a:avLst/>
          </a:prstGeom>
          <a:ln w="34925">
            <a:solidFill>
              <a:srgbClr val="FFFFFF"/>
            </a:solidFill>
          </a:ln>
        </p:spPr>
        <p:style>
          <a:lnRef idx="2">
            <a:schemeClr val="accent1"/>
          </a:lnRef>
          <a:fillRef idx="0">
            <a:schemeClr val="accent1"/>
          </a:fillRef>
          <a:effectRef idx="1">
            <a:schemeClr val="accent1"/>
          </a:effectRef>
          <a:fontRef idx="minor">
            <a:schemeClr val="tx1"/>
          </a:fontRef>
        </p:style>
      </p:cxnSp>
      <p:pic>
        <p:nvPicPr>
          <p:cNvPr id="20" name="Picture 19" descr="Mountains-Corner-Design-Element---PPT.png"/>
          <p:cNvPicPr>
            <a:picLocks noChangeAspect="1"/>
          </p:cNvPicPr>
          <p:nvPr userDrawn="1"/>
        </p:nvPicPr>
        <p:blipFill rotWithShape="1">
          <a:blip r:embed="rId3">
            <a:extLst>
              <a:ext uri="{28A0092B-C50C-407E-A947-70E740481C1C}">
                <a14:useLocalDpi xmlns:a14="http://schemas.microsoft.com/office/drawing/2010/main" val="0"/>
              </a:ext>
            </a:extLst>
          </a:blip>
          <a:srcRect l="21493" t="9317" r="3112" b="18633"/>
          <a:stretch/>
        </p:blipFill>
        <p:spPr>
          <a:xfrm>
            <a:off x="0" y="-1"/>
            <a:ext cx="2836334" cy="2455333"/>
          </a:xfrm>
          <a:prstGeom prst="rect">
            <a:avLst/>
          </a:prstGeom>
        </p:spPr>
      </p:pic>
    </p:spTree>
    <p:extLst>
      <p:ext uri="{BB962C8B-B14F-4D97-AF65-F5344CB8AC3E}">
        <p14:creationId xmlns:p14="http://schemas.microsoft.com/office/powerpoint/2010/main" val="1023104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B400A22-5235-3C46-B3B4-17F0F54678B6}" type="datetimeFigureOut">
              <a:rPr lang="en-US" smtClean="0"/>
              <a:t>7/20/2018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099F0D-FCA3-D74D-A8F5-DC67D0737E61}" type="slidenum">
              <a:rPr lang="en-US" smtClean="0"/>
              <a:t>‹#›</a:t>
            </a:fld>
            <a:endParaRPr lang="en-US"/>
          </a:p>
        </p:txBody>
      </p:sp>
      <p:sp>
        <p:nvSpPr>
          <p:cNvPr id="13" name="Text Placeholder 2"/>
          <p:cNvSpPr>
            <a:spLocks noGrp="1"/>
          </p:cNvSpPr>
          <p:nvPr>
            <p:ph idx="1"/>
          </p:nvPr>
        </p:nvSpPr>
        <p:spPr>
          <a:xfrm>
            <a:off x="457200" y="1947333"/>
            <a:ext cx="8229600" cy="4178830"/>
          </a:xfrm>
          <a:prstGeom prst="rect">
            <a:avLst/>
          </a:prstGeom>
        </p:spPr>
        <p:txBody>
          <a:bodyPr vert="horz" lIns="91440" tIns="45720" rIns="91440" bIns="45720" rtlCol="0">
            <a:normAutofit/>
          </a:bodyPr>
          <a:lstStyle>
            <a:lvl1pPr>
              <a:defRPr sz="3400">
                <a:solidFill>
                  <a:srgbClr val="595959"/>
                </a:solidFill>
              </a:defRPr>
            </a:lvl1pPr>
            <a:lvl2pPr marL="914400" indent="-457200">
              <a:buFont typeface="Wingdings" charset="2"/>
              <a:buChar char="§"/>
              <a:defRPr sz="3000" baseline="0">
                <a:solidFill>
                  <a:srgbClr val="595959"/>
                </a:solidFill>
              </a:defRPr>
            </a:lvl2pPr>
            <a:lvl3pPr>
              <a:defRPr sz="2600">
                <a:solidFill>
                  <a:srgbClr val="595959"/>
                </a:solidFill>
              </a:defRPr>
            </a:lvl3pPr>
            <a:lvl4pPr>
              <a:defRPr sz="2200">
                <a:solidFill>
                  <a:srgbClr val="595959"/>
                </a:solidFill>
              </a:defRPr>
            </a:lvl4pPr>
            <a:lvl5pPr>
              <a:defRPr sz="2200">
                <a:solidFill>
                  <a:srgbClr val="595959"/>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 </a:t>
            </a:r>
          </a:p>
          <a:p>
            <a:pPr lvl="1"/>
            <a:endParaRPr lang="en-US" dirty="0"/>
          </a:p>
        </p:txBody>
      </p:sp>
      <p:sp>
        <p:nvSpPr>
          <p:cNvPr id="10" name="Title 1"/>
          <p:cNvSpPr>
            <a:spLocks noGrp="1"/>
          </p:cNvSpPr>
          <p:nvPr>
            <p:ph type="title" hasCustomPrompt="1"/>
          </p:nvPr>
        </p:nvSpPr>
        <p:spPr>
          <a:xfrm>
            <a:off x="457200" y="754302"/>
            <a:ext cx="8229600" cy="939031"/>
          </a:xfrm>
        </p:spPr>
        <p:txBody>
          <a:bodyPr anchor="b">
            <a:normAutofit/>
          </a:bodyPr>
          <a:lstStyle>
            <a:lvl1pPr>
              <a:defRPr sz="5400" b="1">
                <a:solidFill>
                  <a:srgbClr val="595959"/>
                </a:solidFill>
                <a:latin typeface="Avenir Roman"/>
                <a:cs typeface="Avenir Roman"/>
              </a:defRPr>
            </a:lvl1pPr>
          </a:lstStyle>
          <a:p>
            <a:r>
              <a:rPr lang="en-US" dirty="0"/>
              <a:t>Click to add title </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63815" y="5966918"/>
            <a:ext cx="1022985" cy="754557"/>
          </a:xfrm>
          <a:prstGeom prst="rect">
            <a:avLst/>
          </a:prstGeom>
        </p:spPr>
      </p:pic>
      <p:cxnSp>
        <p:nvCxnSpPr>
          <p:cNvPr id="17" name="Straight Connector 16"/>
          <p:cNvCxnSpPr/>
          <p:nvPr userDrawn="1"/>
        </p:nvCxnSpPr>
        <p:spPr>
          <a:xfrm>
            <a:off x="831850" y="1793399"/>
            <a:ext cx="7480300" cy="0"/>
          </a:xfrm>
          <a:prstGeom prst="line">
            <a:avLst/>
          </a:prstGeom>
          <a:ln w="34925">
            <a:solidFill>
              <a:srgbClr val="FFFFFF"/>
            </a:solidFill>
          </a:ln>
        </p:spPr>
        <p:style>
          <a:lnRef idx="2">
            <a:schemeClr val="accent1"/>
          </a:lnRef>
          <a:fillRef idx="0">
            <a:schemeClr val="accent1"/>
          </a:fillRef>
          <a:effectRef idx="1">
            <a:schemeClr val="accent1"/>
          </a:effectRef>
          <a:fontRef idx="minor">
            <a:schemeClr val="tx1"/>
          </a:fontRef>
        </p:style>
      </p:cxnSp>
      <p:pic>
        <p:nvPicPr>
          <p:cNvPr id="18" name="Picture 17" descr="Mountains-Corner-Design-Element---PPT.png"/>
          <p:cNvPicPr>
            <a:picLocks noChangeAspect="1"/>
          </p:cNvPicPr>
          <p:nvPr userDrawn="1"/>
        </p:nvPicPr>
        <p:blipFill rotWithShape="1">
          <a:blip r:embed="rId3">
            <a:extLst>
              <a:ext uri="{28A0092B-C50C-407E-A947-70E740481C1C}">
                <a14:useLocalDpi xmlns:a14="http://schemas.microsoft.com/office/drawing/2010/main" val="0"/>
              </a:ext>
            </a:extLst>
          </a:blip>
          <a:srcRect l="21493" t="9317" r="3112" b="18633"/>
          <a:stretch/>
        </p:blipFill>
        <p:spPr>
          <a:xfrm>
            <a:off x="0" y="-1"/>
            <a:ext cx="2836334" cy="2455333"/>
          </a:xfrm>
          <a:prstGeom prst="rect">
            <a:avLst/>
          </a:prstGeom>
        </p:spPr>
      </p:pic>
    </p:spTree>
    <p:extLst>
      <p:ext uri="{BB962C8B-B14F-4D97-AF65-F5344CB8AC3E}">
        <p14:creationId xmlns:p14="http://schemas.microsoft.com/office/powerpoint/2010/main" val="1650840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862663"/>
            <a:ext cx="8229600" cy="4157663"/>
          </a:xfrm>
        </p:spPr>
        <p:txBody>
          <a:bodyPr vert="eaVert"/>
          <a:lstStyle>
            <a:lvl1pPr>
              <a:defRPr sz="3400">
                <a:solidFill>
                  <a:srgbClr val="595959"/>
                </a:solidFill>
                <a:latin typeface="Avenir Roman"/>
                <a:cs typeface="Avenir Roman"/>
              </a:defRPr>
            </a:lvl1pPr>
            <a:lvl2pPr>
              <a:defRPr sz="3000">
                <a:solidFill>
                  <a:srgbClr val="595959"/>
                </a:solidFill>
                <a:latin typeface="Avenir Roman"/>
                <a:cs typeface="Avenir Roman"/>
              </a:defRPr>
            </a:lvl2pPr>
            <a:lvl3pPr>
              <a:defRPr sz="2600">
                <a:solidFill>
                  <a:srgbClr val="595959"/>
                </a:solidFill>
                <a:latin typeface="Avenir Roman"/>
                <a:cs typeface="Avenir Roman"/>
              </a:defRPr>
            </a:lvl3pPr>
            <a:lvl4pPr>
              <a:defRPr sz="2200">
                <a:solidFill>
                  <a:srgbClr val="595959"/>
                </a:solidFill>
                <a:latin typeface="Avenir Roman"/>
                <a:cs typeface="Avenir Roman"/>
              </a:defRPr>
            </a:lvl4pPr>
            <a:lvl5pPr>
              <a:defRPr sz="2200">
                <a:solidFill>
                  <a:srgbClr val="595959"/>
                </a:solidFill>
                <a:latin typeface="Avenir Roman"/>
                <a:cs typeface="Avenir Roman"/>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0DC892A-166C-1147-980F-A8753BCE6763}" type="datetimeFigureOut">
              <a:rPr lang="en-US" smtClean="0"/>
              <a:t>7/20/2018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FA5134-29B2-1B42-ABC6-665445A0CDE9}" type="slidenum">
              <a:rPr lang="en-US" smtClean="0"/>
              <a:t>‹#›</a:t>
            </a:fld>
            <a:endParaRPr lang="en-US"/>
          </a:p>
        </p:txBody>
      </p:sp>
      <p:sp>
        <p:nvSpPr>
          <p:cNvPr id="15" name="Title 1"/>
          <p:cNvSpPr>
            <a:spLocks noGrp="1"/>
          </p:cNvSpPr>
          <p:nvPr>
            <p:ph type="title" hasCustomPrompt="1"/>
          </p:nvPr>
        </p:nvSpPr>
        <p:spPr>
          <a:xfrm>
            <a:off x="457200" y="754302"/>
            <a:ext cx="8229600" cy="939031"/>
          </a:xfrm>
        </p:spPr>
        <p:txBody>
          <a:bodyPr anchor="b">
            <a:normAutofit/>
          </a:bodyPr>
          <a:lstStyle>
            <a:lvl1pPr>
              <a:defRPr sz="5400" b="1">
                <a:solidFill>
                  <a:srgbClr val="595959"/>
                </a:solidFill>
                <a:latin typeface="Avenir Roman"/>
                <a:cs typeface="Avenir Roman"/>
              </a:defRPr>
            </a:lvl1pPr>
          </a:lstStyle>
          <a:p>
            <a:r>
              <a:rPr lang="en-US" dirty="0"/>
              <a:t>Click to add title </a:t>
            </a: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63815" y="5966918"/>
            <a:ext cx="1022985" cy="754557"/>
          </a:xfrm>
          <a:prstGeom prst="rect">
            <a:avLst/>
          </a:prstGeom>
        </p:spPr>
      </p:pic>
      <p:cxnSp>
        <p:nvCxnSpPr>
          <p:cNvPr id="17" name="Straight Connector 16"/>
          <p:cNvCxnSpPr/>
          <p:nvPr userDrawn="1"/>
        </p:nvCxnSpPr>
        <p:spPr>
          <a:xfrm>
            <a:off x="831850" y="1793399"/>
            <a:ext cx="7480300" cy="0"/>
          </a:xfrm>
          <a:prstGeom prst="line">
            <a:avLst/>
          </a:prstGeom>
          <a:ln w="34925">
            <a:solidFill>
              <a:srgbClr val="FFFFFF"/>
            </a:solidFill>
          </a:ln>
        </p:spPr>
        <p:style>
          <a:lnRef idx="2">
            <a:schemeClr val="accent1"/>
          </a:lnRef>
          <a:fillRef idx="0">
            <a:schemeClr val="accent1"/>
          </a:fillRef>
          <a:effectRef idx="1">
            <a:schemeClr val="accent1"/>
          </a:effectRef>
          <a:fontRef idx="minor">
            <a:schemeClr val="tx1"/>
          </a:fontRef>
        </p:style>
      </p:cxnSp>
      <p:pic>
        <p:nvPicPr>
          <p:cNvPr id="18" name="Picture 17" descr="Mountains-Corner-Design-Element---PPT.png"/>
          <p:cNvPicPr>
            <a:picLocks noChangeAspect="1"/>
          </p:cNvPicPr>
          <p:nvPr userDrawn="1"/>
        </p:nvPicPr>
        <p:blipFill rotWithShape="1">
          <a:blip r:embed="rId3">
            <a:extLst>
              <a:ext uri="{28A0092B-C50C-407E-A947-70E740481C1C}">
                <a14:useLocalDpi xmlns:a14="http://schemas.microsoft.com/office/drawing/2010/main" val="0"/>
              </a:ext>
            </a:extLst>
          </a:blip>
          <a:srcRect l="21493" t="9317" r="3112" b="18633"/>
          <a:stretch/>
        </p:blipFill>
        <p:spPr>
          <a:xfrm>
            <a:off x="0" y="-1"/>
            <a:ext cx="2836334" cy="2455333"/>
          </a:xfrm>
          <a:prstGeom prst="rect">
            <a:avLst/>
          </a:prstGeom>
        </p:spPr>
      </p:pic>
    </p:spTree>
    <p:extLst>
      <p:ext uri="{BB962C8B-B14F-4D97-AF65-F5344CB8AC3E}">
        <p14:creationId xmlns:p14="http://schemas.microsoft.com/office/powerpoint/2010/main" val="192894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946150" y="838966"/>
            <a:ext cx="7251700" cy="3799513"/>
          </a:xfrm>
          <a:solidFill>
            <a:schemeClr val="bg1"/>
          </a:solidFill>
          <a:ln>
            <a:noFill/>
          </a:ln>
          <a:effectLst>
            <a:softEdge rad="12700"/>
          </a:effectLst>
        </p:spPr>
        <p:txBody>
          <a:bodyPr/>
          <a:lstStyle>
            <a:lvl1pPr marL="0" indent="0" algn="ctr">
              <a:buNone/>
              <a:defRPr sz="3200">
                <a:solidFill>
                  <a:srgbClr val="0A1062"/>
                </a:solidFill>
                <a:latin typeface="Avenir Roman"/>
                <a:cs typeface="Avenir Roman"/>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5" name="Date Placeholder 4"/>
          <p:cNvSpPr>
            <a:spLocks noGrp="1"/>
          </p:cNvSpPr>
          <p:nvPr>
            <p:ph type="dt" sz="half" idx="10"/>
          </p:nvPr>
        </p:nvSpPr>
        <p:spPr/>
        <p:txBody>
          <a:bodyPr/>
          <a:lstStyle/>
          <a:p>
            <a:fld id="{9B3CD4B7-7B91-BA4C-8D3C-57D2CE0F79DC}" type="datetimeFigureOut">
              <a:rPr lang="en-US" smtClean="0"/>
              <a:t>7/20/2018</a:t>
            </a:fld>
            <a:endParaRPr lang="en-US" dirty="0"/>
          </a:p>
        </p:txBody>
      </p:sp>
      <p:sp>
        <p:nvSpPr>
          <p:cNvPr id="7" name="Slide Number Placeholder 6"/>
          <p:cNvSpPr>
            <a:spLocks noGrp="1"/>
          </p:cNvSpPr>
          <p:nvPr>
            <p:ph type="sldNum" sz="quarter" idx="12"/>
          </p:nvPr>
        </p:nvSpPr>
        <p:spPr/>
        <p:txBody>
          <a:bodyPr/>
          <a:lstStyle/>
          <a:p>
            <a:fld id="{E68967CF-A66A-A94C-B49C-80F78C2ED1F6}" type="slidenum">
              <a:rPr lang="en-US" smtClean="0"/>
              <a:t>‹#›</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9"/>
          <p:cNvSpPr>
            <a:spLocks noGrp="1"/>
          </p:cNvSpPr>
          <p:nvPr>
            <p:ph type="body" sz="quarter" idx="13" hasCustomPrompt="1"/>
          </p:nvPr>
        </p:nvSpPr>
        <p:spPr>
          <a:xfrm>
            <a:off x="612775" y="4836583"/>
            <a:ext cx="7918450" cy="762868"/>
          </a:xfrm>
        </p:spPr>
        <p:txBody>
          <a:bodyPr anchor="b">
            <a:normAutofit/>
          </a:bodyPr>
          <a:lstStyle>
            <a:lvl1pPr marL="0" indent="0" algn="ctr">
              <a:buNone/>
              <a:defRPr sz="4000" b="1" baseline="0">
                <a:solidFill>
                  <a:schemeClr val="bg1"/>
                </a:solidFill>
                <a:latin typeface="Geneva"/>
                <a:cs typeface="Geneva"/>
              </a:defRPr>
            </a:lvl1pPr>
            <a:lvl2pPr>
              <a:defRPr>
                <a:solidFill>
                  <a:srgbClr val="FFFFFF"/>
                </a:solidFill>
              </a:defRPr>
            </a:lvl2pPr>
            <a:lvl3pPr>
              <a:defRPr>
                <a:solidFill>
                  <a:srgbClr val="FFFFFF"/>
                </a:solidFill>
              </a:defRPr>
            </a:lvl3pPr>
            <a:lvl4pPr>
              <a:defRPr>
                <a:solidFill>
                  <a:srgbClr val="FFFFFF"/>
                </a:solidFill>
              </a:defRPr>
            </a:lvl4pPr>
          </a:lstStyle>
          <a:p>
            <a:pPr lvl="0"/>
            <a:r>
              <a:rPr lang="en-US" dirty="0"/>
              <a:t>Click to add title</a:t>
            </a:r>
          </a:p>
        </p:txBody>
      </p:sp>
      <p:sp>
        <p:nvSpPr>
          <p:cNvPr id="15" name="Text Placeholder 21"/>
          <p:cNvSpPr>
            <a:spLocks noGrp="1"/>
          </p:cNvSpPr>
          <p:nvPr>
            <p:ph type="body" sz="quarter" idx="14" hasCustomPrompt="1"/>
          </p:nvPr>
        </p:nvSpPr>
        <p:spPr>
          <a:xfrm>
            <a:off x="616172" y="5620617"/>
            <a:ext cx="7918450" cy="601663"/>
          </a:xfrm>
        </p:spPr>
        <p:txBody>
          <a:bodyPr>
            <a:normAutofit/>
          </a:bodyPr>
          <a:lstStyle>
            <a:lvl1pPr marL="0" indent="0" algn="ctr">
              <a:buNone/>
              <a:defRPr sz="3200" baseline="0">
                <a:solidFill>
                  <a:srgbClr val="FFFFFF"/>
                </a:solidFill>
                <a:latin typeface="Avenir Light"/>
                <a:cs typeface="Avenir Light"/>
              </a:defRPr>
            </a:lvl1pPr>
          </a:lstStyle>
          <a:p>
            <a:pPr lvl="0"/>
            <a:r>
              <a:rPr lang="en-US" dirty="0"/>
              <a:t>Click to add subtitle </a:t>
            </a:r>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63815" y="5966918"/>
            <a:ext cx="1022985" cy="754557"/>
          </a:xfrm>
          <a:prstGeom prst="rect">
            <a:avLst/>
          </a:prstGeom>
        </p:spPr>
      </p:pic>
      <p:pic>
        <p:nvPicPr>
          <p:cNvPr id="21" name="Picture 20" descr="Mountains-Corner-Design-Element---PPT.png"/>
          <p:cNvPicPr>
            <a:picLocks noChangeAspect="1"/>
          </p:cNvPicPr>
          <p:nvPr userDrawn="1"/>
        </p:nvPicPr>
        <p:blipFill rotWithShape="1">
          <a:blip r:embed="rId3">
            <a:extLst>
              <a:ext uri="{28A0092B-C50C-407E-A947-70E740481C1C}">
                <a14:useLocalDpi xmlns:a14="http://schemas.microsoft.com/office/drawing/2010/main" val="0"/>
              </a:ext>
            </a:extLst>
          </a:blip>
          <a:srcRect l="21493" t="9317" r="3112" b="18633"/>
          <a:stretch/>
        </p:blipFill>
        <p:spPr>
          <a:xfrm>
            <a:off x="0" y="-1"/>
            <a:ext cx="2836334" cy="2455333"/>
          </a:xfrm>
          <a:prstGeom prst="rect">
            <a:avLst/>
          </a:prstGeom>
        </p:spPr>
      </p:pic>
    </p:spTree>
    <p:extLst>
      <p:ext uri="{BB962C8B-B14F-4D97-AF65-F5344CB8AC3E}">
        <p14:creationId xmlns:p14="http://schemas.microsoft.com/office/powerpoint/2010/main" val="2592794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400A22-5235-3C46-B3B4-17F0F54678B6}" type="datetimeFigureOut">
              <a:rPr lang="en-US" smtClean="0"/>
              <a:t>7/20/2018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099F0D-FCA3-D74D-A8F5-DC67D0737E61}" type="slidenum">
              <a:rPr lang="en-US" smtClean="0"/>
              <a:t>‹#›</a:t>
            </a:fld>
            <a:endParaRPr lang="en-US"/>
          </a:p>
        </p:txBody>
      </p:sp>
    </p:spTree>
    <p:extLst>
      <p:ext uri="{BB962C8B-B14F-4D97-AF65-F5344CB8AC3E}">
        <p14:creationId xmlns:p14="http://schemas.microsoft.com/office/powerpoint/2010/main" val="2742631272"/>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74" r:id="rId5"/>
    <p:sldLayoutId id="2147483675"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hyperlink" Target="http://solutions.3m.com/" TargetMode="External"/><Relationship Id="rId2" Type="http://schemas.openxmlformats.org/officeDocument/2006/relationships/image" Target="../media/image13.emf"/><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http://solutions.3m.com/" TargetMode="External"/><Relationship Id="rId2" Type="http://schemas.openxmlformats.org/officeDocument/2006/relationships/image" Target="../media/image13.emf"/><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www.cdc.gov/niosh/docs/2011-121/pdfs/2011-121.pdf" TargetMode="External"/><Relationship Id="rId2" Type="http://schemas.openxmlformats.org/officeDocument/2006/relationships/hyperlink" Target="http://www.asse.org/shoponline/products/Z590_3_2011.php" TargetMode="External"/><Relationship Id="rId1" Type="http://schemas.openxmlformats.org/officeDocument/2006/relationships/slideLayout" Target="../slideLayouts/slideLayout4.xml"/><Relationship Id="rId4" Type="http://schemas.openxmlformats.org/officeDocument/2006/relationships/hyperlink" Target="http://centralspace.ucmo.edu/xmlui/handle/123456789/407"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normAutofit fontScale="62500" lnSpcReduction="20000"/>
          </a:bodyPr>
          <a:lstStyle/>
          <a:p>
            <a:r>
              <a:rPr lang="en-US" dirty="0" err="1"/>
              <a:t>PtD</a:t>
            </a:r>
            <a:r>
              <a:rPr lang="en-US" dirty="0"/>
              <a:t> Business Case: Reducing Cr VI Exposure in a Tailpipe Assembly Facility</a:t>
            </a:r>
          </a:p>
        </p:txBody>
      </p:sp>
      <p:sp>
        <p:nvSpPr>
          <p:cNvPr id="3" name="Text Placeholder 2"/>
          <p:cNvSpPr>
            <a:spLocks noGrp="1"/>
          </p:cNvSpPr>
          <p:nvPr>
            <p:ph type="body" sz="quarter" idx="14"/>
          </p:nvPr>
        </p:nvSpPr>
        <p:spPr>
          <a:xfrm>
            <a:off x="337625" y="6035040"/>
            <a:ext cx="8806375" cy="681938"/>
          </a:xfrm>
        </p:spPr>
        <p:txBody>
          <a:bodyPr/>
          <a:lstStyle/>
          <a:p>
            <a:r>
              <a:rPr lang="en-US" sz="2800" dirty="0"/>
              <a:t>Presented by: Dr. Georgi Popov, QEP, SMS, ARM</a:t>
            </a:r>
          </a:p>
        </p:txBody>
      </p:sp>
    </p:spTree>
    <p:extLst>
      <p:ext uri="{BB962C8B-B14F-4D97-AF65-F5344CB8AC3E}">
        <p14:creationId xmlns:p14="http://schemas.microsoft.com/office/powerpoint/2010/main" val="555497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53217" y="1947333"/>
            <a:ext cx="8665699" cy="4425332"/>
          </a:xfrm>
        </p:spPr>
        <p:txBody>
          <a:bodyPr>
            <a:normAutofit fontScale="77500" lnSpcReduction="20000"/>
          </a:bodyPr>
          <a:lstStyle/>
          <a:p>
            <a:r>
              <a:rPr lang="en-US" dirty="0"/>
              <a:t>This </a:t>
            </a:r>
            <a:r>
              <a:rPr lang="en-US" dirty="0" err="1"/>
              <a:t>PtD</a:t>
            </a:r>
            <a:r>
              <a:rPr lang="en-US" dirty="0"/>
              <a:t> effort was conducted by a mid-size manufacturer of exhaust tailpipe and muffler assemblies for pick-up trucks. The 20,000 ft</a:t>
            </a:r>
            <a:r>
              <a:rPr lang="en-US" baseline="30000" dirty="0"/>
              <a:t>2</a:t>
            </a:r>
            <a:r>
              <a:rPr lang="en-US" dirty="0"/>
              <a:t> facility receives pre-cut tubing and mufflers, bends and sizes the tubing, and then assembles and welds the completed muffler/exhaust units. </a:t>
            </a:r>
          </a:p>
          <a:p>
            <a:r>
              <a:rPr lang="en-US" dirty="0"/>
              <a:t>The facility runs two 8.5-hour work shifts per day (including 30 minutes for lunch and breaks). </a:t>
            </a:r>
          </a:p>
          <a:p>
            <a:r>
              <a:rPr lang="en-US" dirty="0"/>
              <a:t>Risk assessment, SH&amp;E intervention, risk reduction, financial and non-financial benefits from the improvements were presented using a well-established </a:t>
            </a:r>
            <a:r>
              <a:rPr lang="en-US" dirty="0" err="1"/>
              <a:t>PtD</a:t>
            </a:r>
            <a:r>
              <a:rPr lang="en-US" dirty="0"/>
              <a:t> Business Case methodology. </a:t>
            </a:r>
          </a:p>
        </p:txBody>
      </p:sp>
      <p:sp>
        <p:nvSpPr>
          <p:cNvPr id="5" name="Title 4"/>
          <p:cNvSpPr>
            <a:spLocks noGrp="1"/>
          </p:cNvSpPr>
          <p:nvPr>
            <p:ph type="title"/>
          </p:nvPr>
        </p:nvSpPr>
        <p:spPr>
          <a:xfrm>
            <a:off x="583812" y="604916"/>
            <a:ext cx="8229600" cy="1266092"/>
          </a:xfrm>
        </p:spPr>
        <p:txBody>
          <a:bodyPr>
            <a:noAutofit/>
          </a:bodyPr>
          <a:lstStyle/>
          <a:p>
            <a:r>
              <a:rPr lang="en-US" u="sng" dirty="0" err="1"/>
              <a:t>PtD</a:t>
            </a:r>
            <a:r>
              <a:rPr lang="en-US" u="sng" dirty="0"/>
              <a:t> Case Study Description </a:t>
            </a:r>
            <a:endParaRPr lang="en-US" sz="4400"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2912011" y="5317587"/>
            <a:ext cx="2331427" cy="1343465"/>
          </a:xfrm>
          <a:prstGeom prst="rect">
            <a:avLst/>
          </a:prstGeom>
          <a:noFill/>
          <a:extLst/>
        </p:spPr>
      </p:pic>
    </p:spTree>
    <p:extLst>
      <p:ext uri="{BB962C8B-B14F-4D97-AF65-F5344CB8AC3E}">
        <p14:creationId xmlns:p14="http://schemas.microsoft.com/office/powerpoint/2010/main" val="3068493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2327169"/>
            <a:ext cx="8665699" cy="4425332"/>
          </a:xfrm>
        </p:spPr>
        <p:txBody>
          <a:bodyPr>
            <a:normAutofit fontScale="85000" lnSpcReduction="10000"/>
          </a:bodyPr>
          <a:lstStyle/>
          <a:p>
            <a:r>
              <a:rPr lang="en-US" i="1" dirty="0"/>
              <a:t>Step 1 – Describe Current SH&amp;E Condition </a:t>
            </a:r>
            <a:endParaRPr lang="en-US" dirty="0"/>
          </a:p>
          <a:p>
            <a:r>
              <a:rPr lang="en-US" dirty="0"/>
              <a:t>Five production welders work on each work shift, four are hand welders and one operates a Melton welder. </a:t>
            </a:r>
          </a:p>
          <a:p>
            <a:r>
              <a:rPr lang="en-US" dirty="0"/>
              <a:t>During the morning shift four welders use a handheld, trigger-activated GMAW/ MIG gun, equipped with an automatic filler wire feed. The welding stations were not equipped with local exhaust ventilation. </a:t>
            </a:r>
          </a:p>
          <a:p>
            <a:r>
              <a:rPr lang="en-US" dirty="0"/>
              <a:t>Exposure assessment was performed as a part of the risk assessment process.</a:t>
            </a:r>
          </a:p>
        </p:txBody>
      </p:sp>
      <p:sp>
        <p:nvSpPr>
          <p:cNvPr id="5" name="Title 4"/>
          <p:cNvSpPr>
            <a:spLocks noGrp="1"/>
          </p:cNvSpPr>
          <p:nvPr>
            <p:ph type="title"/>
          </p:nvPr>
        </p:nvSpPr>
        <p:spPr>
          <a:xfrm>
            <a:off x="766696" y="168819"/>
            <a:ext cx="8229600" cy="997464"/>
          </a:xfrm>
        </p:spPr>
        <p:txBody>
          <a:bodyPr>
            <a:noAutofit/>
          </a:bodyPr>
          <a:lstStyle/>
          <a:p>
            <a:r>
              <a:rPr lang="en-US" sz="4000" u="sng" dirty="0" err="1"/>
              <a:t>PtD</a:t>
            </a:r>
            <a:r>
              <a:rPr lang="en-US" sz="4000" u="sng" dirty="0"/>
              <a:t> Case Study Description – Step 1</a:t>
            </a:r>
            <a:endParaRPr lang="en-US" sz="4000" dirty="0"/>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6696222" y="1166283"/>
            <a:ext cx="2412618" cy="1745729"/>
          </a:xfrm>
          <a:prstGeom prst="rect">
            <a:avLst/>
          </a:prstGeom>
          <a:noFill/>
          <a:ln>
            <a:noFill/>
          </a:ln>
        </p:spPr>
      </p:pic>
    </p:spTree>
    <p:extLst>
      <p:ext uri="{BB962C8B-B14F-4D97-AF65-F5344CB8AC3E}">
        <p14:creationId xmlns:p14="http://schemas.microsoft.com/office/powerpoint/2010/main" val="1857695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2327169"/>
            <a:ext cx="8665699" cy="4425332"/>
          </a:xfrm>
        </p:spPr>
        <p:txBody>
          <a:bodyPr>
            <a:normAutofit/>
          </a:bodyPr>
          <a:lstStyle/>
          <a:p>
            <a:r>
              <a:rPr lang="en-US" i="1" dirty="0"/>
              <a:t>Step 1 – Describe Current SH&amp;E Condition</a:t>
            </a:r>
          </a:p>
          <a:p>
            <a:r>
              <a:rPr lang="en-US" dirty="0"/>
              <a:t>Beginning on November 27, 2006, OSHA implemented significantly reduced the Permissible Exposure Limit (PEL) for Cr VI from 52 to 5 µg/m</a:t>
            </a:r>
            <a:r>
              <a:rPr lang="en-US" baseline="30000" dirty="0"/>
              <a:t>3</a:t>
            </a:r>
            <a:r>
              <a:rPr lang="en-US" dirty="0"/>
              <a:t>, and an Action Limit (AL) of 2.5 µg/m</a:t>
            </a:r>
            <a:r>
              <a:rPr lang="en-US" baseline="30000" dirty="0"/>
              <a:t>3</a:t>
            </a:r>
            <a:r>
              <a:rPr lang="en-US" dirty="0"/>
              <a:t>. Exposures above these values mandated a variety of follow-up and corrective actions.</a:t>
            </a:r>
          </a:p>
        </p:txBody>
      </p:sp>
      <p:sp>
        <p:nvSpPr>
          <p:cNvPr id="5" name="Title 4"/>
          <p:cNvSpPr>
            <a:spLocks noGrp="1"/>
          </p:cNvSpPr>
          <p:nvPr>
            <p:ph type="title"/>
          </p:nvPr>
        </p:nvSpPr>
        <p:spPr>
          <a:xfrm>
            <a:off x="766696" y="168819"/>
            <a:ext cx="8229600" cy="997464"/>
          </a:xfrm>
        </p:spPr>
        <p:txBody>
          <a:bodyPr>
            <a:noAutofit/>
          </a:bodyPr>
          <a:lstStyle/>
          <a:p>
            <a:r>
              <a:rPr lang="en-US" sz="4000" u="sng" dirty="0" err="1"/>
              <a:t>PtD</a:t>
            </a:r>
            <a:r>
              <a:rPr lang="en-US" sz="4000" u="sng" dirty="0"/>
              <a:t> Case Study Description – Step 1</a:t>
            </a:r>
            <a:endParaRPr lang="en-US" sz="4000" dirty="0"/>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6696222" y="1166283"/>
            <a:ext cx="2412618" cy="1745729"/>
          </a:xfrm>
          <a:prstGeom prst="rect">
            <a:avLst/>
          </a:prstGeom>
          <a:noFill/>
          <a:ln>
            <a:noFill/>
          </a:ln>
        </p:spPr>
      </p:pic>
    </p:spTree>
    <p:extLst>
      <p:ext uri="{BB962C8B-B14F-4D97-AF65-F5344CB8AC3E}">
        <p14:creationId xmlns:p14="http://schemas.microsoft.com/office/powerpoint/2010/main" val="21958824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a:blip r:embed="rId2">
            <a:extLst>
              <a:ext uri="{28A0092B-C50C-407E-A947-70E740481C1C}">
                <a14:useLocalDpi xmlns:a14="http://schemas.microsoft.com/office/drawing/2010/main" val="0"/>
              </a:ext>
            </a:extLst>
          </a:blip>
          <a:srcRect/>
          <a:stretch>
            <a:fillRect/>
          </a:stretch>
        </p:blipFill>
        <p:spPr bwMode="auto">
          <a:xfrm>
            <a:off x="1322364" y="2672860"/>
            <a:ext cx="6175716" cy="3995225"/>
          </a:xfrm>
          <a:prstGeom prst="rect">
            <a:avLst/>
          </a:prstGeom>
          <a:noFill/>
          <a:ln>
            <a:noFill/>
          </a:ln>
        </p:spPr>
      </p:pic>
      <p:sp>
        <p:nvSpPr>
          <p:cNvPr id="6" name="Content Placeholder 5"/>
          <p:cNvSpPr>
            <a:spLocks noGrp="1"/>
          </p:cNvSpPr>
          <p:nvPr>
            <p:ph idx="1"/>
          </p:nvPr>
        </p:nvSpPr>
        <p:spPr>
          <a:xfrm>
            <a:off x="70333" y="1780861"/>
            <a:ext cx="6991649" cy="1316363"/>
          </a:xfrm>
        </p:spPr>
        <p:txBody>
          <a:bodyPr>
            <a:normAutofit fontScale="85000" lnSpcReduction="10000"/>
          </a:bodyPr>
          <a:lstStyle/>
          <a:p>
            <a:r>
              <a:rPr lang="en-US" i="1" dirty="0"/>
              <a:t>Step 1 – Describe Current SH&amp;E Condition</a:t>
            </a:r>
          </a:p>
          <a:p>
            <a:r>
              <a:rPr lang="en-US" i="1" dirty="0"/>
              <a:t>Exposure Assessment Results</a:t>
            </a:r>
          </a:p>
        </p:txBody>
      </p:sp>
      <p:sp>
        <p:nvSpPr>
          <p:cNvPr id="5" name="Title 4"/>
          <p:cNvSpPr>
            <a:spLocks noGrp="1"/>
          </p:cNvSpPr>
          <p:nvPr>
            <p:ph type="title"/>
          </p:nvPr>
        </p:nvSpPr>
        <p:spPr>
          <a:xfrm>
            <a:off x="766696" y="168819"/>
            <a:ext cx="8229600" cy="997464"/>
          </a:xfrm>
        </p:spPr>
        <p:txBody>
          <a:bodyPr>
            <a:noAutofit/>
          </a:bodyPr>
          <a:lstStyle/>
          <a:p>
            <a:r>
              <a:rPr lang="en-US" sz="4000" u="sng" dirty="0" err="1"/>
              <a:t>PtD</a:t>
            </a:r>
            <a:r>
              <a:rPr lang="en-US" sz="4000" u="sng" dirty="0"/>
              <a:t> Case Study Description – Step 1</a:t>
            </a:r>
            <a:endParaRPr lang="en-US" sz="4000" dirty="0"/>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6696222" y="1166283"/>
            <a:ext cx="2412618" cy="1745729"/>
          </a:xfrm>
          <a:prstGeom prst="rect">
            <a:avLst/>
          </a:prstGeom>
          <a:noFill/>
          <a:ln>
            <a:noFill/>
          </a:ln>
        </p:spPr>
      </p:pic>
    </p:spTree>
    <p:extLst>
      <p:ext uri="{BB962C8B-B14F-4D97-AF65-F5344CB8AC3E}">
        <p14:creationId xmlns:p14="http://schemas.microsoft.com/office/powerpoint/2010/main" val="20418059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2158353"/>
            <a:ext cx="8665699" cy="4425332"/>
          </a:xfrm>
        </p:spPr>
        <p:txBody>
          <a:bodyPr>
            <a:normAutofit fontScale="85000" lnSpcReduction="20000"/>
          </a:bodyPr>
          <a:lstStyle/>
          <a:p>
            <a:r>
              <a:rPr lang="en-US" i="1" dirty="0"/>
              <a:t>Step 1 – Describe Current SH&amp;E Condition</a:t>
            </a:r>
          </a:p>
          <a:p>
            <a:r>
              <a:rPr lang="en-US" dirty="0"/>
              <a:t>Management wanted to reduce welder’s Cr VI exposure below OELs. </a:t>
            </a:r>
          </a:p>
          <a:p>
            <a:r>
              <a:rPr lang="en-US" dirty="0"/>
              <a:t>The design of the work stations was evaluated to address ergonomics risks. </a:t>
            </a:r>
          </a:p>
          <a:p>
            <a:r>
              <a:rPr lang="en-US" dirty="0"/>
              <a:t>Using multiple risk assessment methods, the risk of Cr VI exposure and Musculoskeletal Disorders (MSDs) was determined to be moderate to high.</a:t>
            </a:r>
          </a:p>
          <a:p>
            <a:r>
              <a:rPr lang="en-US" dirty="0"/>
              <a:t>A team of IH consultants, ergonomics consultants, EHS and Quality manager, engineers, operations manager and a welder was formed.</a:t>
            </a:r>
          </a:p>
        </p:txBody>
      </p:sp>
      <p:sp>
        <p:nvSpPr>
          <p:cNvPr id="5" name="Title 4"/>
          <p:cNvSpPr>
            <a:spLocks noGrp="1"/>
          </p:cNvSpPr>
          <p:nvPr>
            <p:ph type="title"/>
          </p:nvPr>
        </p:nvSpPr>
        <p:spPr>
          <a:xfrm>
            <a:off x="766696" y="168819"/>
            <a:ext cx="8229600" cy="997464"/>
          </a:xfrm>
        </p:spPr>
        <p:txBody>
          <a:bodyPr>
            <a:noAutofit/>
          </a:bodyPr>
          <a:lstStyle/>
          <a:p>
            <a:r>
              <a:rPr lang="en-US" sz="4000" u="sng" dirty="0" err="1"/>
              <a:t>PtD</a:t>
            </a:r>
            <a:r>
              <a:rPr lang="en-US" sz="4000" u="sng" dirty="0"/>
              <a:t> Case Study Description – Step 1</a:t>
            </a:r>
            <a:endParaRPr lang="en-US" sz="4000" dirty="0"/>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6808762" y="1166284"/>
            <a:ext cx="2257874" cy="1351834"/>
          </a:xfrm>
          <a:prstGeom prst="rect">
            <a:avLst/>
          </a:prstGeom>
          <a:noFill/>
          <a:ln>
            <a:noFill/>
          </a:ln>
        </p:spPr>
      </p:pic>
    </p:spTree>
    <p:extLst>
      <p:ext uri="{BB962C8B-B14F-4D97-AF65-F5344CB8AC3E}">
        <p14:creationId xmlns:p14="http://schemas.microsoft.com/office/powerpoint/2010/main" val="3831316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2088013"/>
            <a:ext cx="8665699" cy="4425332"/>
          </a:xfrm>
        </p:spPr>
        <p:txBody>
          <a:bodyPr>
            <a:normAutofit fontScale="62500" lnSpcReduction="20000"/>
          </a:bodyPr>
          <a:lstStyle/>
          <a:p>
            <a:r>
              <a:rPr lang="en-US" i="1" dirty="0"/>
              <a:t>Step 1 – Describe Current SH&amp;E Condition</a:t>
            </a:r>
          </a:p>
          <a:p>
            <a:r>
              <a:rPr lang="en-US" dirty="0"/>
              <a:t>Project objectives included:</a:t>
            </a:r>
          </a:p>
          <a:p>
            <a:r>
              <a:rPr lang="en-US" u="sng" dirty="0"/>
              <a:t>Health and Safety Objectives</a:t>
            </a:r>
            <a:endParaRPr lang="en-US" dirty="0"/>
          </a:p>
          <a:p>
            <a:pPr lvl="0"/>
            <a:r>
              <a:rPr lang="en-US" dirty="0"/>
              <a:t>Cr VI exposure reduction below OSHA PELs.  </a:t>
            </a:r>
          </a:p>
          <a:p>
            <a:pPr lvl="0"/>
            <a:r>
              <a:rPr lang="en-US" dirty="0"/>
              <a:t>Reduce lower back injuries (LBI) associated with the welding stations </a:t>
            </a:r>
          </a:p>
          <a:p>
            <a:pPr lvl="0"/>
            <a:r>
              <a:rPr lang="en-US" dirty="0"/>
              <a:t>Reduce shoulder and neck injuries (S&amp;N Inj.) associated with the welding stations</a:t>
            </a:r>
          </a:p>
          <a:p>
            <a:pPr marL="0" indent="0">
              <a:buNone/>
            </a:pPr>
            <a:endParaRPr lang="en-US" dirty="0"/>
          </a:p>
          <a:p>
            <a:r>
              <a:rPr lang="en-US" u="sng" dirty="0"/>
              <a:t>Operational Objectives</a:t>
            </a:r>
            <a:endParaRPr lang="en-US" dirty="0"/>
          </a:p>
          <a:p>
            <a:pPr lvl="0"/>
            <a:r>
              <a:rPr lang="en-US" dirty="0"/>
              <a:t>Improve company reputation</a:t>
            </a:r>
          </a:p>
          <a:p>
            <a:pPr lvl="0"/>
            <a:r>
              <a:rPr lang="en-US" dirty="0"/>
              <a:t>Improve Process Cycle Efficiency (PCE)</a:t>
            </a:r>
          </a:p>
          <a:p>
            <a:pPr lvl="0"/>
            <a:r>
              <a:rPr lang="en-US" dirty="0"/>
              <a:t>Retain talented employees </a:t>
            </a:r>
          </a:p>
        </p:txBody>
      </p:sp>
      <p:sp>
        <p:nvSpPr>
          <p:cNvPr id="5" name="Title 4"/>
          <p:cNvSpPr>
            <a:spLocks noGrp="1"/>
          </p:cNvSpPr>
          <p:nvPr>
            <p:ph type="title"/>
          </p:nvPr>
        </p:nvSpPr>
        <p:spPr>
          <a:xfrm>
            <a:off x="766696" y="168819"/>
            <a:ext cx="8229600" cy="997464"/>
          </a:xfrm>
        </p:spPr>
        <p:txBody>
          <a:bodyPr>
            <a:noAutofit/>
          </a:bodyPr>
          <a:lstStyle/>
          <a:p>
            <a:r>
              <a:rPr lang="en-US" sz="4000" u="sng" dirty="0" err="1"/>
              <a:t>PtD</a:t>
            </a:r>
            <a:r>
              <a:rPr lang="en-US" sz="4000" u="sng" dirty="0"/>
              <a:t> Case Study Description – Step 1</a:t>
            </a:r>
            <a:endParaRPr lang="en-US" sz="4000" dirty="0"/>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166283"/>
            <a:ext cx="3580236" cy="1998947"/>
          </a:xfrm>
          <a:prstGeom prst="rect">
            <a:avLst/>
          </a:prstGeom>
          <a:noFill/>
          <a:ln>
            <a:noFill/>
          </a:ln>
        </p:spPr>
      </p:pic>
    </p:spTree>
    <p:extLst>
      <p:ext uri="{BB962C8B-B14F-4D97-AF65-F5344CB8AC3E}">
        <p14:creationId xmlns:p14="http://schemas.microsoft.com/office/powerpoint/2010/main" val="35173403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1834794"/>
            <a:ext cx="8665699" cy="4425332"/>
          </a:xfrm>
        </p:spPr>
        <p:txBody>
          <a:bodyPr>
            <a:normAutofit lnSpcReduction="10000"/>
          </a:bodyPr>
          <a:lstStyle/>
          <a:p>
            <a:r>
              <a:rPr lang="en-US" dirty="0"/>
              <a:t>Initial risk assessment was conducted using a modified Preliminary Hazard Analysis (PHA) method. Three hazards were selected for further analysis. </a:t>
            </a:r>
          </a:p>
          <a:p>
            <a:pPr lvl="1">
              <a:buFont typeface="Wingdings" panose="05000000000000000000" pitchFamily="2" charset="2"/>
              <a:buChar char="Ø"/>
            </a:pPr>
            <a:r>
              <a:rPr lang="en-US" dirty="0"/>
              <a:t>Irritation and damage to respiratory tract due to Cr VI exposure (1 RT Cr VI)- Chemical/Physical</a:t>
            </a:r>
          </a:p>
          <a:p>
            <a:pPr lvl="1">
              <a:buFont typeface="Wingdings" panose="05000000000000000000" pitchFamily="2" charset="2"/>
              <a:buChar char="Ø"/>
            </a:pPr>
            <a:r>
              <a:rPr lang="en-US" dirty="0"/>
              <a:t>Lower Back Injuries (LBI) – Ergonomics</a:t>
            </a:r>
          </a:p>
          <a:p>
            <a:pPr lvl="1">
              <a:buFont typeface="Wingdings" panose="05000000000000000000" pitchFamily="2" charset="2"/>
              <a:buChar char="Ø"/>
            </a:pPr>
            <a:r>
              <a:rPr lang="en-US" dirty="0"/>
              <a:t>Shoulder and Neck Injuries (S&amp;N Inj.)- Ergonomics</a:t>
            </a:r>
          </a:p>
        </p:txBody>
      </p:sp>
      <p:sp>
        <p:nvSpPr>
          <p:cNvPr id="5" name="Title 4"/>
          <p:cNvSpPr>
            <a:spLocks noGrp="1"/>
          </p:cNvSpPr>
          <p:nvPr>
            <p:ph type="title"/>
          </p:nvPr>
        </p:nvSpPr>
        <p:spPr>
          <a:xfrm>
            <a:off x="766696" y="168818"/>
            <a:ext cx="8229600" cy="970665"/>
          </a:xfrm>
        </p:spPr>
        <p:txBody>
          <a:bodyPr>
            <a:noAutofit/>
          </a:bodyPr>
          <a:lstStyle/>
          <a:p>
            <a:r>
              <a:rPr lang="en-US" sz="4000" i="1" dirty="0"/>
              <a:t>Step 2 – Conduct Risk Assessment </a:t>
            </a:r>
            <a:endParaRPr lang="en-US" sz="4000" dirty="0"/>
          </a:p>
        </p:txBody>
      </p:sp>
    </p:spTree>
    <p:extLst>
      <p:ext uri="{BB962C8B-B14F-4D97-AF65-F5344CB8AC3E}">
        <p14:creationId xmlns:p14="http://schemas.microsoft.com/office/powerpoint/2010/main" val="4020218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95421" y="1089205"/>
            <a:ext cx="8665699" cy="978744"/>
          </a:xfrm>
        </p:spPr>
        <p:txBody>
          <a:bodyPr>
            <a:normAutofit/>
          </a:bodyPr>
          <a:lstStyle/>
          <a:p>
            <a:r>
              <a:rPr lang="en-US" dirty="0"/>
              <a:t>Current state hazard assessment PHA </a:t>
            </a:r>
          </a:p>
        </p:txBody>
      </p:sp>
      <p:sp>
        <p:nvSpPr>
          <p:cNvPr id="5" name="Title 4"/>
          <p:cNvSpPr>
            <a:spLocks noGrp="1"/>
          </p:cNvSpPr>
          <p:nvPr>
            <p:ph type="title"/>
          </p:nvPr>
        </p:nvSpPr>
        <p:spPr>
          <a:xfrm>
            <a:off x="766696" y="168819"/>
            <a:ext cx="8229600" cy="997464"/>
          </a:xfrm>
        </p:spPr>
        <p:txBody>
          <a:bodyPr>
            <a:noAutofit/>
          </a:bodyPr>
          <a:lstStyle/>
          <a:p>
            <a:r>
              <a:rPr lang="en-US" sz="4000" i="1" dirty="0"/>
              <a:t>Step 2 – Conduct Risk Assessment </a:t>
            </a:r>
            <a:endParaRPr lang="en-US" sz="4000"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56272" y="2086669"/>
            <a:ext cx="8996296" cy="3892100"/>
          </a:xfrm>
          <a:prstGeom prst="rect">
            <a:avLst/>
          </a:prstGeom>
          <a:noFill/>
          <a:ln>
            <a:noFill/>
          </a:ln>
        </p:spPr>
      </p:pic>
    </p:spTree>
    <p:extLst>
      <p:ext uri="{BB962C8B-B14F-4D97-AF65-F5344CB8AC3E}">
        <p14:creationId xmlns:p14="http://schemas.microsoft.com/office/powerpoint/2010/main" val="1622068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1834794"/>
            <a:ext cx="8665699" cy="4425332"/>
          </a:xfrm>
        </p:spPr>
        <p:txBody>
          <a:bodyPr>
            <a:normAutofit fontScale="92500" lnSpcReduction="20000"/>
          </a:bodyPr>
          <a:lstStyle/>
          <a:p>
            <a:r>
              <a:rPr lang="en-US" dirty="0"/>
              <a:t>After the initial risk assessment, the health risk of the current operation was considered not acceptable. </a:t>
            </a:r>
          </a:p>
          <a:p>
            <a:r>
              <a:rPr lang="en-US" dirty="0"/>
              <a:t>Two of the welding station’s exposure exceeded the Cr VI PEL. </a:t>
            </a:r>
          </a:p>
          <a:p>
            <a:r>
              <a:rPr lang="en-US" dirty="0"/>
              <a:t>All four of the welding stations exceeded the Action Limit for Cr VI. </a:t>
            </a:r>
          </a:p>
          <a:p>
            <a:r>
              <a:rPr lang="en-US" dirty="0"/>
              <a:t>Lower back and shoulder/neck injuries were reported. Cr VI, and MSDs health outcomes were included in the risk assessment matrix.</a:t>
            </a:r>
          </a:p>
        </p:txBody>
      </p:sp>
      <p:sp>
        <p:nvSpPr>
          <p:cNvPr id="5" name="Title 4"/>
          <p:cNvSpPr>
            <a:spLocks noGrp="1"/>
          </p:cNvSpPr>
          <p:nvPr>
            <p:ph type="title"/>
          </p:nvPr>
        </p:nvSpPr>
        <p:spPr>
          <a:xfrm>
            <a:off x="766696" y="168819"/>
            <a:ext cx="8229600" cy="997464"/>
          </a:xfrm>
        </p:spPr>
        <p:txBody>
          <a:bodyPr>
            <a:noAutofit/>
          </a:bodyPr>
          <a:lstStyle/>
          <a:p>
            <a:r>
              <a:rPr lang="en-US" sz="4000" i="1" dirty="0"/>
              <a:t>Step 2 – Conduct Risk Assessment </a:t>
            </a:r>
            <a:endParaRPr lang="en-US" sz="4000" dirty="0"/>
          </a:p>
        </p:txBody>
      </p:sp>
    </p:spTree>
    <p:extLst>
      <p:ext uri="{BB962C8B-B14F-4D97-AF65-F5344CB8AC3E}">
        <p14:creationId xmlns:p14="http://schemas.microsoft.com/office/powerpoint/2010/main" val="3709069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6696" y="168819"/>
            <a:ext cx="8229600" cy="997464"/>
          </a:xfrm>
        </p:spPr>
        <p:txBody>
          <a:bodyPr>
            <a:noAutofit/>
          </a:bodyPr>
          <a:lstStyle/>
          <a:p>
            <a:r>
              <a:rPr lang="en-US" sz="4000" i="1" dirty="0"/>
              <a:t>Step 2 – Conduct Risk Assessment </a:t>
            </a:r>
            <a:endParaRPr lang="en-US" sz="4000"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161785" y="1378633"/>
            <a:ext cx="8834511" cy="4642339"/>
          </a:xfrm>
          <a:prstGeom prst="rect">
            <a:avLst/>
          </a:prstGeom>
          <a:noFill/>
          <a:ln>
            <a:noFill/>
          </a:ln>
        </p:spPr>
      </p:pic>
    </p:spTree>
    <p:extLst>
      <p:ext uri="{BB962C8B-B14F-4D97-AF65-F5344CB8AC3E}">
        <p14:creationId xmlns:p14="http://schemas.microsoft.com/office/powerpoint/2010/main" val="2034497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53217" y="1947333"/>
            <a:ext cx="8665699" cy="4425332"/>
          </a:xfrm>
        </p:spPr>
        <p:txBody>
          <a:bodyPr>
            <a:normAutofit fontScale="92500"/>
          </a:bodyPr>
          <a:lstStyle/>
          <a:p>
            <a:r>
              <a:rPr lang="en-US" dirty="0"/>
              <a:t>Advanced Risk Assessment/Risk Management  Session </a:t>
            </a:r>
          </a:p>
          <a:p>
            <a:r>
              <a:rPr lang="en-US" dirty="0"/>
              <a:t>This session builds on </a:t>
            </a:r>
            <a:r>
              <a:rPr lang="en-US"/>
              <a:t>previous Fundamental and </a:t>
            </a:r>
            <a:r>
              <a:rPr lang="en-US" dirty="0"/>
              <a:t>Intermediate Risk Assessment sessions </a:t>
            </a:r>
          </a:p>
          <a:p>
            <a:r>
              <a:rPr lang="en-US" dirty="0"/>
              <a:t>This Session gives participants the foundation to become familiar with SH&amp;E hazards identification, risk assessment, risk management, and Business Case Development tools. </a:t>
            </a:r>
          </a:p>
        </p:txBody>
      </p:sp>
      <p:sp>
        <p:nvSpPr>
          <p:cNvPr id="5" name="Title 4"/>
          <p:cNvSpPr>
            <a:spLocks noGrp="1"/>
          </p:cNvSpPr>
          <p:nvPr>
            <p:ph type="title"/>
          </p:nvPr>
        </p:nvSpPr>
        <p:spPr>
          <a:xfrm>
            <a:off x="583812" y="613622"/>
            <a:ext cx="8229600" cy="939031"/>
          </a:xfrm>
        </p:spPr>
        <p:txBody>
          <a:bodyPr>
            <a:normAutofit/>
          </a:bodyPr>
          <a:lstStyle/>
          <a:p>
            <a:r>
              <a:rPr lang="en-US" u="sng" dirty="0"/>
              <a:t>Session No. 593 Summary</a:t>
            </a:r>
            <a:endParaRPr lang="en-US" dirty="0"/>
          </a:p>
        </p:txBody>
      </p:sp>
    </p:spTree>
    <p:extLst>
      <p:ext uri="{BB962C8B-B14F-4D97-AF65-F5344CB8AC3E}">
        <p14:creationId xmlns:p14="http://schemas.microsoft.com/office/powerpoint/2010/main" val="33828142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32130" y="1264758"/>
            <a:ext cx="8665699" cy="1063151"/>
          </a:xfrm>
        </p:spPr>
        <p:txBody>
          <a:bodyPr>
            <a:normAutofit lnSpcReduction="10000"/>
          </a:bodyPr>
          <a:lstStyle/>
          <a:p>
            <a:r>
              <a:rPr lang="en-US" dirty="0"/>
              <a:t>SH&amp;E hazards and risks impact on the business operations</a:t>
            </a:r>
          </a:p>
        </p:txBody>
      </p:sp>
      <p:sp>
        <p:nvSpPr>
          <p:cNvPr id="5" name="Title 4"/>
          <p:cNvSpPr>
            <a:spLocks noGrp="1"/>
          </p:cNvSpPr>
          <p:nvPr>
            <p:ph type="title"/>
          </p:nvPr>
        </p:nvSpPr>
        <p:spPr>
          <a:xfrm>
            <a:off x="766696" y="168819"/>
            <a:ext cx="8229600" cy="997464"/>
          </a:xfrm>
        </p:spPr>
        <p:txBody>
          <a:bodyPr>
            <a:noAutofit/>
          </a:bodyPr>
          <a:lstStyle/>
          <a:p>
            <a:r>
              <a:rPr lang="en-US" sz="4000" i="1" dirty="0"/>
              <a:t>Step 2 – Conduct Risk Assessment </a:t>
            </a:r>
            <a:endParaRPr lang="en-US" sz="4000" dirty="0"/>
          </a:p>
        </p:txBody>
      </p:sp>
      <p:pic>
        <p:nvPicPr>
          <p:cNvPr id="8" name="Picture 7"/>
          <p:cNvPicPr/>
          <p:nvPr/>
        </p:nvPicPr>
        <p:blipFill>
          <a:blip r:embed="rId2">
            <a:extLst>
              <a:ext uri="{28A0092B-C50C-407E-A947-70E740481C1C}">
                <a14:useLocalDpi xmlns:a14="http://schemas.microsoft.com/office/drawing/2010/main" val="0"/>
              </a:ext>
            </a:extLst>
          </a:blip>
          <a:srcRect/>
          <a:stretch>
            <a:fillRect/>
          </a:stretch>
        </p:blipFill>
        <p:spPr bwMode="auto">
          <a:xfrm>
            <a:off x="232129" y="2398249"/>
            <a:ext cx="8665699" cy="3482047"/>
          </a:xfrm>
          <a:prstGeom prst="rect">
            <a:avLst/>
          </a:prstGeom>
          <a:noFill/>
          <a:ln>
            <a:noFill/>
          </a:ln>
        </p:spPr>
      </p:pic>
    </p:spTree>
    <p:extLst>
      <p:ext uri="{BB962C8B-B14F-4D97-AF65-F5344CB8AC3E}">
        <p14:creationId xmlns:p14="http://schemas.microsoft.com/office/powerpoint/2010/main" val="36242738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32130" y="1796333"/>
            <a:ext cx="8665699" cy="1063151"/>
          </a:xfrm>
        </p:spPr>
        <p:txBody>
          <a:bodyPr>
            <a:normAutofit fontScale="77500" lnSpcReduction="20000"/>
          </a:bodyPr>
          <a:lstStyle/>
          <a:p>
            <a:r>
              <a:rPr lang="en-US" b="1" cap="small" dirty="0"/>
              <a:t>A Business Impact Risk Assessment Matrix (BRAM) was used to evaluate the SH&amp;E risk on the business operations. </a:t>
            </a:r>
            <a:endParaRPr lang="en-US" dirty="0"/>
          </a:p>
        </p:txBody>
      </p:sp>
      <p:sp>
        <p:nvSpPr>
          <p:cNvPr id="5" name="Title 4"/>
          <p:cNvSpPr>
            <a:spLocks noGrp="1"/>
          </p:cNvSpPr>
          <p:nvPr>
            <p:ph type="title"/>
          </p:nvPr>
        </p:nvSpPr>
        <p:spPr>
          <a:xfrm>
            <a:off x="766696" y="168819"/>
            <a:ext cx="8229600" cy="997464"/>
          </a:xfrm>
        </p:spPr>
        <p:txBody>
          <a:bodyPr>
            <a:noAutofit/>
          </a:bodyPr>
          <a:lstStyle/>
          <a:p>
            <a:r>
              <a:rPr lang="en-US" sz="4000" i="1" dirty="0"/>
              <a:t>Step 2 – Conduct Risk Assessment </a:t>
            </a:r>
            <a:endParaRPr lang="en-US" sz="4000" dirty="0"/>
          </a:p>
        </p:txBody>
      </p:sp>
      <p:pic>
        <p:nvPicPr>
          <p:cNvPr id="3" name="Picture 2"/>
          <p:cNvPicPr>
            <a:picLocks noChangeAspect="1"/>
          </p:cNvPicPr>
          <p:nvPr/>
        </p:nvPicPr>
        <p:blipFill>
          <a:blip r:embed="rId2"/>
          <a:stretch>
            <a:fillRect/>
          </a:stretch>
        </p:blipFill>
        <p:spPr>
          <a:xfrm>
            <a:off x="56272" y="2503671"/>
            <a:ext cx="8996296" cy="3538776"/>
          </a:xfrm>
          <a:prstGeom prst="rect">
            <a:avLst/>
          </a:prstGeom>
        </p:spPr>
      </p:pic>
    </p:spTree>
    <p:extLst>
      <p:ext uri="{BB962C8B-B14F-4D97-AF65-F5344CB8AC3E}">
        <p14:creationId xmlns:p14="http://schemas.microsoft.com/office/powerpoint/2010/main" val="1071354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1834794"/>
            <a:ext cx="6316399" cy="4425332"/>
          </a:xfrm>
        </p:spPr>
        <p:txBody>
          <a:bodyPr>
            <a:normAutofit fontScale="85000" lnSpcReduction="10000"/>
          </a:bodyPr>
          <a:lstStyle/>
          <a:p>
            <a:r>
              <a:rPr lang="en-US" b="1" cap="small" dirty="0"/>
              <a:t>It was apparent that control measures had to be implemented. </a:t>
            </a:r>
          </a:p>
          <a:p>
            <a:r>
              <a:rPr lang="en-US" b="1" cap="small" dirty="0"/>
              <a:t>The welders experimented with a new welding helmet with supplied air system. </a:t>
            </a:r>
          </a:p>
          <a:p>
            <a:r>
              <a:rPr lang="en-US" b="1" cap="small" dirty="0"/>
              <a:t>Such controls measures were very unpopular with the welders. The supplied air system was inconvenient for the welders and </a:t>
            </a:r>
            <a:r>
              <a:rPr lang="en-US" i="1" dirty="0"/>
              <a:t>productivity</a:t>
            </a:r>
            <a:r>
              <a:rPr lang="en-US" dirty="0"/>
              <a:t> was negatively affected. </a:t>
            </a:r>
          </a:p>
        </p:txBody>
      </p:sp>
      <p:sp>
        <p:nvSpPr>
          <p:cNvPr id="5" name="Title 4"/>
          <p:cNvSpPr>
            <a:spLocks noGrp="1"/>
          </p:cNvSpPr>
          <p:nvPr>
            <p:ph type="title"/>
          </p:nvPr>
        </p:nvSpPr>
        <p:spPr>
          <a:xfrm>
            <a:off x="766696" y="168819"/>
            <a:ext cx="8229600" cy="997464"/>
          </a:xfrm>
        </p:spPr>
        <p:txBody>
          <a:bodyPr>
            <a:noAutofit/>
          </a:bodyPr>
          <a:lstStyle/>
          <a:p>
            <a:r>
              <a:rPr lang="en-US" sz="4000" i="1" dirty="0"/>
              <a:t>Step 2 – Conduct Risk Assessment </a:t>
            </a:r>
            <a:endParaRPr lang="en-US" sz="4000" dirty="0"/>
          </a:p>
        </p:txBody>
      </p:sp>
      <p:pic>
        <p:nvPicPr>
          <p:cNvPr id="2" name="Picture 1"/>
          <p:cNvPicPr>
            <a:picLocks noChangeAspect="1"/>
          </p:cNvPicPr>
          <p:nvPr/>
        </p:nvPicPr>
        <p:blipFill>
          <a:blip r:embed="rId2"/>
          <a:stretch>
            <a:fillRect/>
          </a:stretch>
        </p:blipFill>
        <p:spPr>
          <a:xfrm>
            <a:off x="6217920" y="2247114"/>
            <a:ext cx="2848716" cy="2982750"/>
          </a:xfrm>
          <a:prstGeom prst="rect">
            <a:avLst/>
          </a:prstGeom>
        </p:spPr>
      </p:pic>
      <p:sp>
        <p:nvSpPr>
          <p:cNvPr id="7" name="TextBox 6"/>
          <p:cNvSpPr txBox="1"/>
          <p:nvPr/>
        </p:nvSpPr>
        <p:spPr>
          <a:xfrm>
            <a:off x="6217920" y="5283329"/>
            <a:ext cx="2778376" cy="461665"/>
          </a:xfrm>
          <a:prstGeom prst="rect">
            <a:avLst/>
          </a:prstGeom>
          <a:noFill/>
        </p:spPr>
        <p:txBody>
          <a:bodyPr wrap="square" rtlCol="0">
            <a:spAutoFit/>
          </a:bodyPr>
          <a:lstStyle/>
          <a:p>
            <a:r>
              <a:rPr lang="en-US" sz="1200" dirty="0"/>
              <a:t>Source: 3M: </a:t>
            </a:r>
            <a:r>
              <a:rPr lang="en-US" sz="1200" dirty="0">
                <a:hlinkClick r:id="rId3"/>
              </a:rPr>
              <a:t>http://solutions.3m.com</a:t>
            </a:r>
            <a:endParaRPr lang="en-US" sz="1200" dirty="0"/>
          </a:p>
          <a:p>
            <a:endParaRPr lang="en-US" sz="1200" dirty="0"/>
          </a:p>
        </p:txBody>
      </p:sp>
    </p:spTree>
    <p:extLst>
      <p:ext uri="{BB962C8B-B14F-4D97-AF65-F5344CB8AC3E}">
        <p14:creationId xmlns:p14="http://schemas.microsoft.com/office/powerpoint/2010/main" val="30221715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78517"/>
            <a:ext cx="8229600" cy="598919"/>
          </a:xfrm>
        </p:spPr>
        <p:txBody>
          <a:bodyPr>
            <a:normAutofit lnSpcReduction="10000"/>
          </a:bodyPr>
          <a:lstStyle/>
          <a:p>
            <a:r>
              <a:rPr lang="en-US" dirty="0"/>
              <a:t>Striped Bow Tie – SH&amp;E Consequences</a:t>
            </a:r>
          </a:p>
        </p:txBody>
      </p:sp>
      <p:sp>
        <p:nvSpPr>
          <p:cNvPr id="3" name="Title 2"/>
          <p:cNvSpPr>
            <a:spLocks noGrp="1"/>
          </p:cNvSpPr>
          <p:nvPr>
            <p:ph type="title"/>
          </p:nvPr>
        </p:nvSpPr>
        <p:spPr>
          <a:xfrm>
            <a:off x="457200" y="458881"/>
            <a:ext cx="8229600" cy="793144"/>
          </a:xfrm>
        </p:spPr>
        <p:txBody>
          <a:bodyPr>
            <a:normAutofit/>
          </a:bodyPr>
          <a:lstStyle/>
          <a:p>
            <a:r>
              <a:rPr lang="en-US" sz="4000" i="1" dirty="0"/>
              <a:t>Step 2 – Conduct Risk Assessment </a:t>
            </a:r>
            <a:endParaRPr lang="en-US" sz="4000" dirty="0"/>
          </a:p>
        </p:txBody>
      </p:sp>
      <p:pic>
        <p:nvPicPr>
          <p:cNvPr id="4" name="Picture 3"/>
          <p:cNvPicPr>
            <a:picLocks noChangeAspect="1"/>
          </p:cNvPicPr>
          <p:nvPr/>
        </p:nvPicPr>
        <p:blipFill>
          <a:blip r:embed="rId2"/>
          <a:stretch>
            <a:fillRect/>
          </a:stretch>
        </p:blipFill>
        <p:spPr>
          <a:xfrm>
            <a:off x="206595" y="2386962"/>
            <a:ext cx="8712317" cy="3828469"/>
          </a:xfrm>
          <a:prstGeom prst="rect">
            <a:avLst/>
          </a:prstGeom>
        </p:spPr>
      </p:pic>
      <p:sp>
        <p:nvSpPr>
          <p:cNvPr id="5" name="TextBox 4"/>
          <p:cNvSpPr txBox="1"/>
          <p:nvPr/>
        </p:nvSpPr>
        <p:spPr>
          <a:xfrm>
            <a:off x="457200" y="6260120"/>
            <a:ext cx="6858000" cy="461665"/>
          </a:xfrm>
          <a:prstGeom prst="rect">
            <a:avLst/>
          </a:prstGeom>
          <a:noFill/>
        </p:spPr>
        <p:txBody>
          <a:bodyPr wrap="square" rtlCol="0">
            <a:spAutoFit/>
          </a:bodyPr>
          <a:lstStyle/>
          <a:p>
            <a:r>
              <a:rPr lang="en-US" sz="1200" dirty="0"/>
              <a:t>Source: </a:t>
            </a:r>
            <a:r>
              <a:rPr lang="en-US" sz="1200" b="1" dirty="0"/>
              <a:t>Lyon, B.K., Popov, G.</a:t>
            </a:r>
            <a:r>
              <a:rPr lang="en-US" sz="1200" dirty="0"/>
              <a:t> (2016, March). The Art of Assessing Risk: Selecting, Modifying &amp; Combining Methods to Assess Operational Risks. </a:t>
            </a:r>
            <a:r>
              <a:rPr lang="en-US" sz="1200" i="1" dirty="0"/>
              <a:t>Professional Safety, 61(3),</a:t>
            </a:r>
            <a:r>
              <a:rPr lang="en-US" sz="1200" dirty="0"/>
              <a:t> 40-51.</a:t>
            </a:r>
          </a:p>
        </p:txBody>
      </p:sp>
    </p:spTree>
    <p:extLst>
      <p:ext uri="{BB962C8B-B14F-4D97-AF65-F5344CB8AC3E}">
        <p14:creationId xmlns:p14="http://schemas.microsoft.com/office/powerpoint/2010/main" val="3137652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43945"/>
            <a:ext cx="8229600" cy="598919"/>
          </a:xfrm>
        </p:spPr>
        <p:txBody>
          <a:bodyPr>
            <a:normAutofit lnSpcReduction="10000"/>
          </a:bodyPr>
          <a:lstStyle/>
          <a:p>
            <a:r>
              <a:rPr lang="en-US" dirty="0"/>
              <a:t>Striped Bow Tie – Business Consequences</a:t>
            </a:r>
          </a:p>
        </p:txBody>
      </p:sp>
      <p:sp>
        <p:nvSpPr>
          <p:cNvPr id="3" name="Title 2"/>
          <p:cNvSpPr>
            <a:spLocks noGrp="1"/>
          </p:cNvSpPr>
          <p:nvPr>
            <p:ph type="title"/>
          </p:nvPr>
        </p:nvSpPr>
        <p:spPr>
          <a:xfrm>
            <a:off x="457200" y="458881"/>
            <a:ext cx="8229600" cy="793144"/>
          </a:xfrm>
        </p:spPr>
        <p:txBody>
          <a:bodyPr>
            <a:normAutofit/>
          </a:bodyPr>
          <a:lstStyle/>
          <a:p>
            <a:r>
              <a:rPr lang="en-US" sz="4000" i="1" dirty="0"/>
              <a:t>Step 2 – Conduct Risk Assessment </a:t>
            </a:r>
            <a:endParaRPr lang="en-US" sz="4000" dirty="0"/>
          </a:p>
        </p:txBody>
      </p:sp>
      <p:pic>
        <p:nvPicPr>
          <p:cNvPr id="6" name="Picture 5"/>
          <p:cNvPicPr>
            <a:picLocks noChangeAspect="1"/>
          </p:cNvPicPr>
          <p:nvPr/>
        </p:nvPicPr>
        <p:blipFill>
          <a:blip r:embed="rId2"/>
          <a:stretch>
            <a:fillRect/>
          </a:stretch>
        </p:blipFill>
        <p:spPr>
          <a:xfrm>
            <a:off x="61721" y="1858563"/>
            <a:ext cx="9020557" cy="3864844"/>
          </a:xfrm>
          <a:prstGeom prst="rect">
            <a:avLst/>
          </a:prstGeom>
        </p:spPr>
      </p:pic>
      <p:sp>
        <p:nvSpPr>
          <p:cNvPr id="5" name="TextBox 4"/>
          <p:cNvSpPr txBox="1"/>
          <p:nvPr/>
        </p:nvSpPr>
        <p:spPr>
          <a:xfrm>
            <a:off x="457200" y="6175712"/>
            <a:ext cx="6858000" cy="461665"/>
          </a:xfrm>
          <a:prstGeom prst="rect">
            <a:avLst/>
          </a:prstGeom>
          <a:noFill/>
        </p:spPr>
        <p:txBody>
          <a:bodyPr wrap="square" rtlCol="0">
            <a:spAutoFit/>
          </a:bodyPr>
          <a:lstStyle/>
          <a:p>
            <a:r>
              <a:rPr lang="en-US" sz="1200" dirty="0"/>
              <a:t>Source: </a:t>
            </a:r>
            <a:r>
              <a:rPr lang="en-US" sz="1200" b="1" dirty="0"/>
              <a:t>Lyon, B.K., Popov, G.</a:t>
            </a:r>
            <a:r>
              <a:rPr lang="en-US" sz="1200" dirty="0"/>
              <a:t> (2016, March). The Art of Assessing Risk: Selecting, Modifying &amp; Combining Methods to Assess Operational Risks. </a:t>
            </a:r>
            <a:r>
              <a:rPr lang="en-US" sz="1200" i="1" dirty="0"/>
              <a:t>Professional Safety, 61(3),</a:t>
            </a:r>
            <a:r>
              <a:rPr lang="en-US" sz="1200" dirty="0"/>
              <a:t> 40-51.</a:t>
            </a:r>
          </a:p>
        </p:txBody>
      </p:sp>
    </p:spTree>
    <p:extLst>
      <p:ext uri="{BB962C8B-B14F-4D97-AF65-F5344CB8AC3E}">
        <p14:creationId xmlns:p14="http://schemas.microsoft.com/office/powerpoint/2010/main" val="11912424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32130" y="1130826"/>
            <a:ext cx="8665699" cy="1063151"/>
          </a:xfrm>
        </p:spPr>
        <p:txBody>
          <a:bodyPr>
            <a:normAutofit fontScale="77500" lnSpcReduction="20000"/>
          </a:bodyPr>
          <a:lstStyle/>
          <a:p>
            <a:r>
              <a:rPr lang="en-US" dirty="0"/>
              <a:t>To present a 36,000-ft. view of the current state, SH&amp;E risks and business consequences are then presented utilizing a modified Bow-Tie risk assessment methodology. </a:t>
            </a:r>
          </a:p>
        </p:txBody>
      </p:sp>
      <p:sp>
        <p:nvSpPr>
          <p:cNvPr id="5" name="Title 4"/>
          <p:cNvSpPr>
            <a:spLocks noGrp="1"/>
          </p:cNvSpPr>
          <p:nvPr>
            <p:ph type="title"/>
          </p:nvPr>
        </p:nvSpPr>
        <p:spPr>
          <a:xfrm>
            <a:off x="766696" y="168819"/>
            <a:ext cx="8229600" cy="997464"/>
          </a:xfrm>
        </p:spPr>
        <p:txBody>
          <a:bodyPr>
            <a:noAutofit/>
          </a:bodyPr>
          <a:lstStyle/>
          <a:p>
            <a:r>
              <a:rPr lang="en-US" sz="4000" i="1" dirty="0"/>
              <a:t>Step 2 – Conduct Risk Assessment </a:t>
            </a:r>
            <a:endParaRPr lang="en-US" sz="4000" dirty="0"/>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112542" y="2183293"/>
            <a:ext cx="8883754" cy="3528183"/>
          </a:xfrm>
          <a:prstGeom prst="rect">
            <a:avLst/>
          </a:prstGeom>
          <a:noFill/>
          <a:ln>
            <a:noFill/>
          </a:ln>
        </p:spPr>
      </p:pic>
      <p:sp>
        <p:nvSpPr>
          <p:cNvPr id="2" name="TextBox 1"/>
          <p:cNvSpPr txBox="1"/>
          <p:nvPr/>
        </p:nvSpPr>
        <p:spPr>
          <a:xfrm>
            <a:off x="56271" y="5781817"/>
            <a:ext cx="7920111" cy="923330"/>
          </a:xfrm>
          <a:prstGeom prst="rect">
            <a:avLst/>
          </a:prstGeom>
          <a:noFill/>
        </p:spPr>
        <p:txBody>
          <a:bodyPr wrap="square" rtlCol="0">
            <a:spAutoFit/>
          </a:bodyPr>
          <a:lstStyle/>
          <a:p>
            <a:r>
              <a:rPr lang="en-US" dirty="0"/>
              <a:t>ISO 31010 2017 update: Sources of risk (or </a:t>
            </a:r>
            <a:r>
              <a:rPr lang="en-US" u="sng" dirty="0"/>
              <a:t>hazards/ threats in a safety context</a:t>
            </a:r>
            <a:r>
              <a:rPr lang="en-US" dirty="0"/>
              <a:t>) are listed at the left hand side of the knot and joined to the knot by lines representing the different mechanisms by which sources of risk can lead to the event </a:t>
            </a:r>
          </a:p>
        </p:txBody>
      </p:sp>
    </p:spTree>
    <p:extLst>
      <p:ext uri="{BB962C8B-B14F-4D97-AF65-F5344CB8AC3E}">
        <p14:creationId xmlns:p14="http://schemas.microsoft.com/office/powerpoint/2010/main" val="19225388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217920" y="2247114"/>
            <a:ext cx="2848716" cy="2982750"/>
          </a:xfrm>
          <a:prstGeom prst="rect">
            <a:avLst/>
          </a:prstGeom>
        </p:spPr>
      </p:pic>
      <p:sp>
        <p:nvSpPr>
          <p:cNvPr id="6" name="Content Placeholder 5"/>
          <p:cNvSpPr>
            <a:spLocks noGrp="1"/>
          </p:cNvSpPr>
          <p:nvPr>
            <p:ph idx="1"/>
          </p:nvPr>
        </p:nvSpPr>
        <p:spPr>
          <a:xfrm>
            <a:off x="70333" y="1834794"/>
            <a:ext cx="6316399" cy="4425332"/>
          </a:xfrm>
        </p:spPr>
        <p:txBody>
          <a:bodyPr>
            <a:normAutofit fontScale="92500" lnSpcReduction="10000"/>
          </a:bodyPr>
          <a:lstStyle/>
          <a:p>
            <a:r>
              <a:rPr lang="en-US" b="1" cap="small" dirty="0">
                <a:cs typeface="Times New Roman" panose="02020603050405020304" pitchFamily="18" charset="0"/>
              </a:rPr>
              <a:t>Bow-tie risk assessment methodology presents opportunities to safety professionals to present OSH hazards and business consequences in one diagram as suggested in ANSI Z10 Section 4.2. (</a:t>
            </a:r>
            <a:r>
              <a:rPr lang="en-US" cap="small" dirty="0">
                <a:cs typeface="Times New Roman" panose="02020603050405020304" pitchFamily="18" charset="0"/>
              </a:rPr>
              <a:t>ANSI/AIHA Z10-2012</a:t>
            </a:r>
            <a:r>
              <a:rPr lang="en-US" b="1" cap="small" dirty="0">
                <a:cs typeface="Times New Roman" panose="02020603050405020304" pitchFamily="18" charset="0"/>
              </a:rPr>
              <a:t>)</a:t>
            </a:r>
            <a:endParaRPr lang="en-US" cap="small" dirty="0">
              <a:cs typeface="Times New Roman" panose="02020603050405020304" pitchFamily="18" charset="0"/>
            </a:endParaRPr>
          </a:p>
          <a:p>
            <a:r>
              <a:rPr lang="en-US" b="1" cap="small" dirty="0">
                <a:cs typeface="Times New Roman" panose="02020603050405020304" pitchFamily="18" charset="0"/>
              </a:rPr>
              <a:t>It was apparent that higher levels of controls had to be implemented. </a:t>
            </a:r>
          </a:p>
        </p:txBody>
      </p:sp>
      <p:sp>
        <p:nvSpPr>
          <p:cNvPr id="5" name="Title 4"/>
          <p:cNvSpPr>
            <a:spLocks noGrp="1"/>
          </p:cNvSpPr>
          <p:nvPr>
            <p:ph type="title"/>
          </p:nvPr>
        </p:nvSpPr>
        <p:spPr>
          <a:xfrm>
            <a:off x="766696" y="168819"/>
            <a:ext cx="8229600" cy="997464"/>
          </a:xfrm>
        </p:spPr>
        <p:txBody>
          <a:bodyPr>
            <a:noAutofit/>
          </a:bodyPr>
          <a:lstStyle/>
          <a:p>
            <a:r>
              <a:rPr lang="en-US" sz="4000" i="1" dirty="0"/>
              <a:t>Step 2 – Conduct Risk Assessment </a:t>
            </a:r>
            <a:endParaRPr lang="en-US" sz="4000" dirty="0"/>
          </a:p>
        </p:txBody>
      </p:sp>
      <p:sp>
        <p:nvSpPr>
          <p:cNvPr id="7" name="TextBox 6"/>
          <p:cNvSpPr txBox="1"/>
          <p:nvPr/>
        </p:nvSpPr>
        <p:spPr>
          <a:xfrm>
            <a:off x="6217920" y="5283329"/>
            <a:ext cx="2778376" cy="461665"/>
          </a:xfrm>
          <a:prstGeom prst="rect">
            <a:avLst/>
          </a:prstGeom>
          <a:noFill/>
        </p:spPr>
        <p:txBody>
          <a:bodyPr wrap="square" rtlCol="0">
            <a:spAutoFit/>
          </a:bodyPr>
          <a:lstStyle/>
          <a:p>
            <a:r>
              <a:rPr lang="en-US" sz="1200" dirty="0"/>
              <a:t>Source: 3M: </a:t>
            </a:r>
            <a:r>
              <a:rPr lang="en-US" sz="1200" dirty="0">
                <a:hlinkClick r:id="rId3"/>
              </a:rPr>
              <a:t>http://solutions.3m.com</a:t>
            </a:r>
            <a:endParaRPr lang="en-US" sz="1200" dirty="0"/>
          </a:p>
          <a:p>
            <a:endParaRPr lang="en-US" sz="1200" dirty="0"/>
          </a:p>
        </p:txBody>
      </p:sp>
    </p:spTree>
    <p:extLst>
      <p:ext uri="{BB962C8B-B14F-4D97-AF65-F5344CB8AC3E}">
        <p14:creationId xmlns:p14="http://schemas.microsoft.com/office/powerpoint/2010/main" val="3605868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1834794"/>
            <a:ext cx="8665699" cy="4425332"/>
          </a:xfrm>
        </p:spPr>
        <p:txBody>
          <a:bodyPr>
            <a:normAutofit fontScale="85000" lnSpcReduction="10000"/>
          </a:bodyPr>
          <a:lstStyle/>
          <a:p>
            <a:r>
              <a:rPr lang="en-US" dirty="0"/>
              <a:t>To reduce the Cr VI exposure and eliminate the use of respirators, each weld station had to be equipped with unique local exhaust ventilation (LEV). </a:t>
            </a:r>
          </a:p>
          <a:p>
            <a:r>
              <a:rPr lang="en-US" dirty="0"/>
              <a:t>Captured air is transported overhead to a conventional branched and tapered duct system, where it is filtered, and then exhausted. </a:t>
            </a:r>
          </a:p>
          <a:p>
            <a:r>
              <a:rPr lang="en-US" dirty="0"/>
              <a:t>To address musculoskeletal disorders of the back, neck and shoulders, adjustable welding work stations were designed.  As a result, the following </a:t>
            </a:r>
            <a:r>
              <a:rPr lang="en-US" dirty="0" err="1"/>
              <a:t>PtD</a:t>
            </a:r>
            <a:r>
              <a:rPr lang="en-US" dirty="0"/>
              <a:t> Solutions were agreed upon to reduce risk to welding operators:</a:t>
            </a:r>
          </a:p>
        </p:txBody>
      </p:sp>
      <p:sp>
        <p:nvSpPr>
          <p:cNvPr id="5" name="Title 4"/>
          <p:cNvSpPr>
            <a:spLocks noGrp="1"/>
          </p:cNvSpPr>
          <p:nvPr>
            <p:ph type="title"/>
          </p:nvPr>
        </p:nvSpPr>
        <p:spPr>
          <a:xfrm>
            <a:off x="766696" y="309498"/>
            <a:ext cx="8229600" cy="1350492"/>
          </a:xfrm>
        </p:spPr>
        <p:txBody>
          <a:bodyPr>
            <a:noAutofit/>
          </a:bodyPr>
          <a:lstStyle/>
          <a:p>
            <a:r>
              <a:rPr lang="en-US" sz="3600" i="1" cap="small" dirty="0"/>
              <a:t>Step 3 – Identify Changes from Current OSH Conditions </a:t>
            </a:r>
            <a:endParaRPr lang="en-US" sz="3600" dirty="0"/>
          </a:p>
        </p:txBody>
      </p:sp>
    </p:spTree>
    <p:extLst>
      <p:ext uri="{BB962C8B-B14F-4D97-AF65-F5344CB8AC3E}">
        <p14:creationId xmlns:p14="http://schemas.microsoft.com/office/powerpoint/2010/main" val="23670247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1834794"/>
            <a:ext cx="4234381" cy="4425332"/>
          </a:xfrm>
        </p:spPr>
        <p:txBody>
          <a:bodyPr>
            <a:normAutofit fontScale="85000" lnSpcReduction="20000"/>
          </a:bodyPr>
          <a:lstStyle/>
          <a:p>
            <a:pPr lvl="0"/>
            <a:r>
              <a:rPr lang="en-US" i="1" dirty="0" err="1"/>
              <a:t>PtD</a:t>
            </a:r>
            <a:r>
              <a:rPr lang="en-US" i="1" dirty="0"/>
              <a:t> solution regarding Cr VI exposure</a:t>
            </a:r>
            <a:r>
              <a:rPr lang="en-US" b="1" dirty="0"/>
              <a:t> </a:t>
            </a:r>
            <a:endParaRPr lang="en-US" dirty="0"/>
          </a:p>
          <a:p>
            <a:r>
              <a:rPr lang="en-US" dirty="0"/>
              <a:t>An inlet pipe with a flare on the end goes into 4x4 inches support frame on the front of the fixture. It also has a few perforated holes on underside of 4x4 to capture some of the welding fumes. </a:t>
            </a:r>
          </a:p>
        </p:txBody>
      </p:sp>
      <p:sp>
        <p:nvSpPr>
          <p:cNvPr id="5" name="Title 4"/>
          <p:cNvSpPr>
            <a:spLocks noGrp="1"/>
          </p:cNvSpPr>
          <p:nvPr>
            <p:ph type="title"/>
          </p:nvPr>
        </p:nvSpPr>
        <p:spPr>
          <a:xfrm>
            <a:off x="766696" y="309498"/>
            <a:ext cx="8229600" cy="1350492"/>
          </a:xfrm>
        </p:spPr>
        <p:txBody>
          <a:bodyPr>
            <a:noAutofit/>
          </a:bodyPr>
          <a:lstStyle/>
          <a:p>
            <a:r>
              <a:rPr lang="en-US" sz="3600" i="1" cap="small" dirty="0"/>
              <a:t>Step 3 – Identify Changes from Current OSH Conditions </a:t>
            </a:r>
            <a:endParaRPr lang="en-US" sz="3600"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4557932" y="1834794"/>
            <a:ext cx="4318781" cy="4186178"/>
          </a:xfrm>
          <a:prstGeom prst="rect">
            <a:avLst/>
          </a:prstGeom>
          <a:noFill/>
          <a:ln>
            <a:noFill/>
          </a:ln>
        </p:spPr>
      </p:pic>
    </p:spTree>
    <p:extLst>
      <p:ext uri="{BB962C8B-B14F-4D97-AF65-F5344CB8AC3E}">
        <p14:creationId xmlns:p14="http://schemas.microsoft.com/office/powerpoint/2010/main" val="36000212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25081" y="1215810"/>
            <a:ext cx="4234381" cy="4425332"/>
          </a:xfrm>
        </p:spPr>
        <p:txBody>
          <a:bodyPr>
            <a:normAutofit/>
          </a:bodyPr>
          <a:lstStyle/>
          <a:p>
            <a:pPr lvl="0"/>
            <a:r>
              <a:rPr lang="en-US" i="1" dirty="0" err="1"/>
              <a:t>PtD</a:t>
            </a:r>
            <a:r>
              <a:rPr lang="en-US" i="1" dirty="0"/>
              <a:t> solution regarding Cr VI exposure</a:t>
            </a:r>
            <a:r>
              <a:rPr lang="en-US" b="1" dirty="0"/>
              <a:t> </a:t>
            </a:r>
            <a:endParaRPr lang="en-US" dirty="0"/>
          </a:p>
        </p:txBody>
      </p:sp>
      <p:sp>
        <p:nvSpPr>
          <p:cNvPr id="5" name="Title 4"/>
          <p:cNvSpPr>
            <a:spLocks noGrp="1"/>
          </p:cNvSpPr>
          <p:nvPr>
            <p:ph type="title"/>
          </p:nvPr>
        </p:nvSpPr>
        <p:spPr>
          <a:xfrm>
            <a:off x="766696" y="309498"/>
            <a:ext cx="8229600" cy="1350492"/>
          </a:xfrm>
        </p:spPr>
        <p:txBody>
          <a:bodyPr>
            <a:noAutofit/>
          </a:bodyPr>
          <a:lstStyle/>
          <a:p>
            <a:r>
              <a:rPr lang="en-US" sz="3600" i="1" cap="small" dirty="0"/>
              <a:t>Step 3 – Identify Changes from Current OSH Conditions </a:t>
            </a:r>
            <a:endParaRPr lang="en-US" sz="3600" dirty="0"/>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3871009" y="1834794"/>
            <a:ext cx="4850960" cy="3601330"/>
          </a:xfrm>
          <a:prstGeom prst="rect">
            <a:avLst/>
          </a:prstGeom>
          <a:noFill/>
          <a:ln>
            <a:noFill/>
          </a:ln>
        </p:spPr>
      </p:pic>
      <p:pic>
        <p:nvPicPr>
          <p:cNvPr id="8" name="Picture 7"/>
          <p:cNvPicPr/>
          <p:nvPr/>
        </p:nvPicPr>
        <p:blipFill>
          <a:blip r:embed="rId3">
            <a:extLst>
              <a:ext uri="{28A0092B-C50C-407E-A947-70E740481C1C}">
                <a14:useLocalDpi xmlns:a14="http://schemas.microsoft.com/office/drawing/2010/main" val="0"/>
              </a:ext>
            </a:extLst>
          </a:blip>
          <a:srcRect/>
          <a:stretch>
            <a:fillRect/>
          </a:stretch>
        </p:blipFill>
        <p:spPr bwMode="auto">
          <a:xfrm>
            <a:off x="373963" y="3024554"/>
            <a:ext cx="3497046" cy="3734970"/>
          </a:xfrm>
          <a:prstGeom prst="rect">
            <a:avLst/>
          </a:prstGeom>
          <a:noFill/>
          <a:ln>
            <a:noFill/>
          </a:ln>
        </p:spPr>
      </p:pic>
    </p:spTree>
    <p:extLst>
      <p:ext uri="{BB962C8B-B14F-4D97-AF65-F5344CB8AC3E}">
        <p14:creationId xmlns:p14="http://schemas.microsoft.com/office/powerpoint/2010/main" val="877131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53217" y="1947333"/>
            <a:ext cx="8665699" cy="4425332"/>
          </a:xfrm>
        </p:spPr>
        <p:txBody>
          <a:bodyPr>
            <a:normAutofit fontScale="62500" lnSpcReduction="20000"/>
          </a:bodyPr>
          <a:lstStyle/>
          <a:p>
            <a:r>
              <a:rPr lang="en-US" dirty="0"/>
              <a:t>To demonstrate the elements of RA/RM and </a:t>
            </a:r>
            <a:r>
              <a:rPr lang="en-US" dirty="0" err="1"/>
              <a:t>PtD</a:t>
            </a:r>
            <a:r>
              <a:rPr lang="en-US" dirty="0"/>
              <a:t> Business Case tool, a Cr VI and Ergo Risks reduction case study will be presented</a:t>
            </a:r>
          </a:p>
          <a:p>
            <a:r>
              <a:rPr lang="en-US" dirty="0"/>
              <a:t>Eliminating or reducing risk of injury or illness in the workplace is critical to maintaining a safe work environment.</a:t>
            </a:r>
          </a:p>
          <a:p>
            <a:r>
              <a:rPr lang="en-US" dirty="0"/>
              <a:t>This project examined existing hazards and determined through visual observations and sampling results at hand welding stations that most welding fumes are not captured using the current strategies.  </a:t>
            </a:r>
          </a:p>
          <a:p>
            <a:r>
              <a:rPr lang="en-US" dirty="0"/>
              <a:t>New engineering control solution was implemented.</a:t>
            </a:r>
          </a:p>
          <a:p>
            <a:r>
              <a:rPr lang="en-US" dirty="0"/>
              <a:t>These engineering controls reduced the risk of Hexavalent Chromium (Cr VI) exposure to welders in an exhaust tailpipe and muffler assembly facility. The ergonomic risks were also addressed. </a:t>
            </a:r>
          </a:p>
          <a:p>
            <a:r>
              <a:rPr lang="en-US" dirty="0"/>
              <a:t>The project ended by determining the Business Case associated with that solution or more succinctly “what was the value to the company for implementing this solution”.</a:t>
            </a:r>
          </a:p>
          <a:p>
            <a:endParaRPr lang="en-US" dirty="0"/>
          </a:p>
        </p:txBody>
      </p:sp>
      <p:sp>
        <p:nvSpPr>
          <p:cNvPr id="5" name="Title 4"/>
          <p:cNvSpPr>
            <a:spLocks noGrp="1"/>
          </p:cNvSpPr>
          <p:nvPr>
            <p:ph type="title"/>
          </p:nvPr>
        </p:nvSpPr>
        <p:spPr>
          <a:xfrm>
            <a:off x="583812" y="613622"/>
            <a:ext cx="8229600" cy="939031"/>
          </a:xfrm>
        </p:spPr>
        <p:txBody>
          <a:bodyPr>
            <a:normAutofit/>
          </a:bodyPr>
          <a:lstStyle/>
          <a:p>
            <a:r>
              <a:rPr lang="en-US" u="sng" dirty="0"/>
              <a:t>Session No. 593 Summary</a:t>
            </a:r>
            <a:endParaRPr lang="en-US" dirty="0"/>
          </a:p>
        </p:txBody>
      </p:sp>
    </p:spTree>
    <p:extLst>
      <p:ext uri="{BB962C8B-B14F-4D97-AF65-F5344CB8AC3E}">
        <p14:creationId xmlns:p14="http://schemas.microsoft.com/office/powerpoint/2010/main" val="1781742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1722251"/>
            <a:ext cx="8665699" cy="1766535"/>
          </a:xfrm>
        </p:spPr>
        <p:txBody>
          <a:bodyPr>
            <a:normAutofit/>
          </a:bodyPr>
          <a:lstStyle/>
          <a:p>
            <a:r>
              <a:rPr lang="en-US" dirty="0"/>
              <a:t>As a result of the </a:t>
            </a:r>
            <a:r>
              <a:rPr lang="en-US" dirty="0" err="1"/>
              <a:t>PtD</a:t>
            </a:r>
            <a:r>
              <a:rPr lang="en-US" dirty="0"/>
              <a:t> intervention, Cr VI levels were reduced below the PEL and even below the Action Limit. </a:t>
            </a:r>
          </a:p>
        </p:txBody>
      </p:sp>
      <p:sp>
        <p:nvSpPr>
          <p:cNvPr id="5" name="Title 4"/>
          <p:cNvSpPr>
            <a:spLocks noGrp="1"/>
          </p:cNvSpPr>
          <p:nvPr>
            <p:ph type="title"/>
          </p:nvPr>
        </p:nvSpPr>
        <p:spPr>
          <a:xfrm>
            <a:off x="766696" y="309498"/>
            <a:ext cx="8229600" cy="1350492"/>
          </a:xfrm>
        </p:spPr>
        <p:txBody>
          <a:bodyPr>
            <a:noAutofit/>
          </a:bodyPr>
          <a:lstStyle/>
          <a:p>
            <a:r>
              <a:rPr lang="en-US" sz="3600" i="1" cap="small" dirty="0"/>
              <a:t>Step 3 – Identify Changes from Current OSH Conditions </a:t>
            </a:r>
            <a:endParaRPr lang="en-US" sz="3600" dirty="0"/>
          </a:p>
        </p:txBody>
      </p:sp>
      <p:graphicFrame>
        <p:nvGraphicFramePr>
          <p:cNvPr id="4" name="Chart 3"/>
          <p:cNvGraphicFramePr/>
          <p:nvPr>
            <p:extLst>
              <p:ext uri="{D42A27DB-BD31-4B8C-83A1-F6EECF244321}">
                <p14:modId xmlns:p14="http://schemas.microsoft.com/office/powerpoint/2010/main" val="1352031143"/>
              </p:ext>
            </p:extLst>
          </p:nvPr>
        </p:nvGraphicFramePr>
        <p:xfrm>
          <a:off x="1463041" y="3165232"/>
          <a:ext cx="6077242" cy="3418448"/>
        </p:xfrm>
        <a:graphic>
          <a:graphicData uri="http://schemas.openxmlformats.org/drawingml/2006/chart">
            <c:chart xmlns:c="http://schemas.openxmlformats.org/drawingml/2006/chart" xmlns:r="http://schemas.openxmlformats.org/officeDocument/2006/relationships" r:id="rId2"/>
          </a:graphicData>
        </a:graphic>
      </p:graphicFrame>
      <p:cxnSp>
        <p:nvCxnSpPr>
          <p:cNvPr id="3" name="Straight Connector 2"/>
          <p:cNvCxnSpPr/>
          <p:nvPr/>
        </p:nvCxnSpPr>
        <p:spPr>
          <a:xfrm>
            <a:off x="1927274" y="3938954"/>
            <a:ext cx="4628271" cy="28135"/>
          </a:xfrm>
          <a:prstGeom prst="line">
            <a:avLst/>
          </a:prstGeom>
          <a:ln w="31750">
            <a:solidFill>
              <a:srgbClr val="C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54273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1722251"/>
            <a:ext cx="8820449" cy="4411263"/>
          </a:xfrm>
        </p:spPr>
        <p:txBody>
          <a:bodyPr>
            <a:normAutofit lnSpcReduction="10000"/>
          </a:bodyPr>
          <a:lstStyle/>
          <a:p>
            <a:pPr lvl="0"/>
            <a:r>
              <a:rPr lang="en-US" i="1" dirty="0" err="1"/>
              <a:t>PtD</a:t>
            </a:r>
            <a:r>
              <a:rPr lang="en-US" i="1" dirty="0"/>
              <a:t> solution regarding Musculoskeletal Disorders</a:t>
            </a:r>
            <a:r>
              <a:rPr lang="en-US" b="1" dirty="0"/>
              <a:t> </a:t>
            </a:r>
            <a:endParaRPr lang="en-US" dirty="0"/>
          </a:p>
          <a:p>
            <a:r>
              <a:rPr lang="en-US" dirty="0"/>
              <a:t>All welding work stations were modified, including height adjustments. </a:t>
            </a:r>
            <a:r>
              <a:rPr lang="en-US" b="1" dirty="0"/>
              <a:t> </a:t>
            </a:r>
            <a:endParaRPr lang="en-US" dirty="0"/>
          </a:p>
          <a:p>
            <a:r>
              <a:rPr lang="en-US" dirty="0"/>
              <a:t>Risk assessment was conducted after the intervention as well. The same risk assessment methodology was followed to assess risk after the intervention. </a:t>
            </a:r>
          </a:p>
        </p:txBody>
      </p:sp>
      <p:sp>
        <p:nvSpPr>
          <p:cNvPr id="5" name="Title 4"/>
          <p:cNvSpPr>
            <a:spLocks noGrp="1"/>
          </p:cNvSpPr>
          <p:nvPr>
            <p:ph type="title"/>
          </p:nvPr>
        </p:nvSpPr>
        <p:spPr>
          <a:xfrm>
            <a:off x="766696" y="309498"/>
            <a:ext cx="8229600" cy="1350492"/>
          </a:xfrm>
        </p:spPr>
        <p:txBody>
          <a:bodyPr>
            <a:noAutofit/>
          </a:bodyPr>
          <a:lstStyle/>
          <a:p>
            <a:r>
              <a:rPr lang="en-US" sz="3600" i="1" cap="small" dirty="0"/>
              <a:t>Step 3 – Identify Changes from Current OSH Conditions </a:t>
            </a:r>
            <a:endParaRPr lang="en-US" sz="3600" dirty="0"/>
          </a:p>
        </p:txBody>
      </p:sp>
    </p:spTree>
    <p:extLst>
      <p:ext uri="{BB962C8B-B14F-4D97-AF65-F5344CB8AC3E}">
        <p14:creationId xmlns:p14="http://schemas.microsoft.com/office/powerpoint/2010/main" val="8630188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1722252"/>
            <a:ext cx="8820449" cy="781798"/>
          </a:xfrm>
        </p:spPr>
        <p:txBody>
          <a:bodyPr>
            <a:normAutofit/>
          </a:bodyPr>
          <a:lstStyle/>
          <a:p>
            <a:r>
              <a:rPr lang="en-US" dirty="0"/>
              <a:t>Risk assessment after the intervention. </a:t>
            </a:r>
          </a:p>
        </p:txBody>
      </p:sp>
      <p:sp>
        <p:nvSpPr>
          <p:cNvPr id="5" name="Title 4"/>
          <p:cNvSpPr>
            <a:spLocks noGrp="1"/>
          </p:cNvSpPr>
          <p:nvPr>
            <p:ph type="title"/>
          </p:nvPr>
        </p:nvSpPr>
        <p:spPr>
          <a:xfrm>
            <a:off x="766696" y="309498"/>
            <a:ext cx="8229600" cy="1350492"/>
          </a:xfrm>
        </p:spPr>
        <p:txBody>
          <a:bodyPr>
            <a:noAutofit/>
          </a:bodyPr>
          <a:lstStyle/>
          <a:p>
            <a:r>
              <a:rPr lang="en-US" sz="3600" i="1" cap="small" dirty="0"/>
              <a:t>Step 3 – Identify Changes from Current OSH Conditions </a:t>
            </a:r>
            <a:endParaRPr lang="en-US" sz="3600" dirty="0"/>
          </a:p>
        </p:txBody>
      </p:sp>
      <p:pic>
        <p:nvPicPr>
          <p:cNvPr id="2" name="Picture 1"/>
          <p:cNvPicPr>
            <a:picLocks noChangeAspect="1"/>
          </p:cNvPicPr>
          <p:nvPr/>
        </p:nvPicPr>
        <p:blipFill>
          <a:blip r:embed="rId2"/>
          <a:stretch>
            <a:fillRect/>
          </a:stretch>
        </p:blipFill>
        <p:spPr>
          <a:xfrm>
            <a:off x="112540" y="2534397"/>
            <a:ext cx="8862646" cy="3477336"/>
          </a:xfrm>
          <a:prstGeom prst="rect">
            <a:avLst/>
          </a:prstGeom>
        </p:spPr>
      </p:pic>
    </p:spTree>
    <p:extLst>
      <p:ext uri="{BB962C8B-B14F-4D97-AF65-F5344CB8AC3E}">
        <p14:creationId xmlns:p14="http://schemas.microsoft.com/office/powerpoint/2010/main" val="31060634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70333" y="1722251"/>
            <a:ext cx="8820449" cy="4411263"/>
          </a:xfrm>
        </p:spPr>
        <p:txBody>
          <a:bodyPr>
            <a:normAutofit/>
          </a:bodyPr>
          <a:lstStyle/>
          <a:p>
            <a:r>
              <a:rPr lang="en-US" b="1" cap="small" dirty="0"/>
              <a:t>Value of the </a:t>
            </a:r>
            <a:r>
              <a:rPr lang="en-US" b="1" cap="small" dirty="0" err="1"/>
              <a:t>PtD</a:t>
            </a:r>
            <a:r>
              <a:rPr lang="en-US" b="1" cap="small" dirty="0"/>
              <a:t> Solution: </a:t>
            </a:r>
            <a:endParaRPr lang="en-US" dirty="0"/>
          </a:p>
          <a:p>
            <a:r>
              <a:rPr lang="en-US" dirty="0"/>
              <a:t>The proposed changes led to substantial risk reduction, financial and non-financial benefits to the company. Risk reduction is considered the most important non-financial benefit. SH&amp;E risk levels before and after the interventions were compared</a:t>
            </a:r>
          </a:p>
        </p:txBody>
      </p:sp>
      <p:sp>
        <p:nvSpPr>
          <p:cNvPr id="5" name="Title 4"/>
          <p:cNvSpPr>
            <a:spLocks noGrp="1"/>
          </p:cNvSpPr>
          <p:nvPr>
            <p:ph type="title"/>
          </p:nvPr>
        </p:nvSpPr>
        <p:spPr>
          <a:xfrm>
            <a:off x="766696" y="309498"/>
            <a:ext cx="8229600" cy="1181677"/>
          </a:xfrm>
        </p:spPr>
        <p:txBody>
          <a:bodyPr>
            <a:noAutofit/>
          </a:bodyPr>
          <a:lstStyle/>
          <a:p>
            <a:r>
              <a:rPr lang="en-US" i="1" dirty="0"/>
              <a:t>Step 4 – Determine Value</a:t>
            </a:r>
            <a:endParaRPr lang="en-US" dirty="0"/>
          </a:p>
        </p:txBody>
      </p:sp>
    </p:spTree>
    <p:extLst>
      <p:ext uri="{BB962C8B-B14F-4D97-AF65-F5344CB8AC3E}">
        <p14:creationId xmlns:p14="http://schemas.microsoft.com/office/powerpoint/2010/main" val="15967186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75847" y="1131409"/>
            <a:ext cx="8820449" cy="1442980"/>
          </a:xfrm>
        </p:spPr>
        <p:txBody>
          <a:bodyPr>
            <a:normAutofit/>
          </a:bodyPr>
          <a:lstStyle/>
          <a:p>
            <a:r>
              <a:rPr lang="en-US" b="1" cap="small" dirty="0"/>
              <a:t>Value of the </a:t>
            </a:r>
            <a:r>
              <a:rPr lang="en-US" b="1" cap="small" dirty="0" err="1"/>
              <a:t>PtD</a:t>
            </a:r>
            <a:r>
              <a:rPr lang="en-US" b="1" cap="small" dirty="0"/>
              <a:t> Solution: </a:t>
            </a:r>
            <a:endParaRPr lang="en-US" dirty="0"/>
          </a:p>
          <a:p>
            <a:r>
              <a:rPr lang="en-US" dirty="0"/>
              <a:t>Risk reduction #1 Non-Financial Benefit SH&amp;E</a:t>
            </a:r>
          </a:p>
        </p:txBody>
      </p:sp>
      <p:sp>
        <p:nvSpPr>
          <p:cNvPr id="5" name="Title 4"/>
          <p:cNvSpPr>
            <a:spLocks noGrp="1"/>
          </p:cNvSpPr>
          <p:nvPr>
            <p:ph type="title"/>
          </p:nvPr>
        </p:nvSpPr>
        <p:spPr>
          <a:xfrm>
            <a:off x="766696" y="309498"/>
            <a:ext cx="8229600" cy="844053"/>
          </a:xfrm>
        </p:spPr>
        <p:txBody>
          <a:bodyPr>
            <a:noAutofit/>
          </a:bodyPr>
          <a:lstStyle/>
          <a:p>
            <a:r>
              <a:rPr lang="en-US" i="1" dirty="0"/>
              <a:t>Step 4 – Determine Value</a:t>
            </a:r>
            <a:endParaRPr lang="en-US" dirty="0"/>
          </a:p>
        </p:txBody>
      </p:sp>
      <p:pic>
        <p:nvPicPr>
          <p:cNvPr id="2" name="Picture 1"/>
          <p:cNvPicPr>
            <a:picLocks noChangeAspect="1"/>
          </p:cNvPicPr>
          <p:nvPr/>
        </p:nvPicPr>
        <p:blipFill>
          <a:blip r:embed="rId2"/>
          <a:stretch>
            <a:fillRect/>
          </a:stretch>
        </p:blipFill>
        <p:spPr>
          <a:xfrm>
            <a:off x="655746" y="2278965"/>
            <a:ext cx="7452715" cy="2011821"/>
          </a:xfrm>
          <a:prstGeom prst="rect">
            <a:avLst/>
          </a:prstGeom>
        </p:spPr>
      </p:pic>
      <p:pic>
        <p:nvPicPr>
          <p:cNvPr id="3" name="Picture 2"/>
          <p:cNvPicPr>
            <a:picLocks noChangeAspect="1"/>
          </p:cNvPicPr>
          <p:nvPr/>
        </p:nvPicPr>
        <p:blipFill>
          <a:blip r:embed="rId3"/>
          <a:stretch>
            <a:fillRect/>
          </a:stretch>
        </p:blipFill>
        <p:spPr>
          <a:xfrm>
            <a:off x="1807500" y="4290787"/>
            <a:ext cx="5170473" cy="2433570"/>
          </a:xfrm>
          <a:prstGeom prst="rect">
            <a:avLst/>
          </a:prstGeom>
        </p:spPr>
      </p:pic>
    </p:spTree>
    <p:extLst>
      <p:ext uri="{BB962C8B-B14F-4D97-AF65-F5344CB8AC3E}">
        <p14:creationId xmlns:p14="http://schemas.microsoft.com/office/powerpoint/2010/main" val="5251054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75847" y="1131409"/>
            <a:ext cx="8820449" cy="1442980"/>
          </a:xfrm>
        </p:spPr>
        <p:txBody>
          <a:bodyPr>
            <a:normAutofit fontScale="92500"/>
          </a:bodyPr>
          <a:lstStyle/>
          <a:p>
            <a:r>
              <a:rPr lang="en-US" b="1" cap="small" dirty="0"/>
              <a:t>Value of the </a:t>
            </a:r>
            <a:r>
              <a:rPr lang="en-US" b="1" cap="small" dirty="0" err="1"/>
              <a:t>PtD</a:t>
            </a:r>
            <a:r>
              <a:rPr lang="en-US" b="1" cap="small" dirty="0"/>
              <a:t> Solution: </a:t>
            </a:r>
            <a:endParaRPr lang="en-US" dirty="0"/>
          </a:p>
          <a:p>
            <a:r>
              <a:rPr lang="en-US" dirty="0"/>
              <a:t>Risk reduction #1 Non-Financial Benefit Business</a:t>
            </a:r>
          </a:p>
        </p:txBody>
      </p:sp>
      <p:sp>
        <p:nvSpPr>
          <p:cNvPr id="5" name="Title 4"/>
          <p:cNvSpPr>
            <a:spLocks noGrp="1"/>
          </p:cNvSpPr>
          <p:nvPr>
            <p:ph type="title"/>
          </p:nvPr>
        </p:nvSpPr>
        <p:spPr>
          <a:xfrm>
            <a:off x="766696" y="309498"/>
            <a:ext cx="8229600" cy="844053"/>
          </a:xfrm>
        </p:spPr>
        <p:txBody>
          <a:bodyPr>
            <a:noAutofit/>
          </a:bodyPr>
          <a:lstStyle/>
          <a:p>
            <a:r>
              <a:rPr lang="en-US" i="1" dirty="0"/>
              <a:t>Step 4 – Determine Value</a:t>
            </a:r>
            <a:endParaRPr lang="en-US" dirty="0"/>
          </a:p>
        </p:txBody>
      </p:sp>
      <p:pic>
        <p:nvPicPr>
          <p:cNvPr id="4" name="Picture 3"/>
          <p:cNvPicPr>
            <a:picLocks noChangeAspect="1"/>
          </p:cNvPicPr>
          <p:nvPr/>
        </p:nvPicPr>
        <p:blipFill>
          <a:blip r:embed="rId2"/>
          <a:stretch>
            <a:fillRect/>
          </a:stretch>
        </p:blipFill>
        <p:spPr>
          <a:xfrm>
            <a:off x="175847" y="2405575"/>
            <a:ext cx="8546568" cy="2307101"/>
          </a:xfrm>
          <a:prstGeom prst="rect">
            <a:avLst/>
          </a:prstGeom>
        </p:spPr>
      </p:pic>
      <p:pic>
        <p:nvPicPr>
          <p:cNvPr id="7" name="Picture 6"/>
          <p:cNvPicPr>
            <a:picLocks noChangeAspect="1"/>
          </p:cNvPicPr>
          <p:nvPr/>
        </p:nvPicPr>
        <p:blipFill>
          <a:blip r:embed="rId3"/>
          <a:stretch>
            <a:fillRect/>
          </a:stretch>
        </p:blipFill>
        <p:spPr>
          <a:xfrm>
            <a:off x="2165981" y="4735972"/>
            <a:ext cx="4566300" cy="1938696"/>
          </a:xfrm>
          <a:prstGeom prst="rect">
            <a:avLst/>
          </a:prstGeom>
        </p:spPr>
      </p:pic>
    </p:spTree>
    <p:extLst>
      <p:ext uri="{BB962C8B-B14F-4D97-AF65-F5344CB8AC3E}">
        <p14:creationId xmlns:p14="http://schemas.microsoft.com/office/powerpoint/2010/main" val="10599569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4837" y="1167510"/>
            <a:ext cx="4040188" cy="639762"/>
          </a:xfrm>
        </p:spPr>
        <p:txBody>
          <a:bodyPr/>
          <a:lstStyle/>
          <a:p>
            <a:r>
              <a:rPr lang="en-US" dirty="0"/>
              <a:t>Solution costs – Year 0</a:t>
            </a:r>
          </a:p>
        </p:txBody>
      </p:sp>
      <p:sp>
        <p:nvSpPr>
          <p:cNvPr id="6" name="Title 5"/>
          <p:cNvSpPr>
            <a:spLocks noGrp="1"/>
          </p:cNvSpPr>
          <p:nvPr>
            <p:ph type="title"/>
          </p:nvPr>
        </p:nvSpPr>
        <p:spPr>
          <a:xfrm>
            <a:off x="443133" y="284786"/>
            <a:ext cx="8229600" cy="939031"/>
          </a:xfrm>
        </p:spPr>
        <p:txBody>
          <a:bodyPr/>
          <a:lstStyle/>
          <a:p>
            <a:r>
              <a:rPr lang="en-US" i="1" dirty="0"/>
              <a:t>Step 4 – Determine Value</a:t>
            </a:r>
            <a:endParaRPr lang="en-US" dirty="0"/>
          </a:p>
        </p:txBody>
      </p:sp>
      <p:pic>
        <p:nvPicPr>
          <p:cNvPr id="7" name="Picture 6"/>
          <p:cNvPicPr>
            <a:picLocks noChangeAspect="1"/>
          </p:cNvPicPr>
          <p:nvPr/>
        </p:nvPicPr>
        <p:blipFill>
          <a:blip r:embed="rId2"/>
          <a:stretch>
            <a:fillRect/>
          </a:stretch>
        </p:blipFill>
        <p:spPr>
          <a:xfrm>
            <a:off x="42204" y="2322074"/>
            <a:ext cx="9031458" cy="3771478"/>
          </a:xfrm>
          <a:prstGeom prst="rect">
            <a:avLst/>
          </a:prstGeom>
        </p:spPr>
      </p:pic>
    </p:spTree>
    <p:extLst>
      <p:ext uri="{BB962C8B-B14F-4D97-AF65-F5344CB8AC3E}">
        <p14:creationId xmlns:p14="http://schemas.microsoft.com/office/powerpoint/2010/main" val="12652380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4837" y="1167510"/>
            <a:ext cx="4040188" cy="639762"/>
          </a:xfrm>
        </p:spPr>
        <p:txBody>
          <a:bodyPr/>
          <a:lstStyle/>
          <a:p>
            <a:r>
              <a:rPr lang="en-US" dirty="0"/>
              <a:t>Solution costs – Year 1</a:t>
            </a:r>
          </a:p>
        </p:txBody>
      </p:sp>
      <p:sp>
        <p:nvSpPr>
          <p:cNvPr id="6" name="Title 5"/>
          <p:cNvSpPr>
            <a:spLocks noGrp="1"/>
          </p:cNvSpPr>
          <p:nvPr>
            <p:ph type="title"/>
          </p:nvPr>
        </p:nvSpPr>
        <p:spPr>
          <a:xfrm>
            <a:off x="443133" y="284786"/>
            <a:ext cx="8229600" cy="939031"/>
          </a:xfrm>
        </p:spPr>
        <p:txBody>
          <a:bodyPr/>
          <a:lstStyle/>
          <a:p>
            <a:r>
              <a:rPr lang="en-US" i="1" dirty="0"/>
              <a:t>Step 4 – Determine Value</a:t>
            </a:r>
            <a:endParaRPr lang="en-US" dirty="0"/>
          </a:p>
        </p:txBody>
      </p:sp>
      <p:pic>
        <p:nvPicPr>
          <p:cNvPr id="3" name="Picture 2"/>
          <p:cNvPicPr>
            <a:picLocks noChangeAspect="1"/>
          </p:cNvPicPr>
          <p:nvPr/>
        </p:nvPicPr>
        <p:blipFill>
          <a:blip r:embed="rId2"/>
          <a:stretch>
            <a:fillRect/>
          </a:stretch>
        </p:blipFill>
        <p:spPr>
          <a:xfrm>
            <a:off x="112540" y="2671748"/>
            <a:ext cx="8947052" cy="2386702"/>
          </a:xfrm>
          <a:prstGeom prst="rect">
            <a:avLst/>
          </a:prstGeom>
        </p:spPr>
      </p:pic>
    </p:spTree>
    <p:extLst>
      <p:ext uri="{BB962C8B-B14F-4D97-AF65-F5344CB8AC3E}">
        <p14:creationId xmlns:p14="http://schemas.microsoft.com/office/powerpoint/2010/main" val="8407586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4837" y="1167510"/>
            <a:ext cx="4040188" cy="639762"/>
          </a:xfrm>
        </p:spPr>
        <p:txBody>
          <a:bodyPr>
            <a:normAutofit/>
          </a:bodyPr>
          <a:lstStyle/>
          <a:p>
            <a:r>
              <a:rPr lang="en-US" dirty="0"/>
              <a:t>Changes in Incident costs</a:t>
            </a:r>
          </a:p>
        </p:txBody>
      </p:sp>
      <p:sp>
        <p:nvSpPr>
          <p:cNvPr id="6" name="Title 5"/>
          <p:cNvSpPr>
            <a:spLocks noGrp="1"/>
          </p:cNvSpPr>
          <p:nvPr>
            <p:ph type="title"/>
          </p:nvPr>
        </p:nvSpPr>
        <p:spPr>
          <a:xfrm>
            <a:off x="443133" y="284786"/>
            <a:ext cx="8229600" cy="939031"/>
          </a:xfrm>
        </p:spPr>
        <p:txBody>
          <a:bodyPr/>
          <a:lstStyle/>
          <a:p>
            <a:r>
              <a:rPr lang="en-US" i="1" dirty="0"/>
              <a:t>Step 4 – Determine Value</a:t>
            </a:r>
            <a:endParaRPr lang="en-US" dirty="0"/>
          </a:p>
        </p:txBody>
      </p:sp>
      <p:pic>
        <p:nvPicPr>
          <p:cNvPr id="4" name="Picture 3"/>
          <p:cNvPicPr>
            <a:picLocks noChangeAspect="1"/>
          </p:cNvPicPr>
          <p:nvPr/>
        </p:nvPicPr>
        <p:blipFill>
          <a:blip r:embed="rId2"/>
          <a:stretch>
            <a:fillRect/>
          </a:stretch>
        </p:blipFill>
        <p:spPr>
          <a:xfrm>
            <a:off x="70337" y="2006852"/>
            <a:ext cx="9003324" cy="4166658"/>
          </a:xfrm>
          <a:prstGeom prst="rect">
            <a:avLst/>
          </a:prstGeom>
        </p:spPr>
      </p:pic>
    </p:spTree>
    <p:extLst>
      <p:ext uri="{BB962C8B-B14F-4D97-AF65-F5344CB8AC3E}">
        <p14:creationId xmlns:p14="http://schemas.microsoft.com/office/powerpoint/2010/main" val="26413799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4837" y="1167510"/>
            <a:ext cx="4040188" cy="639762"/>
          </a:xfrm>
        </p:spPr>
        <p:txBody>
          <a:bodyPr>
            <a:normAutofit/>
          </a:bodyPr>
          <a:lstStyle/>
          <a:p>
            <a:r>
              <a:rPr lang="en-US" dirty="0"/>
              <a:t>Changes in Incident costs</a:t>
            </a:r>
          </a:p>
        </p:txBody>
      </p:sp>
      <p:sp>
        <p:nvSpPr>
          <p:cNvPr id="6" name="Title 5"/>
          <p:cNvSpPr>
            <a:spLocks noGrp="1"/>
          </p:cNvSpPr>
          <p:nvPr>
            <p:ph type="title"/>
          </p:nvPr>
        </p:nvSpPr>
        <p:spPr>
          <a:xfrm>
            <a:off x="443133" y="284786"/>
            <a:ext cx="8229600" cy="939031"/>
          </a:xfrm>
        </p:spPr>
        <p:txBody>
          <a:bodyPr/>
          <a:lstStyle/>
          <a:p>
            <a:r>
              <a:rPr lang="en-US" i="1" dirty="0"/>
              <a:t>Step 4 – Determine Value</a:t>
            </a:r>
            <a:endParaRPr lang="en-US" dirty="0"/>
          </a:p>
        </p:txBody>
      </p:sp>
      <p:pic>
        <p:nvPicPr>
          <p:cNvPr id="3" name="Picture 2"/>
          <p:cNvPicPr>
            <a:picLocks noChangeAspect="1"/>
          </p:cNvPicPr>
          <p:nvPr/>
        </p:nvPicPr>
        <p:blipFill>
          <a:blip r:embed="rId2"/>
          <a:stretch>
            <a:fillRect/>
          </a:stretch>
        </p:blipFill>
        <p:spPr>
          <a:xfrm>
            <a:off x="133644" y="2106541"/>
            <a:ext cx="8848578" cy="3921159"/>
          </a:xfrm>
          <a:prstGeom prst="rect">
            <a:avLst/>
          </a:prstGeom>
        </p:spPr>
      </p:pic>
    </p:spTree>
    <p:extLst>
      <p:ext uri="{BB962C8B-B14F-4D97-AF65-F5344CB8AC3E}">
        <p14:creationId xmlns:p14="http://schemas.microsoft.com/office/powerpoint/2010/main" val="5116184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53217" y="1947333"/>
            <a:ext cx="8665699" cy="4425332"/>
          </a:xfrm>
        </p:spPr>
        <p:txBody>
          <a:bodyPr>
            <a:normAutofit/>
          </a:bodyPr>
          <a:lstStyle/>
          <a:p>
            <a:r>
              <a:rPr lang="en-US" dirty="0"/>
              <a:t>Before we proceed to the case study and </a:t>
            </a:r>
            <a:r>
              <a:rPr lang="en-US" dirty="0" err="1"/>
              <a:t>PtD</a:t>
            </a:r>
            <a:r>
              <a:rPr lang="en-US" dirty="0"/>
              <a:t> BC model description, couple of important clarifications</a:t>
            </a:r>
          </a:p>
          <a:p>
            <a:endParaRPr lang="en-US" dirty="0"/>
          </a:p>
        </p:txBody>
      </p:sp>
      <p:sp>
        <p:nvSpPr>
          <p:cNvPr id="5" name="Title 4"/>
          <p:cNvSpPr>
            <a:spLocks noGrp="1"/>
          </p:cNvSpPr>
          <p:nvPr>
            <p:ph type="title"/>
          </p:nvPr>
        </p:nvSpPr>
        <p:spPr>
          <a:xfrm>
            <a:off x="583812" y="604916"/>
            <a:ext cx="8229600" cy="1266092"/>
          </a:xfrm>
        </p:spPr>
        <p:txBody>
          <a:bodyPr>
            <a:noAutofit/>
          </a:bodyPr>
          <a:lstStyle/>
          <a:p>
            <a:r>
              <a:rPr lang="en-US" sz="4400" dirty="0"/>
              <a:t>Introduction to the </a:t>
            </a:r>
            <a:r>
              <a:rPr lang="en-US" sz="4400" dirty="0" err="1"/>
              <a:t>PtD</a:t>
            </a:r>
            <a:r>
              <a:rPr lang="en-US" sz="4400" dirty="0"/>
              <a:t> Business Case Model</a:t>
            </a:r>
          </a:p>
        </p:txBody>
      </p:sp>
    </p:spTree>
    <p:extLst>
      <p:ext uri="{BB962C8B-B14F-4D97-AF65-F5344CB8AC3E}">
        <p14:creationId xmlns:p14="http://schemas.microsoft.com/office/powerpoint/2010/main" val="14359753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4837" y="1167510"/>
            <a:ext cx="4040188" cy="639762"/>
          </a:xfrm>
        </p:spPr>
        <p:txBody>
          <a:bodyPr>
            <a:normAutofit/>
          </a:bodyPr>
          <a:lstStyle/>
          <a:p>
            <a:r>
              <a:rPr lang="en-US" dirty="0"/>
              <a:t>Changes in Incident costs</a:t>
            </a:r>
          </a:p>
        </p:txBody>
      </p:sp>
      <p:sp>
        <p:nvSpPr>
          <p:cNvPr id="6" name="Title 5"/>
          <p:cNvSpPr>
            <a:spLocks noGrp="1"/>
          </p:cNvSpPr>
          <p:nvPr>
            <p:ph type="title"/>
          </p:nvPr>
        </p:nvSpPr>
        <p:spPr>
          <a:xfrm>
            <a:off x="443133" y="284786"/>
            <a:ext cx="8229600" cy="939031"/>
          </a:xfrm>
        </p:spPr>
        <p:txBody>
          <a:bodyPr/>
          <a:lstStyle/>
          <a:p>
            <a:r>
              <a:rPr lang="en-US" i="1" dirty="0"/>
              <a:t>Step 4 – Determine Value</a:t>
            </a:r>
            <a:endParaRPr lang="en-US" dirty="0"/>
          </a:p>
        </p:txBody>
      </p:sp>
      <p:pic>
        <p:nvPicPr>
          <p:cNvPr id="4" name="Picture 3"/>
          <p:cNvPicPr>
            <a:picLocks noChangeAspect="1"/>
          </p:cNvPicPr>
          <p:nvPr/>
        </p:nvPicPr>
        <p:blipFill>
          <a:blip r:embed="rId2"/>
          <a:stretch>
            <a:fillRect/>
          </a:stretch>
        </p:blipFill>
        <p:spPr>
          <a:xfrm>
            <a:off x="154745" y="2579983"/>
            <a:ext cx="8806375" cy="2174897"/>
          </a:xfrm>
          <a:prstGeom prst="rect">
            <a:avLst/>
          </a:prstGeom>
        </p:spPr>
      </p:pic>
    </p:spTree>
    <p:extLst>
      <p:ext uri="{BB962C8B-B14F-4D97-AF65-F5344CB8AC3E}">
        <p14:creationId xmlns:p14="http://schemas.microsoft.com/office/powerpoint/2010/main" val="34112620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4837" y="1167510"/>
            <a:ext cx="4040188" cy="639762"/>
          </a:xfrm>
        </p:spPr>
        <p:txBody>
          <a:bodyPr>
            <a:normAutofit/>
          </a:bodyPr>
          <a:lstStyle/>
          <a:p>
            <a:r>
              <a:rPr lang="en-US" dirty="0"/>
              <a:t>Cash Flow</a:t>
            </a:r>
          </a:p>
        </p:txBody>
      </p:sp>
      <p:sp>
        <p:nvSpPr>
          <p:cNvPr id="6" name="Title 5"/>
          <p:cNvSpPr>
            <a:spLocks noGrp="1"/>
          </p:cNvSpPr>
          <p:nvPr>
            <p:ph type="title"/>
          </p:nvPr>
        </p:nvSpPr>
        <p:spPr>
          <a:xfrm>
            <a:off x="443133" y="284786"/>
            <a:ext cx="8229600" cy="939031"/>
          </a:xfrm>
        </p:spPr>
        <p:txBody>
          <a:bodyPr/>
          <a:lstStyle/>
          <a:p>
            <a:r>
              <a:rPr lang="en-US" i="1" dirty="0"/>
              <a:t>Step 4 – Determine Value</a:t>
            </a:r>
            <a:endParaRPr lang="en-US" dirty="0"/>
          </a:p>
        </p:txBody>
      </p:sp>
      <p:pic>
        <p:nvPicPr>
          <p:cNvPr id="3" name="Picture 2"/>
          <p:cNvPicPr>
            <a:picLocks noChangeAspect="1"/>
          </p:cNvPicPr>
          <p:nvPr/>
        </p:nvPicPr>
        <p:blipFill>
          <a:blip r:embed="rId2"/>
          <a:stretch>
            <a:fillRect/>
          </a:stretch>
        </p:blipFill>
        <p:spPr>
          <a:xfrm>
            <a:off x="151001" y="1973021"/>
            <a:ext cx="8875503" cy="4164938"/>
          </a:xfrm>
          <a:prstGeom prst="rect">
            <a:avLst/>
          </a:prstGeom>
        </p:spPr>
      </p:pic>
    </p:spTree>
    <p:extLst>
      <p:ext uri="{BB962C8B-B14F-4D97-AF65-F5344CB8AC3E}">
        <p14:creationId xmlns:p14="http://schemas.microsoft.com/office/powerpoint/2010/main" val="25007651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43133" y="284786"/>
            <a:ext cx="8229600" cy="939031"/>
          </a:xfrm>
        </p:spPr>
        <p:txBody>
          <a:bodyPr/>
          <a:lstStyle/>
          <a:p>
            <a:r>
              <a:rPr lang="en-US" i="1" dirty="0"/>
              <a:t>Step 4 – Determine Value</a:t>
            </a:r>
            <a:endParaRPr lang="en-US" dirty="0"/>
          </a:p>
        </p:txBody>
      </p:sp>
      <p:pic>
        <p:nvPicPr>
          <p:cNvPr id="4" name="Picture 3"/>
          <p:cNvPicPr>
            <a:picLocks noChangeAspect="1"/>
          </p:cNvPicPr>
          <p:nvPr/>
        </p:nvPicPr>
        <p:blipFill>
          <a:blip r:embed="rId2"/>
          <a:stretch>
            <a:fillRect/>
          </a:stretch>
        </p:blipFill>
        <p:spPr>
          <a:xfrm>
            <a:off x="387625" y="1223817"/>
            <a:ext cx="8340616" cy="5438063"/>
          </a:xfrm>
          <a:prstGeom prst="rect">
            <a:avLst/>
          </a:prstGeom>
        </p:spPr>
      </p:pic>
    </p:spTree>
    <p:extLst>
      <p:ext uri="{BB962C8B-B14F-4D97-AF65-F5344CB8AC3E}">
        <p14:creationId xmlns:p14="http://schemas.microsoft.com/office/powerpoint/2010/main" val="20608401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4837" y="1167510"/>
            <a:ext cx="4642412" cy="639762"/>
          </a:xfrm>
        </p:spPr>
        <p:txBody>
          <a:bodyPr>
            <a:normAutofit/>
          </a:bodyPr>
          <a:lstStyle/>
          <a:p>
            <a:r>
              <a:rPr lang="en-US" dirty="0"/>
              <a:t>Non-Financial Benefits (NFB) </a:t>
            </a:r>
          </a:p>
        </p:txBody>
      </p:sp>
      <p:sp>
        <p:nvSpPr>
          <p:cNvPr id="6" name="Title 5"/>
          <p:cNvSpPr>
            <a:spLocks noGrp="1"/>
          </p:cNvSpPr>
          <p:nvPr>
            <p:ph type="title"/>
          </p:nvPr>
        </p:nvSpPr>
        <p:spPr>
          <a:xfrm>
            <a:off x="443133" y="284786"/>
            <a:ext cx="8229600" cy="939031"/>
          </a:xfrm>
        </p:spPr>
        <p:txBody>
          <a:bodyPr/>
          <a:lstStyle/>
          <a:p>
            <a:r>
              <a:rPr lang="en-US" i="1" dirty="0"/>
              <a:t>Step 4 – Determine Value</a:t>
            </a:r>
            <a:endParaRPr lang="en-US" dirty="0"/>
          </a:p>
        </p:txBody>
      </p:sp>
      <p:pic>
        <p:nvPicPr>
          <p:cNvPr id="4" name="Picture 3"/>
          <p:cNvPicPr>
            <a:picLocks noChangeAspect="1"/>
          </p:cNvPicPr>
          <p:nvPr/>
        </p:nvPicPr>
        <p:blipFill>
          <a:blip r:embed="rId2"/>
          <a:stretch>
            <a:fillRect/>
          </a:stretch>
        </p:blipFill>
        <p:spPr>
          <a:xfrm>
            <a:off x="98474" y="2261289"/>
            <a:ext cx="8918917" cy="3297736"/>
          </a:xfrm>
          <a:prstGeom prst="rect">
            <a:avLst/>
          </a:prstGeom>
        </p:spPr>
      </p:pic>
    </p:spTree>
    <p:extLst>
      <p:ext uri="{BB962C8B-B14F-4D97-AF65-F5344CB8AC3E}">
        <p14:creationId xmlns:p14="http://schemas.microsoft.com/office/powerpoint/2010/main" val="23143651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4837" y="1167510"/>
            <a:ext cx="4642412" cy="639762"/>
          </a:xfrm>
        </p:spPr>
        <p:txBody>
          <a:bodyPr>
            <a:normAutofit/>
          </a:bodyPr>
          <a:lstStyle/>
          <a:p>
            <a:r>
              <a:rPr lang="en-US" dirty="0"/>
              <a:t>5 min Elevator Speech </a:t>
            </a:r>
          </a:p>
        </p:txBody>
      </p:sp>
      <p:sp>
        <p:nvSpPr>
          <p:cNvPr id="6" name="Title 5"/>
          <p:cNvSpPr>
            <a:spLocks noGrp="1"/>
          </p:cNvSpPr>
          <p:nvPr>
            <p:ph type="title"/>
          </p:nvPr>
        </p:nvSpPr>
        <p:spPr>
          <a:xfrm>
            <a:off x="633056" y="284786"/>
            <a:ext cx="8440609" cy="939031"/>
          </a:xfrm>
        </p:spPr>
        <p:txBody>
          <a:bodyPr>
            <a:noAutofit/>
          </a:bodyPr>
          <a:lstStyle/>
          <a:p>
            <a:r>
              <a:rPr lang="en-US" sz="3600" i="1" dirty="0"/>
              <a:t>Step 5 – Develop Recommendations Report</a:t>
            </a:r>
            <a:endParaRPr lang="en-US" sz="3600" dirty="0"/>
          </a:p>
        </p:txBody>
      </p:sp>
      <p:pic>
        <p:nvPicPr>
          <p:cNvPr id="5" name="Picture 4"/>
          <p:cNvPicPr>
            <a:picLocks noChangeAspect="1"/>
          </p:cNvPicPr>
          <p:nvPr/>
        </p:nvPicPr>
        <p:blipFill>
          <a:blip r:embed="rId2"/>
          <a:stretch>
            <a:fillRect/>
          </a:stretch>
        </p:blipFill>
        <p:spPr>
          <a:xfrm>
            <a:off x="344657" y="1905748"/>
            <a:ext cx="8708964" cy="4183900"/>
          </a:xfrm>
          <a:prstGeom prst="rect">
            <a:avLst/>
          </a:prstGeom>
        </p:spPr>
      </p:pic>
    </p:spTree>
    <p:extLst>
      <p:ext uri="{BB962C8B-B14F-4D97-AF65-F5344CB8AC3E}">
        <p14:creationId xmlns:p14="http://schemas.microsoft.com/office/powerpoint/2010/main" val="26260738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4837" y="1167510"/>
            <a:ext cx="4642412" cy="639762"/>
          </a:xfrm>
        </p:spPr>
        <p:txBody>
          <a:bodyPr>
            <a:normAutofit/>
          </a:bodyPr>
          <a:lstStyle/>
          <a:p>
            <a:r>
              <a:rPr lang="en-US" dirty="0"/>
              <a:t>5 min Elevator Speech </a:t>
            </a:r>
          </a:p>
        </p:txBody>
      </p:sp>
      <p:sp>
        <p:nvSpPr>
          <p:cNvPr id="6" name="Title 5"/>
          <p:cNvSpPr>
            <a:spLocks noGrp="1"/>
          </p:cNvSpPr>
          <p:nvPr>
            <p:ph type="title"/>
          </p:nvPr>
        </p:nvSpPr>
        <p:spPr>
          <a:xfrm>
            <a:off x="597881" y="87834"/>
            <a:ext cx="8452650" cy="939031"/>
          </a:xfrm>
        </p:spPr>
        <p:txBody>
          <a:bodyPr>
            <a:noAutofit/>
          </a:bodyPr>
          <a:lstStyle/>
          <a:p>
            <a:r>
              <a:rPr lang="en-US" sz="3600" i="1" dirty="0"/>
              <a:t>Step 5 – Develop Recommendations Report</a:t>
            </a:r>
            <a:endParaRPr lang="en-US" sz="3600" dirty="0"/>
          </a:p>
        </p:txBody>
      </p:sp>
      <p:pic>
        <p:nvPicPr>
          <p:cNvPr id="3" name="Picture 2"/>
          <p:cNvPicPr>
            <a:picLocks noChangeAspect="1"/>
          </p:cNvPicPr>
          <p:nvPr/>
        </p:nvPicPr>
        <p:blipFill>
          <a:blip r:embed="rId2"/>
          <a:stretch>
            <a:fillRect/>
          </a:stretch>
        </p:blipFill>
        <p:spPr>
          <a:xfrm>
            <a:off x="238206" y="1927275"/>
            <a:ext cx="8657577" cy="4389119"/>
          </a:xfrm>
          <a:prstGeom prst="rect">
            <a:avLst/>
          </a:prstGeom>
        </p:spPr>
      </p:pic>
    </p:spTree>
    <p:extLst>
      <p:ext uri="{BB962C8B-B14F-4D97-AF65-F5344CB8AC3E}">
        <p14:creationId xmlns:p14="http://schemas.microsoft.com/office/powerpoint/2010/main" val="25328605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fontScale="92500" lnSpcReduction="10000"/>
          </a:bodyPr>
          <a:lstStyle/>
          <a:p>
            <a:r>
              <a:rPr lang="en-US" dirty="0"/>
              <a:t>Using the </a:t>
            </a:r>
            <a:r>
              <a:rPr lang="en-US" dirty="0" err="1"/>
              <a:t>PtD</a:t>
            </a:r>
            <a:r>
              <a:rPr lang="en-US" dirty="0"/>
              <a:t> Business Case Developer Tool, the proposed changes were shown to lead to substantial risk reduction, financial and non-financial benefits to the company. Risk reduction was considered the most important non-financial benefit.</a:t>
            </a:r>
          </a:p>
          <a:p>
            <a:r>
              <a:rPr lang="en-US" b="1" cap="small" dirty="0"/>
              <a:t>The project team determined that adoption of this </a:t>
            </a:r>
            <a:r>
              <a:rPr lang="en-US" b="1" cap="small" dirty="0" err="1"/>
              <a:t>PtD</a:t>
            </a:r>
            <a:r>
              <a:rPr lang="en-US" b="1" cap="small" dirty="0"/>
              <a:t> solution would be beneficial to the organization. </a:t>
            </a:r>
            <a:endParaRPr lang="en-US" dirty="0"/>
          </a:p>
        </p:txBody>
      </p:sp>
      <p:sp>
        <p:nvSpPr>
          <p:cNvPr id="3" name="Title 2"/>
          <p:cNvSpPr>
            <a:spLocks noGrp="1"/>
          </p:cNvSpPr>
          <p:nvPr>
            <p:ph type="title"/>
          </p:nvPr>
        </p:nvSpPr>
        <p:spPr/>
        <p:txBody>
          <a:bodyPr>
            <a:normAutofit/>
          </a:bodyPr>
          <a:lstStyle/>
          <a:p>
            <a:r>
              <a:rPr lang="en-US" dirty="0"/>
              <a:t>Conclusion</a:t>
            </a:r>
          </a:p>
        </p:txBody>
      </p:sp>
    </p:spTree>
    <p:extLst>
      <p:ext uri="{BB962C8B-B14F-4D97-AF65-F5344CB8AC3E}">
        <p14:creationId xmlns:p14="http://schemas.microsoft.com/office/powerpoint/2010/main" val="22453302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1354" y="1947332"/>
            <a:ext cx="8609428" cy="4650415"/>
          </a:xfrm>
        </p:spPr>
        <p:txBody>
          <a:bodyPr>
            <a:normAutofit/>
          </a:bodyPr>
          <a:lstStyle/>
          <a:p>
            <a:r>
              <a:rPr lang="en-US" sz="1700" b="1" dirty="0"/>
              <a:t> </a:t>
            </a:r>
            <a:r>
              <a:rPr lang="en-US" sz="1700" dirty="0"/>
              <a:t>American Industrial Hygiene Association (2009). </a:t>
            </a:r>
            <a:r>
              <a:rPr lang="en-US" sz="1700" i="1" dirty="0"/>
              <a:t>Strategy to Demonstrate the Value of Industrial Hygiene</a:t>
            </a:r>
            <a:r>
              <a:rPr lang="en-US" sz="1700" dirty="0"/>
              <a:t>.  Information available at http://www.ihvalue.org</a:t>
            </a:r>
          </a:p>
          <a:p>
            <a:r>
              <a:rPr lang="en-US" sz="1700" dirty="0"/>
              <a:t>ANSI/ASSE/AIHA Z10-2012. </a:t>
            </a:r>
            <a:r>
              <a:rPr lang="en-US" sz="1700" i="1" dirty="0"/>
              <a:t>American National Standard—Occupational Health and Safety Management Systems. </a:t>
            </a:r>
            <a:r>
              <a:rPr lang="en-US" sz="1700" dirty="0"/>
              <a:t>Fairfax, VA: American Industrial Hygiene Association, 2012. </a:t>
            </a:r>
          </a:p>
          <a:p>
            <a:r>
              <a:rPr lang="en-US" sz="1700" dirty="0"/>
              <a:t>ANSI/ASSE Z590.3-2011. (2011). Prevention through Design: Guidelines for Addressing Occupational Hazards &amp; Risks in Design &amp; Redesign Processes. Information available at: </a:t>
            </a:r>
            <a:r>
              <a:rPr lang="en-US" sz="1700" u="sng" dirty="0">
                <a:hlinkClick r:id="rId2"/>
              </a:rPr>
              <a:t>http://www.asse.org/shoponline/products/Z590_3_2011.php</a:t>
            </a:r>
            <a:endParaRPr lang="en-US" sz="1700" b="1" dirty="0"/>
          </a:p>
          <a:p>
            <a:r>
              <a:rPr lang="en-US" sz="1700" dirty="0"/>
              <a:t>Biddle E, </a:t>
            </a:r>
            <a:r>
              <a:rPr lang="en-US" sz="1700" dirty="0" err="1"/>
              <a:t>Carande-Kulis</a:t>
            </a:r>
            <a:r>
              <a:rPr lang="en-US" sz="1700" dirty="0"/>
              <a:t> V, Woodhull D, Newell S, and Shroff R. (2011). The Business Case for Occupational Safety, Health, and Environment and Beyond.  In </a:t>
            </a:r>
            <a:r>
              <a:rPr lang="en-US" sz="1700" dirty="0" err="1"/>
              <a:t>S.Clark</a:t>
            </a:r>
            <a:r>
              <a:rPr lang="en-US" sz="1700" dirty="0"/>
              <a:t>, R.J. Burke &amp; C.L. Cooper (</a:t>
            </a:r>
            <a:r>
              <a:rPr lang="en-US" sz="1700" dirty="0" err="1"/>
              <a:t>Eds</a:t>
            </a:r>
            <a:r>
              <a:rPr lang="en-US" sz="1700" dirty="0"/>
              <a:t>), </a:t>
            </a:r>
            <a:r>
              <a:rPr lang="en-US" sz="1700" i="1" dirty="0"/>
              <a:t>Occupational Health and Safety</a:t>
            </a:r>
            <a:r>
              <a:rPr lang="en-US" sz="1700" dirty="0"/>
              <a:t>. </a:t>
            </a:r>
            <a:r>
              <a:rPr lang="en-US" sz="1700" dirty="0" err="1"/>
              <a:t>Famham</a:t>
            </a:r>
            <a:r>
              <a:rPr lang="en-US" sz="1700" dirty="0"/>
              <a:t>, England: </a:t>
            </a:r>
            <a:r>
              <a:rPr lang="en-GB" sz="1700" dirty="0" err="1"/>
              <a:t>Ashgate</a:t>
            </a:r>
            <a:r>
              <a:rPr lang="en-GB" sz="1700" dirty="0"/>
              <a:t> Publishing Ltd.</a:t>
            </a:r>
            <a:endParaRPr lang="en-US" sz="1700" dirty="0"/>
          </a:p>
          <a:p>
            <a:r>
              <a:rPr lang="en-US" sz="1700" dirty="0"/>
              <a:t>NIOSH </a:t>
            </a:r>
            <a:r>
              <a:rPr lang="en-US" sz="1700" dirty="0" err="1"/>
              <a:t>PtD</a:t>
            </a:r>
            <a:r>
              <a:rPr lang="en-US" sz="1700" dirty="0"/>
              <a:t> (</a:t>
            </a:r>
            <a:r>
              <a:rPr lang="en-US" sz="1700" dirty="0" err="1"/>
              <a:t>n.d.</a:t>
            </a:r>
            <a:r>
              <a:rPr lang="en-US" sz="1700" dirty="0"/>
              <a:t>). Retrieved February 21, 2017, from:  </a:t>
            </a:r>
            <a:r>
              <a:rPr lang="en-US" sz="1700" u="sng" dirty="0">
                <a:hlinkClick r:id="rId3"/>
              </a:rPr>
              <a:t>http://www.cdc.gov/niosh/docs/2011-121/pdfs/2011-121.pdf</a:t>
            </a:r>
            <a:endParaRPr lang="en-US" sz="1700" dirty="0"/>
          </a:p>
          <a:p>
            <a:r>
              <a:rPr lang="en-US" sz="1700" dirty="0"/>
              <a:t>Popov, G., Lyon, B.K. &amp; </a:t>
            </a:r>
            <a:r>
              <a:rPr lang="en-US" sz="1700" dirty="0" err="1"/>
              <a:t>Hollcroft</a:t>
            </a:r>
            <a:r>
              <a:rPr lang="en-US" sz="1700" dirty="0"/>
              <a:t>, B. (2016). Risk assessment: A practical guide to assessing operational risks - Hoboken, NJ: John Wiley &amp; Sons. Supplemental risk assessment tools available at: </a:t>
            </a:r>
            <a:r>
              <a:rPr lang="en-US" sz="1700" u="sng" dirty="0">
                <a:hlinkClick r:id="rId4"/>
              </a:rPr>
              <a:t>http://centralspace.ucmo.edu/xmlui/handle/123456789/407</a:t>
            </a:r>
            <a:endParaRPr lang="en-US" sz="1700" dirty="0"/>
          </a:p>
          <a:p>
            <a:endParaRPr lang="en-US" sz="1700" dirty="0"/>
          </a:p>
        </p:txBody>
      </p:sp>
      <p:sp>
        <p:nvSpPr>
          <p:cNvPr id="3" name="Title 2"/>
          <p:cNvSpPr>
            <a:spLocks noGrp="1"/>
          </p:cNvSpPr>
          <p:nvPr>
            <p:ph type="title"/>
          </p:nvPr>
        </p:nvSpPr>
        <p:spPr/>
        <p:txBody>
          <a:bodyPr>
            <a:normAutofit/>
          </a:bodyPr>
          <a:lstStyle/>
          <a:p>
            <a:r>
              <a:rPr lang="en-US" dirty="0"/>
              <a:t>Bibliography</a:t>
            </a:r>
          </a:p>
        </p:txBody>
      </p:sp>
    </p:spTree>
    <p:extLst>
      <p:ext uri="{BB962C8B-B14F-4D97-AF65-F5344CB8AC3E}">
        <p14:creationId xmlns:p14="http://schemas.microsoft.com/office/powerpoint/2010/main" val="376418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53217" y="1947333"/>
            <a:ext cx="8665699" cy="4425332"/>
          </a:xfrm>
        </p:spPr>
        <p:txBody>
          <a:bodyPr>
            <a:normAutofit fontScale="70000" lnSpcReduction="20000"/>
          </a:bodyPr>
          <a:lstStyle/>
          <a:p>
            <a:r>
              <a:rPr lang="en-US" u="sng" dirty="0"/>
              <a:t>What is the SH&amp;E Business Case?</a:t>
            </a:r>
            <a:endParaRPr lang="en-US" b="1" dirty="0"/>
          </a:p>
          <a:p>
            <a:r>
              <a:rPr lang="en-US" dirty="0"/>
              <a:t>A Business Case in occupational safety and health can be defined as a structured method used to justify a project (intervention or solution) for decision-makers. </a:t>
            </a:r>
          </a:p>
          <a:p>
            <a:r>
              <a:rPr lang="en-US" dirty="0"/>
              <a:t>It captures the effects of implementing programs or activities on employee health (injury or illness), hazards present, risk level, risk management, and the business process. The effects include customary</a:t>
            </a:r>
            <a:r>
              <a:rPr lang="en-US" b="1" dirty="0"/>
              <a:t> </a:t>
            </a:r>
            <a:r>
              <a:rPr lang="en-US" dirty="0"/>
              <a:t>financial business metrics, such as net present value (NPV), internal rate of return (IRR), return on investment (ROI), Payback Period (</a:t>
            </a:r>
            <a:r>
              <a:rPr lang="en-US" dirty="0" err="1"/>
              <a:t>PbP</a:t>
            </a:r>
            <a:r>
              <a:rPr lang="en-US" dirty="0"/>
              <a:t>), which are meaningful to business management. </a:t>
            </a:r>
          </a:p>
          <a:p>
            <a:r>
              <a:rPr lang="en-US" dirty="0"/>
              <a:t>In reality, the Business Case answers the question: What’s in it for the company?</a:t>
            </a:r>
          </a:p>
        </p:txBody>
      </p:sp>
      <p:sp>
        <p:nvSpPr>
          <p:cNvPr id="5" name="Title 4"/>
          <p:cNvSpPr>
            <a:spLocks noGrp="1"/>
          </p:cNvSpPr>
          <p:nvPr>
            <p:ph type="title"/>
          </p:nvPr>
        </p:nvSpPr>
        <p:spPr>
          <a:xfrm>
            <a:off x="583812" y="604916"/>
            <a:ext cx="8229600" cy="1266092"/>
          </a:xfrm>
        </p:spPr>
        <p:txBody>
          <a:bodyPr>
            <a:noAutofit/>
          </a:bodyPr>
          <a:lstStyle/>
          <a:p>
            <a:r>
              <a:rPr lang="en-US" sz="4400" dirty="0"/>
              <a:t>Introduction to the </a:t>
            </a:r>
            <a:r>
              <a:rPr lang="en-US" sz="4400" dirty="0" err="1"/>
              <a:t>PtD</a:t>
            </a:r>
            <a:r>
              <a:rPr lang="en-US" sz="4400" dirty="0"/>
              <a:t> Business Case Model</a:t>
            </a:r>
          </a:p>
        </p:txBody>
      </p:sp>
    </p:spTree>
    <p:extLst>
      <p:ext uri="{BB962C8B-B14F-4D97-AF65-F5344CB8AC3E}">
        <p14:creationId xmlns:p14="http://schemas.microsoft.com/office/powerpoint/2010/main" val="1862824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53217" y="1947333"/>
            <a:ext cx="8665699" cy="4425332"/>
          </a:xfrm>
        </p:spPr>
        <p:txBody>
          <a:bodyPr>
            <a:normAutofit fontScale="85000" lnSpcReduction="10000"/>
          </a:bodyPr>
          <a:lstStyle/>
          <a:p>
            <a:r>
              <a:rPr lang="en-US" u="sng" dirty="0"/>
              <a:t>Why Develop the Business Case?</a:t>
            </a:r>
            <a:endParaRPr lang="en-US" b="1" dirty="0"/>
          </a:p>
          <a:p>
            <a:r>
              <a:rPr lang="en-US" dirty="0"/>
              <a:t>A well-developed Business Case links safety, health, and environmental (SH&amp;E) investments in protecting worker safety and health to Business Value.  </a:t>
            </a:r>
          </a:p>
          <a:p>
            <a:r>
              <a:rPr lang="en-US" dirty="0"/>
              <a:t>The Business Case will assist in demonstrating that SH&amp;E activities are more than an expense but can indeed have a positive return on the investment. </a:t>
            </a:r>
          </a:p>
          <a:p>
            <a:r>
              <a:rPr lang="en-US" dirty="0"/>
              <a:t>The Business Case provides support that SH&amp;E professionals are integral partners in the organization and essential contributors to the bottom line. </a:t>
            </a:r>
          </a:p>
        </p:txBody>
      </p:sp>
      <p:sp>
        <p:nvSpPr>
          <p:cNvPr id="5" name="Title 4"/>
          <p:cNvSpPr>
            <a:spLocks noGrp="1"/>
          </p:cNvSpPr>
          <p:nvPr>
            <p:ph type="title"/>
          </p:nvPr>
        </p:nvSpPr>
        <p:spPr>
          <a:xfrm>
            <a:off x="583812" y="604916"/>
            <a:ext cx="8229600" cy="1266092"/>
          </a:xfrm>
        </p:spPr>
        <p:txBody>
          <a:bodyPr>
            <a:noAutofit/>
          </a:bodyPr>
          <a:lstStyle/>
          <a:p>
            <a:r>
              <a:rPr lang="en-US" sz="4400" dirty="0"/>
              <a:t>Introduction to the </a:t>
            </a:r>
            <a:r>
              <a:rPr lang="en-US" sz="4400" dirty="0" err="1"/>
              <a:t>PtD</a:t>
            </a:r>
            <a:r>
              <a:rPr lang="en-US" sz="4400" dirty="0"/>
              <a:t> Business Case Model</a:t>
            </a:r>
          </a:p>
        </p:txBody>
      </p:sp>
    </p:spTree>
    <p:extLst>
      <p:ext uri="{BB962C8B-B14F-4D97-AF65-F5344CB8AC3E}">
        <p14:creationId xmlns:p14="http://schemas.microsoft.com/office/powerpoint/2010/main" val="2667694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53217" y="1947333"/>
            <a:ext cx="8665699" cy="4425332"/>
          </a:xfrm>
        </p:spPr>
        <p:txBody>
          <a:bodyPr>
            <a:normAutofit fontScale="70000" lnSpcReduction="20000"/>
          </a:bodyPr>
          <a:lstStyle/>
          <a:p>
            <a:r>
              <a:rPr lang="en-US" u="sng" dirty="0"/>
              <a:t>When to Develop the Business Case?</a:t>
            </a:r>
            <a:endParaRPr lang="en-US" b="1" dirty="0"/>
          </a:p>
          <a:p>
            <a:r>
              <a:rPr lang="en-US" dirty="0"/>
              <a:t>If a SH&amp;E protection project will be or has been implemented by business, on business premises, or under the direction of business, then a Business Case should be developed.  </a:t>
            </a:r>
          </a:p>
          <a:p>
            <a:r>
              <a:rPr lang="en-US" dirty="0"/>
              <a:t>Business managers may request a logical and well considered argument—the Business Case—to justify funding to continue or expand existing solutions.  </a:t>
            </a:r>
          </a:p>
          <a:p>
            <a:r>
              <a:rPr lang="en-US" dirty="0"/>
              <a:t>Necessary resources for a new SH&amp;E investment under consideration can be identified through the development of the Business Case. </a:t>
            </a:r>
          </a:p>
          <a:p>
            <a:r>
              <a:rPr lang="en-US" dirty="0"/>
              <a:t>The Business Case can also be used to support the overall SH&amp;E function when competing for resources against other functions, such as production, within the organization. </a:t>
            </a:r>
          </a:p>
        </p:txBody>
      </p:sp>
      <p:sp>
        <p:nvSpPr>
          <p:cNvPr id="5" name="Title 4"/>
          <p:cNvSpPr>
            <a:spLocks noGrp="1"/>
          </p:cNvSpPr>
          <p:nvPr>
            <p:ph type="title"/>
          </p:nvPr>
        </p:nvSpPr>
        <p:spPr>
          <a:xfrm>
            <a:off x="583812" y="604916"/>
            <a:ext cx="8229600" cy="1266092"/>
          </a:xfrm>
        </p:spPr>
        <p:txBody>
          <a:bodyPr>
            <a:noAutofit/>
          </a:bodyPr>
          <a:lstStyle/>
          <a:p>
            <a:r>
              <a:rPr lang="en-US" sz="4400" dirty="0"/>
              <a:t>Introduction to the </a:t>
            </a:r>
            <a:r>
              <a:rPr lang="en-US" sz="4400" dirty="0" err="1"/>
              <a:t>PtD</a:t>
            </a:r>
            <a:r>
              <a:rPr lang="en-US" sz="4400" dirty="0"/>
              <a:t> Business Case Model</a:t>
            </a:r>
          </a:p>
        </p:txBody>
      </p:sp>
    </p:spTree>
    <p:extLst>
      <p:ext uri="{BB962C8B-B14F-4D97-AF65-F5344CB8AC3E}">
        <p14:creationId xmlns:p14="http://schemas.microsoft.com/office/powerpoint/2010/main" val="1596822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53217" y="1947333"/>
            <a:ext cx="8665699" cy="4425332"/>
          </a:xfrm>
        </p:spPr>
        <p:txBody>
          <a:bodyPr>
            <a:normAutofit fontScale="85000" lnSpcReduction="20000"/>
          </a:bodyPr>
          <a:lstStyle/>
          <a:p>
            <a:r>
              <a:rPr lang="en-US" u="sng" dirty="0"/>
              <a:t>How to Use the </a:t>
            </a:r>
            <a:r>
              <a:rPr lang="en-US" u="sng" dirty="0" err="1"/>
              <a:t>PtD</a:t>
            </a:r>
            <a:r>
              <a:rPr lang="en-US" u="sng" dirty="0"/>
              <a:t> Business Developer Model?</a:t>
            </a:r>
            <a:endParaRPr lang="en-US" b="1" dirty="0"/>
          </a:p>
          <a:p>
            <a:r>
              <a:rPr lang="en-US" dirty="0"/>
              <a:t>The Business Case Developer Model uses 5 Steps to determine and illustrate the Business Value</a:t>
            </a:r>
            <a:r>
              <a:rPr lang="en-US" b="1" dirty="0"/>
              <a:t> </a:t>
            </a:r>
            <a:r>
              <a:rPr lang="en-US" dirty="0"/>
              <a:t>of SH&amp;E projects, programs and activities designed to eliminate or mitigate the risks to reduce the associated occupational injuries and illnesses.  </a:t>
            </a:r>
          </a:p>
          <a:p>
            <a:r>
              <a:rPr lang="en-US" dirty="0"/>
              <a:t>For each step, the purpose is described, Modules with data collection forms are provided to derive the necessary information, and additional support is available through the following Instructions that includes a Glossary. </a:t>
            </a:r>
          </a:p>
        </p:txBody>
      </p:sp>
      <p:sp>
        <p:nvSpPr>
          <p:cNvPr id="5" name="Title 4"/>
          <p:cNvSpPr>
            <a:spLocks noGrp="1"/>
          </p:cNvSpPr>
          <p:nvPr>
            <p:ph type="title"/>
          </p:nvPr>
        </p:nvSpPr>
        <p:spPr>
          <a:xfrm>
            <a:off x="583812" y="604916"/>
            <a:ext cx="8229600" cy="1266092"/>
          </a:xfrm>
        </p:spPr>
        <p:txBody>
          <a:bodyPr>
            <a:noAutofit/>
          </a:bodyPr>
          <a:lstStyle/>
          <a:p>
            <a:r>
              <a:rPr lang="en-US" sz="4400" dirty="0"/>
              <a:t>Introduction to the </a:t>
            </a:r>
            <a:r>
              <a:rPr lang="en-US" sz="4400" dirty="0" err="1"/>
              <a:t>PtD</a:t>
            </a:r>
            <a:r>
              <a:rPr lang="en-US" sz="4400" dirty="0"/>
              <a:t> Business Case Model</a:t>
            </a:r>
          </a:p>
        </p:txBody>
      </p:sp>
    </p:spTree>
    <p:extLst>
      <p:ext uri="{BB962C8B-B14F-4D97-AF65-F5344CB8AC3E}">
        <p14:creationId xmlns:p14="http://schemas.microsoft.com/office/powerpoint/2010/main" val="1370765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1069145" y="2785405"/>
            <a:ext cx="7033845" cy="3123028"/>
          </a:xfrm>
          <a:prstGeom prst="rect">
            <a:avLst/>
          </a:prstGeom>
          <a:noFill/>
          <a:ln>
            <a:noFill/>
          </a:ln>
        </p:spPr>
      </p:pic>
      <p:sp>
        <p:nvSpPr>
          <p:cNvPr id="6" name="Content Placeholder 5"/>
          <p:cNvSpPr>
            <a:spLocks noGrp="1"/>
          </p:cNvSpPr>
          <p:nvPr>
            <p:ph idx="1"/>
          </p:nvPr>
        </p:nvSpPr>
        <p:spPr>
          <a:xfrm>
            <a:off x="253217" y="1792585"/>
            <a:ext cx="8665699" cy="1049085"/>
          </a:xfrm>
        </p:spPr>
        <p:txBody>
          <a:bodyPr>
            <a:normAutofit lnSpcReduction="10000"/>
          </a:bodyPr>
          <a:lstStyle/>
          <a:p>
            <a:r>
              <a:rPr lang="en-US" dirty="0" err="1"/>
              <a:t>PtD</a:t>
            </a:r>
            <a:r>
              <a:rPr lang="en-US" dirty="0"/>
              <a:t> Business Case model includes the following steps </a:t>
            </a:r>
          </a:p>
        </p:txBody>
      </p:sp>
      <p:sp>
        <p:nvSpPr>
          <p:cNvPr id="5" name="Title 4"/>
          <p:cNvSpPr>
            <a:spLocks noGrp="1"/>
          </p:cNvSpPr>
          <p:nvPr>
            <p:ph type="title"/>
          </p:nvPr>
        </p:nvSpPr>
        <p:spPr>
          <a:xfrm>
            <a:off x="407963" y="534574"/>
            <a:ext cx="8510953" cy="1088419"/>
          </a:xfrm>
        </p:spPr>
        <p:txBody>
          <a:bodyPr>
            <a:noAutofit/>
          </a:bodyPr>
          <a:lstStyle/>
          <a:p>
            <a:r>
              <a:rPr lang="en-US" sz="3600" dirty="0"/>
              <a:t>Introduction to the </a:t>
            </a:r>
            <a:r>
              <a:rPr lang="en-US" sz="3600" dirty="0" err="1"/>
              <a:t>PtD</a:t>
            </a:r>
            <a:r>
              <a:rPr lang="en-US" sz="3600" dirty="0"/>
              <a:t> Business Case Model</a:t>
            </a:r>
          </a:p>
        </p:txBody>
      </p:sp>
      <p:sp>
        <p:nvSpPr>
          <p:cNvPr id="2" name="TextBox 1"/>
          <p:cNvSpPr txBox="1"/>
          <p:nvPr/>
        </p:nvSpPr>
        <p:spPr>
          <a:xfrm>
            <a:off x="1069145" y="5950636"/>
            <a:ext cx="6358597" cy="646331"/>
          </a:xfrm>
          <a:prstGeom prst="rect">
            <a:avLst/>
          </a:prstGeom>
          <a:noFill/>
        </p:spPr>
        <p:txBody>
          <a:bodyPr wrap="square" rtlCol="0">
            <a:spAutoFit/>
          </a:bodyPr>
          <a:lstStyle/>
          <a:p>
            <a:r>
              <a:rPr lang="en-US" dirty="0"/>
              <a:t>To demonstrate the use of </a:t>
            </a:r>
            <a:r>
              <a:rPr lang="en-US" dirty="0" err="1"/>
              <a:t>PtD</a:t>
            </a:r>
            <a:r>
              <a:rPr lang="en-US" dirty="0"/>
              <a:t> Business Case Developer Model, the authors would like to present the following case study. </a:t>
            </a:r>
          </a:p>
        </p:txBody>
      </p:sp>
    </p:spTree>
    <p:extLst>
      <p:ext uri="{BB962C8B-B14F-4D97-AF65-F5344CB8AC3E}">
        <p14:creationId xmlns:p14="http://schemas.microsoft.com/office/powerpoint/2010/main" val="30836391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6502</TotalTime>
  <Words>2134</Words>
  <Application>Microsoft Office PowerPoint</Application>
  <PresentationFormat>On-screen Show (4:3)</PresentationFormat>
  <Paragraphs>162</Paragraphs>
  <Slides>47</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47</vt:i4>
      </vt:variant>
    </vt:vector>
  </HeadingPairs>
  <TitlesOfParts>
    <vt:vector size="57" baseType="lpstr">
      <vt:lpstr>Arial</vt:lpstr>
      <vt:lpstr>Avenir Book</vt:lpstr>
      <vt:lpstr>Avenir Light</vt:lpstr>
      <vt:lpstr>Avenir Roman</vt:lpstr>
      <vt:lpstr>Calibri</vt:lpstr>
      <vt:lpstr>Geneva</vt:lpstr>
      <vt:lpstr>Myriad Pro</vt:lpstr>
      <vt:lpstr>Times New Roman</vt:lpstr>
      <vt:lpstr>Wingdings</vt:lpstr>
      <vt:lpstr>Office Theme</vt:lpstr>
      <vt:lpstr>PowerPoint Presentation</vt:lpstr>
      <vt:lpstr>Session No. 593 Summary</vt:lpstr>
      <vt:lpstr>Session No. 593 Summary</vt:lpstr>
      <vt:lpstr>Introduction to the PtD Business Case Model</vt:lpstr>
      <vt:lpstr>Introduction to the PtD Business Case Model</vt:lpstr>
      <vt:lpstr>Introduction to the PtD Business Case Model</vt:lpstr>
      <vt:lpstr>Introduction to the PtD Business Case Model</vt:lpstr>
      <vt:lpstr>Introduction to the PtD Business Case Model</vt:lpstr>
      <vt:lpstr>Introduction to the PtD Business Case Model</vt:lpstr>
      <vt:lpstr>PtD Case Study Description </vt:lpstr>
      <vt:lpstr>PtD Case Study Description – Step 1</vt:lpstr>
      <vt:lpstr>PtD Case Study Description – Step 1</vt:lpstr>
      <vt:lpstr>PtD Case Study Description – Step 1</vt:lpstr>
      <vt:lpstr>PtD Case Study Description – Step 1</vt:lpstr>
      <vt:lpstr>PtD Case Study Description – Step 1</vt:lpstr>
      <vt:lpstr>Step 2 – Conduct Risk Assessment </vt:lpstr>
      <vt:lpstr>Step 2 – Conduct Risk Assessment </vt:lpstr>
      <vt:lpstr>Step 2 – Conduct Risk Assessment </vt:lpstr>
      <vt:lpstr>Step 2 – Conduct Risk Assessment </vt:lpstr>
      <vt:lpstr>Step 2 – Conduct Risk Assessment </vt:lpstr>
      <vt:lpstr>Step 2 – Conduct Risk Assessment </vt:lpstr>
      <vt:lpstr>Step 2 – Conduct Risk Assessment </vt:lpstr>
      <vt:lpstr>Step 2 – Conduct Risk Assessment </vt:lpstr>
      <vt:lpstr>Step 2 – Conduct Risk Assessment </vt:lpstr>
      <vt:lpstr>Step 2 – Conduct Risk Assessment </vt:lpstr>
      <vt:lpstr>Step 2 – Conduct Risk Assessment </vt:lpstr>
      <vt:lpstr>Step 3 – Identify Changes from Current OSH Conditions </vt:lpstr>
      <vt:lpstr>Step 3 – Identify Changes from Current OSH Conditions </vt:lpstr>
      <vt:lpstr>Step 3 – Identify Changes from Current OSH Conditions </vt:lpstr>
      <vt:lpstr>Step 3 – Identify Changes from Current OSH Conditions </vt:lpstr>
      <vt:lpstr>Step 3 – Identify Changes from Current OSH Conditions </vt:lpstr>
      <vt:lpstr>Step 3 – Identify Changes from Current OSH Conditions </vt:lpstr>
      <vt:lpstr>Step 4 – Determine Value</vt:lpstr>
      <vt:lpstr>Step 4 – Determine Value</vt:lpstr>
      <vt:lpstr>Step 4 – Determine Value</vt:lpstr>
      <vt:lpstr>Step 4 – Determine Value</vt:lpstr>
      <vt:lpstr>Step 4 – Determine Value</vt:lpstr>
      <vt:lpstr>Step 4 – Determine Value</vt:lpstr>
      <vt:lpstr>Step 4 – Determine Value</vt:lpstr>
      <vt:lpstr>Step 4 – Determine Value</vt:lpstr>
      <vt:lpstr>Step 4 – Determine Value</vt:lpstr>
      <vt:lpstr>Step 4 – Determine Value</vt:lpstr>
      <vt:lpstr>Step 4 – Determine Value</vt:lpstr>
      <vt:lpstr>Step 5 – Develop Recommendations Report</vt:lpstr>
      <vt:lpstr>Step 5 – Develop Recommendations Report</vt:lpstr>
      <vt:lpstr>Conclusion</vt:lpstr>
      <vt:lpstr>Bibliography</vt:lpstr>
    </vt:vector>
  </TitlesOfParts>
  <Company>American Society of Safety Engineers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Stephanie Johnson</dc:creator>
  <cp:lastModifiedBy>Georgi Popov</cp:lastModifiedBy>
  <cp:revision>90</cp:revision>
  <cp:lastPrinted>2017-05-20T16:33:33Z</cp:lastPrinted>
  <dcterms:created xsi:type="dcterms:W3CDTF">2015-06-23T22:09:48Z</dcterms:created>
  <dcterms:modified xsi:type="dcterms:W3CDTF">2018-07-20T22:21:36Z</dcterms:modified>
</cp:coreProperties>
</file>