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3" r:id="rId2"/>
    <p:sldId id="265" r:id="rId3"/>
    <p:sldId id="264" r:id="rId4"/>
    <p:sldId id="266" r:id="rId5"/>
    <p:sldId id="267" r:id="rId6"/>
    <p:sldId id="268" r:id="rId7"/>
    <p:sldId id="260" r:id="rId8"/>
    <p:sldId id="261" r:id="rId9"/>
    <p:sldId id="269" r:id="rId10"/>
    <p:sldId id="26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A5DA52-EB83-4593-8921-BD966120D037}" type="datetimeFigureOut">
              <a:rPr lang="en-US" smtClean="0"/>
              <a:t>7/20/2018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0053E2-805B-47E3-BA39-3508C63060F6}" type="slidenum">
              <a:rPr lang="en-US" smtClean="0"/>
              <a:t>‹#›</a:t>
            </a:fld>
            <a:endParaRPr lang="en-US"/>
          </a:p>
        </p:txBody>
      </p:sp>
    </p:spTree>
    <p:extLst>
      <p:ext uri="{BB962C8B-B14F-4D97-AF65-F5344CB8AC3E}">
        <p14:creationId xmlns:p14="http://schemas.microsoft.com/office/powerpoint/2010/main" val="13305831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students</a:t>
            </a:r>
            <a:r>
              <a:rPr lang="en-US" baseline="0" dirty="0"/>
              <a:t> will select scores for all different categories and perform initial evaluation. The total Action Level (AL) score will determine potential Ergo intervention. AL in this case requires intervention in the near future. </a:t>
            </a:r>
            <a:endParaRPr lang="en-US" dirty="0"/>
          </a:p>
        </p:txBody>
      </p:sp>
      <p:sp>
        <p:nvSpPr>
          <p:cNvPr id="4" name="Slide Number Placeholder 3"/>
          <p:cNvSpPr>
            <a:spLocks noGrp="1"/>
          </p:cNvSpPr>
          <p:nvPr>
            <p:ph type="sldNum" sz="quarter" idx="10"/>
          </p:nvPr>
        </p:nvSpPr>
        <p:spPr/>
        <p:txBody>
          <a:bodyPr/>
          <a:lstStyle/>
          <a:p>
            <a:fld id="{703CC69C-20A9-4A1D-BF8D-B9C27CC6F1D3}" type="slidenum">
              <a:rPr lang="en-US" smtClean="0"/>
              <a:t>7</a:t>
            </a:fld>
            <a:endParaRPr lang="en-US"/>
          </a:p>
        </p:txBody>
      </p:sp>
    </p:spTree>
    <p:extLst>
      <p:ext uri="{BB962C8B-B14F-4D97-AF65-F5344CB8AC3E}">
        <p14:creationId xmlns:p14="http://schemas.microsoft.com/office/powerpoint/2010/main" val="1469779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briefly potential</a:t>
            </a:r>
            <a:r>
              <a:rPr lang="en-US" baseline="0" dirty="0"/>
              <a:t> </a:t>
            </a:r>
            <a:r>
              <a:rPr lang="en-US" baseline="0" dirty="0" err="1"/>
              <a:t>sollutions</a:t>
            </a:r>
            <a:r>
              <a:rPr lang="en-US" baseline="0" dirty="0"/>
              <a:t> </a:t>
            </a:r>
            <a:endParaRPr lang="en-US" dirty="0"/>
          </a:p>
        </p:txBody>
      </p:sp>
      <p:sp>
        <p:nvSpPr>
          <p:cNvPr id="4" name="Slide Number Placeholder 3"/>
          <p:cNvSpPr>
            <a:spLocks noGrp="1"/>
          </p:cNvSpPr>
          <p:nvPr>
            <p:ph type="sldNum" sz="quarter" idx="10"/>
          </p:nvPr>
        </p:nvSpPr>
        <p:spPr/>
        <p:txBody>
          <a:bodyPr/>
          <a:lstStyle/>
          <a:p>
            <a:fld id="{703CC69C-20A9-4A1D-BF8D-B9C27CC6F1D3}" type="slidenum">
              <a:rPr lang="en-US" smtClean="0"/>
              <a:t>8</a:t>
            </a:fld>
            <a:endParaRPr lang="en-US"/>
          </a:p>
        </p:txBody>
      </p:sp>
    </p:spTree>
    <p:extLst>
      <p:ext uri="{BB962C8B-B14F-4D97-AF65-F5344CB8AC3E}">
        <p14:creationId xmlns:p14="http://schemas.microsoft.com/office/powerpoint/2010/main" val="614741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students use the same scoring system to evaluate the risk level after the improvements. In this case we were able</a:t>
            </a:r>
            <a:r>
              <a:rPr lang="en-US" baseline="0" dirty="0"/>
              <a:t> to reduce the risk level. However, further analysis is still required. </a:t>
            </a:r>
            <a:endParaRPr lang="en-US" dirty="0"/>
          </a:p>
        </p:txBody>
      </p:sp>
      <p:sp>
        <p:nvSpPr>
          <p:cNvPr id="4" name="Slide Number Placeholder 3"/>
          <p:cNvSpPr>
            <a:spLocks noGrp="1"/>
          </p:cNvSpPr>
          <p:nvPr>
            <p:ph type="sldNum" sz="quarter" idx="10"/>
          </p:nvPr>
        </p:nvSpPr>
        <p:spPr/>
        <p:txBody>
          <a:bodyPr/>
          <a:lstStyle/>
          <a:p>
            <a:fld id="{703CC69C-20A9-4A1D-BF8D-B9C27CC6F1D3}" type="slidenum">
              <a:rPr lang="en-US" smtClean="0"/>
              <a:t>10</a:t>
            </a:fld>
            <a:endParaRPr lang="en-US"/>
          </a:p>
        </p:txBody>
      </p:sp>
    </p:spTree>
    <p:extLst>
      <p:ext uri="{BB962C8B-B14F-4D97-AF65-F5344CB8AC3E}">
        <p14:creationId xmlns:p14="http://schemas.microsoft.com/office/powerpoint/2010/main" val="415245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C97AC-18EA-439E-B321-4C63D32FF62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1F3FA2-612C-4F2F-BE1E-F97965E0FA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0373FDA-1A87-48ED-8CDB-9639E054527A}"/>
              </a:ext>
            </a:extLst>
          </p:cNvPr>
          <p:cNvSpPr>
            <a:spLocks noGrp="1"/>
          </p:cNvSpPr>
          <p:nvPr>
            <p:ph type="dt" sz="half" idx="10"/>
          </p:nvPr>
        </p:nvSpPr>
        <p:spPr/>
        <p:txBody>
          <a:bodyPr/>
          <a:lstStyle/>
          <a:p>
            <a:fld id="{DD3A43E7-BBB7-4663-BFC6-2F4F34F98924}" type="datetime1">
              <a:rPr lang="en-US" smtClean="0"/>
              <a:t>7/20/2018</a:t>
            </a:fld>
            <a:endParaRPr lang="en-US"/>
          </a:p>
        </p:txBody>
      </p:sp>
      <p:sp>
        <p:nvSpPr>
          <p:cNvPr id="5" name="Footer Placeholder 4">
            <a:extLst>
              <a:ext uri="{FF2B5EF4-FFF2-40B4-BE49-F238E27FC236}">
                <a16:creationId xmlns:a16="http://schemas.microsoft.com/office/drawing/2014/main" id="{979F1CB1-656E-46AA-B49D-3D892B701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31D989-AF86-49BB-8813-B8675AB58AEE}"/>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201421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1C440-C0BB-4709-B5E3-474827C93C3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DBAEE9F-7400-4730-BC1C-8E0BE5EB39C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CA57E5-5C20-400B-91F0-6EEBEAE4710B}"/>
              </a:ext>
            </a:extLst>
          </p:cNvPr>
          <p:cNvSpPr>
            <a:spLocks noGrp="1"/>
          </p:cNvSpPr>
          <p:nvPr>
            <p:ph type="dt" sz="half" idx="10"/>
          </p:nvPr>
        </p:nvSpPr>
        <p:spPr/>
        <p:txBody>
          <a:bodyPr/>
          <a:lstStyle/>
          <a:p>
            <a:fld id="{BDA41AAE-0BA5-4344-9059-80B6303B1675}" type="datetime1">
              <a:rPr lang="en-US" smtClean="0"/>
              <a:t>7/20/2018</a:t>
            </a:fld>
            <a:endParaRPr lang="en-US"/>
          </a:p>
        </p:txBody>
      </p:sp>
      <p:sp>
        <p:nvSpPr>
          <p:cNvPr id="5" name="Footer Placeholder 4">
            <a:extLst>
              <a:ext uri="{FF2B5EF4-FFF2-40B4-BE49-F238E27FC236}">
                <a16:creationId xmlns:a16="http://schemas.microsoft.com/office/drawing/2014/main" id="{4CA58A2E-7E47-4D3D-94BC-6B72EAA302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97D6DD-8F3C-46D1-8131-A70D4B383A99}"/>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3273906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D175C8-FB2C-49D8-AB58-0D96396E36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FF1B97C-CA70-48E0-AC5F-00728EECA2E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F5E17C-938A-432D-904D-2AFC1CD703BE}"/>
              </a:ext>
            </a:extLst>
          </p:cNvPr>
          <p:cNvSpPr>
            <a:spLocks noGrp="1"/>
          </p:cNvSpPr>
          <p:nvPr>
            <p:ph type="dt" sz="half" idx="10"/>
          </p:nvPr>
        </p:nvSpPr>
        <p:spPr/>
        <p:txBody>
          <a:bodyPr/>
          <a:lstStyle/>
          <a:p>
            <a:fld id="{EEF8FEF6-00C8-4E1D-8818-71BC73BFD8C6}" type="datetime1">
              <a:rPr lang="en-US" smtClean="0"/>
              <a:t>7/20/2018</a:t>
            </a:fld>
            <a:endParaRPr lang="en-US"/>
          </a:p>
        </p:txBody>
      </p:sp>
      <p:sp>
        <p:nvSpPr>
          <p:cNvPr id="5" name="Footer Placeholder 4">
            <a:extLst>
              <a:ext uri="{FF2B5EF4-FFF2-40B4-BE49-F238E27FC236}">
                <a16:creationId xmlns:a16="http://schemas.microsoft.com/office/drawing/2014/main" id="{6340684F-3AA4-4F68-9AC0-4DB29CB609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169FE9-0A15-4979-8F42-35FF305CE213}"/>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1834188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5A6DD-5EC5-4273-A947-57A7672BED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B7028F0-2EFD-4BFB-90F1-6914998D489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16F80B-85DD-4A2D-8FFE-BD5878EBFB52}"/>
              </a:ext>
            </a:extLst>
          </p:cNvPr>
          <p:cNvSpPr>
            <a:spLocks noGrp="1"/>
          </p:cNvSpPr>
          <p:nvPr>
            <p:ph type="dt" sz="half" idx="10"/>
          </p:nvPr>
        </p:nvSpPr>
        <p:spPr/>
        <p:txBody>
          <a:bodyPr/>
          <a:lstStyle/>
          <a:p>
            <a:fld id="{2BB48033-559F-4923-9C2B-F5F0EEF7F466}" type="datetime1">
              <a:rPr lang="en-US" smtClean="0"/>
              <a:t>7/20/2018</a:t>
            </a:fld>
            <a:endParaRPr lang="en-US"/>
          </a:p>
        </p:txBody>
      </p:sp>
      <p:sp>
        <p:nvSpPr>
          <p:cNvPr id="5" name="Footer Placeholder 4">
            <a:extLst>
              <a:ext uri="{FF2B5EF4-FFF2-40B4-BE49-F238E27FC236}">
                <a16:creationId xmlns:a16="http://schemas.microsoft.com/office/drawing/2014/main" id="{08AD3561-3A5F-463B-9F3D-4BBF35ED6A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055661-DE28-41BF-82A4-F8BB8E26A4E4}"/>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32528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4914B-290B-44A1-94A3-F72B4F489F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9CE888A-55C3-4B86-A73D-63339A115D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8E24CFF-B870-4E0C-82A2-452BDA70E11F}"/>
              </a:ext>
            </a:extLst>
          </p:cNvPr>
          <p:cNvSpPr>
            <a:spLocks noGrp="1"/>
          </p:cNvSpPr>
          <p:nvPr>
            <p:ph type="dt" sz="half" idx="10"/>
          </p:nvPr>
        </p:nvSpPr>
        <p:spPr/>
        <p:txBody>
          <a:bodyPr/>
          <a:lstStyle/>
          <a:p>
            <a:fld id="{7439BF9E-42B6-46E2-9B88-FDB24393FAF7}" type="datetime1">
              <a:rPr lang="en-US" smtClean="0"/>
              <a:t>7/20/2018</a:t>
            </a:fld>
            <a:endParaRPr lang="en-US"/>
          </a:p>
        </p:txBody>
      </p:sp>
      <p:sp>
        <p:nvSpPr>
          <p:cNvPr id="5" name="Footer Placeholder 4">
            <a:extLst>
              <a:ext uri="{FF2B5EF4-FFF2-40B4-BE49-F238E27FC236}">
                <a16:creationId xmlns:a16="http://schemas.microsoft.com/office/drawing/2014/main" id="{90953FAD-0DBB-4513-A6F0-E72707C549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78C49-DC7A-40C7-B01C-75FAB2B19C4D}"/>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2479826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E1C11-E4DE-4A09-A87A-895B10BFD1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A2578E-0137-46D9-9920-788AF893549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8BB9902-05C8-4631-A75C-F56FEE8410B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CE9367-AEDA-423C-8F0D-44A67090FC1D}"/>
              </a:ext>
            </a:extLst>
          </p:cNvPr>
          <p:cNvSpPr>
            <a:spLocks noGrp="1"/>
          </p:cNvSpPr>
          <p:nvPr>
            <p:ph type="dt" sz="half" idx="10"/>
          </p:nvPr>
        </p:nvSpPr>
        <p:spPr/>
        <p:txBody>
          <a:bodyPr/>
          <a:lstStyle/>
          <a:p>
            <a:fld id="{E132DC98-6B9C-4BD9-A436-F59781EE5AB4}" type="datetime1">
              <a:rPr lang="en-US" smtClean="0"/>
              <a:t>7/20/2018</a:t>
            </a:fld>
            <a:endParaRPr lang="en-US"/>
          </a:p>
        </p:txBody>
      </p:sp>
      <p:sp>
        <p:nvSpPr>
          <p:cNvPr id="6" name="Footer Placeholder 5">
            <a:extLst>
              <a:ext uri="{FF2B5EF4-FFF2-40B4-BE49-F238E27FC236}">
                <a16:creationId xmlns:a16="http://schemas.microsoft.com/office/drawing/2014/main" id="{20C245EA-2330-4128-B690-055C7B8C43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96A999-035B-409A-B6E4-F3289D0E005A}"/>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266147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C8DA0-B459-4785-A4C0-75DFF804659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D32D8C-E684-432E-9813-307439031C6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0F17D14-CED4-41E9-83CE-833EA1D0B10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1277BC-DFF7-4737-B5E4-19B139B356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A858F30-1E15-42F8-8527-A4AED539698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DE27592-8110-48B4-8677-063BF95DBBDF}"/>
              </a:ext>
            </a:extLst>
          </p:cNvPr>
          <p:cNvSpPr>
            <a:spLocks noGrp="1"/>
          </p:cNvSpPr>
          <p:nvPr>
            <p:ph type="dt" sz="half" idx="10"/>
          </p:nvPr>
        </p:nvSpPr>
        <p:spPr/>
        <p:txBody>
          <a:bodyPr/>
          <a:lstStyle/>
          <a:p>
            <a:fld id="{121590B1-CA71-40A5-B335-2573D0BE4C3D}" type="datetime1">
              <a:rPr lang="en-US" smtClean="0"/>
              <a:t>7/20/2018</a:t>
            </a:fld>
            <a:endParaRPr lang="en-US"/>
          </a:p>
        </p:txBody>
      </p:sp>
      <p:sp>
        <p:nvSpPr>
          <p:cNvPr id="8" name="Footer Placeholder 7">
            <a:extLst>
              <a:ext uri="{FF2B5EF4-FFF2-40B4-BE49-F238E27FC236}">
                <a16:creationId xmlns:a16="http://schemas.microsoft.com/office/drawing/2014/main" id="{DD15507C-DC04-428C-8C43-66278E53D21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7251C6-2C94-4040-B705-4D952A1A6E3B}"/>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243887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208B3-00E4-4008-AD84-AF45FED2BBB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E5178E-C775-4A7A-B730-651193440FC3}"/>
              </a:ext>
            </a:extLst>
          </p:cNvPr>
          <p:cNvSpPr>
            <a:spLocks noGrp="1"/>
          </p:cNvSpPr>
          <p:nvPr>
            <p:ph type="dt" sz="half" idx="10"/>
          </p:nvPr>
        </p:nvSpPr>
        <p:spPr/>
        <p:txBody>
          <a:bodyPr/>
          <a:lstStyle/>
          <a:p>
            <a:fld id="{6285634E-35DD-417C-BB40-F49051EA715E}" type="datetime1">
              <a:rPr lang="en-US" smtClean="0"/>
              <a:t>7/20/2018</a:t>
            </a:fld>
            <a:endParaRPr lang="en-US"/>
          </a:p>
        </p:txBody>
      </p:sp>
      <p:sp>
        <p:nvSpPr>
          <p:cNvPr id="4" name="Footer Placeholder 3">
            <a:extLst>
              <a:ext uri="{FF2B5EF4-FFF2-40B4-BE49-F238E27FC236}">
                <a16:creationId xmlns:a16="http://schemas.microsoft.com/office/drawing/2014/main" id="{BE54DE99-9D0F-4F6C-A650-388DB0155D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16C9C0-6942-4A2B-A557-941D03285275}"/>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336127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21041E-C338-42B6-8A62-D6F5BBBE5ABD}"/>
              </a:ext>
            </a:extLst>
          </p:cNvPr>
          <p:cNvSpPr>
            <a:spLocks noGrp="1"/>
          </p:cNvSpPr>
          <p:nvPr>
            <p:ph type="dt" sz="half" idx="10"/>
          </p:nvPr>
        </p:nvSpPr>
        <p:spPr/>
        <p:txBody>
          <a:bodyPr/>
          <a:lstStyle/>
          <a:p>
            <a:fld id="{1CAD90F2-B80F-4CA9-A774-CDBB23D66A57}" type="datetime1">
              <a:rPr lang="en-US" smtClean="0"/>
              <a:t>7/20/2018</a:t>
            </a:fld>
            <a:endParaRPr lang="en-US"/>
          </a:p>
        </p:txBody>
      </p:sp>
      <p:sp>
        <p:nvSpPr>
          <p:cNvPr id="3" name="Footer Placeholder 2">
            <a:extLst>
              <a:ext uri="{FF2B5EF4-FFF2-40B4-BE49-F238E27FC236}">
                <a16:creationId xmlns:a16="http://schemas.microsoft.com/office/drawing/2014/main" id="{82949F25-4A68-4890-98EA-0E1F25F9A5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EC29731-99A3-4F2B-BCBB-C5B28FC4A9AD}"/>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3937670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78688-F9E4-4338-B4A9-9E68ABB3D6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32B03B-29A9-47C8-8453-9B7C936671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AC0187F-096B-4856-8EBE-393956A236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B9765D4-7C6E-4BEC-8A54-C734A7401144}"/>
              </a:ext>
            </a:extLst>
          </p:cNvPr>
          <p:cNvSpPr>
            <a:spLocks noGrp="1"/>
          </p:cNvSpPr>
          <p:nvPr>
            <p:ph type="dt" sz="half" idx="10"/>
          </p:nvPr>
        </p:nvSpPr>
        <p:spPr/>
        <p:txBody>
          <a:bodyPr/>
          <a:lstStyle/>
          <a:p>
            <a:fld id="{FA383660-724E-496A-894D-BB1F076C16DF}" type="datetime1">
              <a:rPr lang="en-US" smtClean="0"/>
              <a:t>7/20/2018</a:t>
            </a:fld>
            <a:endParaRPr lang="en-US"/>
          </a:p>
        </p:txBody>
      </p:sp>
      <p:sp>
        <p:nvSpPr>
          <p:cNvPr id="6" name="Footer Placeholder 5">
            <a:extLst>
              <a:ext uri="{FF2B5EF4-FFF2-40B4-BE49-F238E27FC236}">
                <a16:creationId xmlns:a16="http://schemas.microsoft.com/office/drawing/2014/main" id="{7B5BCC49-E201-4F0E-92F4-DB22311464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DB964B-FEF6-4D11-B25F-0676B533CC7B}"/>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1702175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34678-96F8-4476-8ECC-3AB46BD51A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C072A9F-0F4C-4817-8742-17F1E275C7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F44A25-C362-4AB6-B1E3-13B983A19E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38F3354-35E1-4956-B583-8251B55BB765}"/>
              </a:ext>
            </a:extLst>
          </p:cNvPr>
          <p:cNvSpPr>
            <a:spLocks noGrp="1"/>
          </p:cNvSpPr>
          <p:nvPr>
            <p:ph type="dt" sz="half" idx="10"/>
          </p:nvPr>
        </p:nvSpPr>
        <p:spPr/>
        <p:txBody>
          <a:bodyPr/>
          <a:lstStyle/>
          <a:p>
            <a:fld id="{3977B282-C537-4572-B652-7CFD2E0A4327}" type="datetime1">
              <a:rPr lang="en-US" smtClean="0"/>
              <a:t>7/20/2018</a:t>
            </a:fld>
            <a:endParaRPr lang="en-US"/>
          </a:p>
        </p:txBody>
      </p:sp>
      <p:sp>
        <p:nvSpPr>
          <p:cNvPr id="6" name="Footer Placeholder 5">
            <a:extLst>
              <a:ext uri="{FF2B5EF4-FFF2-40B4-BE49-F238E27FC236}">
                <a16:creationId xmlns:a16="http://schemas.microsoft.com/office/drawing/2014/main" id="{AE125A77-7B04-434C-81E8-5B2C58EDC3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4EE4E-8E13-422F-B409-A90C0CACDEB8}"/>
              </a:ext>
            </a:extLst>
          </p:cNvPr>
          <p:cNvSpPr>
            <a:spLocks noGrp="1"/>
          </p:cNvSpPr>
          <p:nvPr>
            <p:ph type="sldNum" sz="quarter" idx="12"/>
          </p:nvPr>
        </p:nvSpPr>
        <p:spPr/>
        <p:txBody>
          <a:bodyPr/>
          <a:lstStyle/>
          <a:p>
            <a:fld id="{1B82555A-D10B-493F-A02D-81DF77BD8309}" type="slidenum">
              <a:rPr lang="en-US" smtClean="0"/>
              <a:t>‹#›</a:t>
            </a:fld>
            <a:endParaRPr lang="en-US"/>
          </a:p>
        </p:txBody>
      </p:sp>
    </p:spTree>
    <p:extLst>
      <p:ext uri="{BB962C8B-B14F-4D97-AF65-F5344CB8AC3E}">
        <p14:creationId xmlns:p14="http://schemas.microsoft.com/office/powerpoint/2010/main" val="3474340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8AF708-F393-4AA8-B2BF-DB162ECBF6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97BACF9-4703-43C3-B8F1-C35817820D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4CAD1E-6BC1-4B01-A91A-19AEC787CB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54FA31-7D80-47C4-87B1-4BBE9FB5F049}" type="datetime1">
              <a:rPr lang="en-US" smtClean="0"/>
              <a:t>7/20/2018</a:t>
            </a:fld>
            <a:endParaRPr lang="en-US"/>
          </a:p>
        </p:txBody>
      </p:sp>
      <p:sp>
        <p:nvSpPr>
          <p:cNvPr id="5" name="Footer Placeholder 4">
            <a:extLst>
              <a:ext uri="{FF2B5EF4-FFF2-40B4-BE49-F238E27FC236}">
                <a16:creationId xmlns:a16="http://schemas.microsoft.com/office/drawing/2014/main" id="{49003E52-7F2E-43D0-AE35-892E196157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280EF20-77B6-4473-B9A8-D17A70C1C4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82555A-D10B-493F-A02D-81DF77BD8309}" type="slidenum">
              <a:rPr lang="en-US" smtClean="0"/>
              <a:t>‹#›</a:t>
            </a:fld>
            <a:endParaRPr lang="en-US"/>
          </a:p>
        </p:txBody>
      </p:sp>
    </p:spTree>
    <p:extLst>
      <p:ext uri="{BB962C8B-B14F-4D97-AF65-F5344CB8AC3E}">
        <p14:creationId xmlns:p14="http://schemas.microsoft.com/office/powerpoint/2010/main" val="2622185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BE61B-4336-4A34-926B-6B43C0233966}"/>
              </a:ext>
            </a:extLst>
          </p:cNvPr>
          <p:cNvSpPr>
            <a:spLocks noGrp="1"/>
          </p:cNvSpPr>
          <p:nvPr>
            <p:ph type="ctrTitle"/>
          </p:nvPr>
        </p:nvSpPr>
        <p:spPr/>
        <p:txBody>
          <a:bodyPr/>
          <a:lstStyle/>
          <a:p>
            <a:r>
              <a:rPr lang="en-US" dirty="0"/>
              <a:t>Risk Management Tools for Safety Professionals – Part III</a:t>
            </a:r>
          </a:p>
        </p:txBody>
      </p:sp>
      <p:sp>
        <p:nvSpPr>
          <p:cNvPr id="3" name="Subtitle 2">
            <a:extLst>
              <a:ext uri="{FF2B5EF4-FFF2-40B4-BE49-F238E27FC236}">
                <a16:creationId xmlns:a16="http://schemas.microsoft.com/office/drawing/2014/main" id="{62FDD746-B974-4F20-BB18-6C4AC00AF53B}"/>
              </a:ext>
            </a:extLst>
          </p:cNvPr>
          <p:cNvSpPr>
            <a:spLocks noGrp="1"/>
          </p:cNvSpPr>
          <p:nvPr>
            <p:ph type="subTitle" idx="1"/>
          </p:nvPr>
        </p:nvSpPr>
        <p:spPr/>
        <p:txBody>
          <a:bodyPr/>
          <a:lstStyle/>
          <a:p>
            <a:r>
              <a:rPr lang="en-US" b="1" dirty="0"/>
              <a:t>CASE STUDY #4</a:t>
            </a:r>
            <a:endParaRPr lang="en-US" dirty="0"/>
          </a:p>
          <a:p>
            <a:pPr fontAlgn="t"/>
            <a:r>
              <a:rPr lang="en-US" b="1" dirty="0"/>
              <a:t>Meatpacking Operation</a:t>
            </a:r>
            <a:endParaRPr lang="en-US" dirty="0"/>
          </a:p>
        </p:txBody>
      </p:sp>
      <p:sp>
        <p:nvSpPr>
          <p:cNvPr id="4" name="TextBox 3">
            <a:extLst>
              <a:ext uri="{FF2B5EF4-FFF2-40B4-BE49-F238E27FC236}">
                <a16:creationId xmlns:a16="http://schemas.microsoft.com/office/drawing/2014/main" id="{01172444-0DD4-4040-A985-B9E9A4B47E52}"/>
              </a:ext>
            </a:extLst>
          </p:cNvPr>
          <p:cNvSpPr txBox="1"/>
          <p:nvPr/>
        </p:nvSpPr>
        <p:spPr>
          <a:xfrm>
            <a:off x="437322" y="5724938"/>
            <a:ext cx="4956313" cy="646331"/>
          </a:xfrm>
          <a:prstGeom prst="rect">
            <a:avLst/>
          </a:prstGeom>
          <a:noFill/>
        </p:spPr>
        <p:txBody>
          <a:bodyPr wrap="square" rtlCol="0">
            <a:spAutoFit/>
          </a:bodyPr>
          <a:lstStyle/>
          <a:p>
            <a:r>
              <a:rPr lang="en-US" dirty="0"/>
              <a:t>Authors: </a:t>
            </a:r>
            <a:r>
              <a:rPr lang="en-US" b="1" dirty="0"/>
              <a:t>Bruce K. Lyon, P.E., CSP, ARM, CHMM</a:t>
            </a:r>
          </a:p>
          <a:p>
            <a:r>
              <a:rPr lang="en-US" b="1" dirty="0"/>
              <a:t>Georgi Popov, Ph.D., QEP, SMS, ARM, CMC</a:t>
            </a:r>
            <a:endParaRPr lang="en-US" dirty="0"/>
          </a:p>
        </p:txBody>
      </p:sp>
      <p:sp>
        <p:nvSpPr>
          <p:cNvPr id="5" name="Slide Number Placeholder 4">
            <a:extLst>
              <a:ext uri="{FF2B5EF4-FFF2-40B4-BE49-F238E27FC236}">
                <a16:creationId xmlns:a16="http://schemas.microsoft.com/office/drawing/2014/main" id="{BAE2118B-07D0-4495-AE75-DE538133A8D1}"/>
              </a:ext>
            </a:extLst>
          </p:cNvPr>
          <p:cNvSpPr>
            <a:spLocks noGrp="1"/>
          </p:cNvSpPr>
          <p:nvPr>
            <p:ph type="sldNum" sz="quarter" idx="12"/>
          </p:nvPr>
        </p:nvSpPr>
        <p:spPr/>
        <p:txBody>
          <a:bodyPr/>
          <a:lstStyle/>
          <a:p>
            <a:fld id="{1B82555A-D10B-493F-A02D-81DF77BD8309}" type="slidenum">
              <a:rPr lang="en-US" smtClean="0"/>
              <a:t>1</a:t>
            </a:fld>
            <a:endParaRPr lang="en-US"/>
          </a:p>
        </p:txBody>
      </p:sp>
    </p:spTree>
    <p:extLst>
      <p:ext uri="{BB962C8B-B14F-4D97-AF65-F5344CB8AC3E}">
        <p14:creationId xmlns:p14="http://schemas.microsoft.com/office/powerpoint/2010/main" val="1083503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54750"/>
          </a:xfrm>
        </p:spPr>
        <p:txBody>
          <a:bodyPr/>
          <a:lstStyle/>
          <a:p>
            <a:r>
              <a:rPr lang="en-US" b="1" dirty="0"/>
              <a:t>Post-Control Assessment</a:t>
            </a:r>
            <a:endParaRPr lang="en-US" dirty="0"/>
          </a:p>
        </p:txBody>
      </p:sp>
      <p:sp>
        <p:nvSpPr>
          <p:cNvPr id="3" name="Slide Number Placeholder 2">
            <a:extLst>
              <a:ext uri="{FF2B5EF4-FFF2-40B4-BE49-F238E27FC236}">
                <a16:creationId xmlns:a16="http://schemas.microsoft.com/office/drawing/2014/main" id="{59CAB733-6975-456B-B68C-F1C44C335EDE}"/>
              </a:ext>
            </a:extLst>
          </p:cNvPr>
          <p:cNvSpPr>
            <a:spLocks noGrp="1"/>
          </p:cNvSpPr>
          <p:nvPr>
            <p:ph type="sldNum" sz="quarter" idx="12"/>
          </p:nvPr>
        </p:nvSpPr>
        <p:spPr/>
        <p:txBody>
          <a:bodyPr/>
          <a:lstStyle/>
          <a:p>
            <a:fld id="{1B82555A-D10B-493F-A02D-81DF77BD8309}" type="slidenum">
              <a:rPr lang="en-US" smtClean="0"/>
              <a:t>10</a:t>
            </a:fld>
            <a:endParaRPr lang="en-US"/>
          </a:p>
        </p:txBody>
      </p:sp>
      <p:pic>
        <p:nvPicPr>
          <p:cNvPr id="5" name="Picture 4">
            <a:extLst>
              <a:ext uri="{FF2B5EF4-FFF2-40B4-BE49-F238E27FC236}">
                <a16:creationId xmlns:a16="http://schemas.microsoft.com/office/drawing/2014/main" id="{CD29A06B-BE34-4340-88C0-853A94FE98C2}"/>
              </a:ext>
            </a:extLst>
          </p:cNvPr>
          <p:cNvPicPr>
            <a:picLocks noChangeAspect="1"/>
          </p:cNvPicPr>
          <p:nvPr/>
        </p:nvPicPr>
        <p:blipFill>
          <a:blip r:embed="rId3"/>
          <a:stretch>
            <a:fillRect/>
          </a:stretch>
        </p:blipFill>
        <p:spPr>
          <a:xfrm>
            <a:off x="772850" y="1546870"/>
            <a:ext cx="10580950" cy="4375628"/>
          </a:xfrm>
          <a:prstGeom prst="rect">
            <a:avLst/>
          </a:prstGeom>
        </p:spPr>
      </p:pic>
    </p:spTree>
    <p:extLst>
      <p:ext uri="{BB962C8B-B14F-4D97-AF65-F5344CB8AC3E}">
        <p14:creationId xmlns:p14="http://schemas.microsoft.com/office/powerpoint/2010/main" val="483603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9552F-4926-46D4-BC10-8064B525F883}"/>
              </a:ext>
            </a:extLst>
          </p:cNvPr>
          <p:cNvSpPr>
            <a:spLocks noGrp="1"/>
          </p:cNvSpPr>
          <p:nvPr>
            <p:ph type="title"/>
          </p:nvPr>
        </p:nvSpPr>
        <p:spPr/>
        <p:txBody>
          <a:bodyPr>
            <a:normAutofit/>
          </a:bodyPr>
          <a:lstStyle/>
          <a:p>
            <a:r>
              <a:rPr lang="en-US" b="1" dirty="0"/>
              <a:t>CASE STUDY #4</a:t>
            </a:r>
            <a:br>
              <a:rPr lang="en-US" dirty="0"/>
            </a:br>
            <a:r>
              <a:rPr lang="en-US" b="1" dirty="0"/>
              <a:t>Meatpacking Operation</a:t>
            </a:r>
            <a:endParaRPr lang="en-US" dirty="0"/>
          </a:p>
        </p:txBody>
      </p:sp>
      <p:sp>
        <p:nvSpPr>
          <p:cNvPr id="3" name="Content Placeholder 2">
            <a:extLst>
              <a:ext uri="{FF2B5EF4-FFF2-40B4-BE49-F238E27FC236}">
                <a16:creationId xmlns:a16="http://schemas.microsoft.com/office/drawing/2014/main" id="{032F3E82-6759-4477-B8CF-3896A73D2F24}"/>
              </a:ext>
            </a:extLst>
          </p:cNvPr>
          <p:cNvSpPr>
            <a:spLocks noGrp="1"/>
          </p:cNvSpPr>
          <p:nvPr>
            <p:ph idx="1"/>
          </p:nvPr>
        </p:nvSpPr>
        <p:spPr/>
        <p:txBody>
          <a:bodyPr/>
          <a:lstStyle/>
          <a:p>
            <a:r>
              <a:rPr lang="en-US" dirty="0"/>
              <a:t>One of the primary exposures in meatpacking operations (beef, pork, poultry) is bio-mechanical or </a:t>
            </a:r>
            <a:r>
              <a:rPr lang="en-US" dirty="0" err="1"/>
              <a:t>musculo</a:t>
            </a:r>
            <a:r>
              <a:rPr lang="en-US" dirty="0"/>
              <a:t>-skeletal hazards.  Standard risk assessment methods are not designed to identify and analyze such hazards.  Therefore, methods that pinpoint ergonomic risk factors such as the screening and assessment tools, Ergonomics Risk Assessment Tool (ERAT) can be used.  </a:t>
            </a:r>
          </a:p>
          <a:p>
            <a:r>
              <a:rPr lang="en-US" dirty="0"/>
              <a:t>ERAT was developed by the authors and is based on the draft ANSI Z365 Ergonomics Checklist that was part of the “</a:t>
            </a:r>
            <a:r>
              <a:rPr lang="en-US" i="1" dirty="0"/>
              <a:t>Management of Work-Related Musculoskeletal Disorders Accredited Standards Committee Z365 Working Draft</a:t>
            </a:r>
            <a:r>
              <a:rPr lang="en-US" dirty="0"/>
              <a:t>” withdrawn in 2003.  </a:t>
            </a:r>
          </a:p>
          <a:p>
            <a:endParaRPr lang="en-US" dirty="0"/>
          </a:p>
        </p:txBody>
      </p:sp>
      <p:sp>
        <p:nvSpPr>
          <p:cNvPr id="4" name="Slide Number Placeholder 3">
            <a:extLst>
              <a:ext uri="{FF2B5EF4-FFF2-40B4-BE49-F238E27FC236}">
                <a16:creationId xmlns:a16="http://schemas.microsoft.com/office/drawing/2014/main" id="{9F8807B9-0EE5-4939-9828-44F5E687E563}"/>
              </a:ext>
            </a:extLst>
          </p:cNvPr>
          <p:cNvSpPr>
            <a:spLocks noGrp="1"/>
          </p:cNvSpPr>
          <p:nvPr>
            <p:ph type="sldNum" sz="quarter" idx="12"/>
          </p:nvPr>
        </p:nvSpPr>
        <p:spPr/>
        <p:txBody>
          <a:bodyPr/>
          <a:lstStyle/>
          <a:p>
            <a:fld id="{1B82555A-D10B-493F-A02D-81DF77BD8309}" type="slidenum">
              <a:rPr lang="en-US" smtClean="0"/>
              <a:t>2</a:t>
            </a:fld>
            <a:endParaRPr lang="en-US"/>
          </a:p>
        </p:txBody>
      </p:sp>
    </p:spTree>
    <p:extLst>
      <p:ext uri="{BB962C8B-B14F-4D97-AF65-F5344CB8AC3E}">
        <p14:creationId xmlns:p14="http://schemas.microsoft.com/office/powerpoint/2010/main" val="167578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9552F-4926-46D4-BC10-8064B525F883}"/>
              </a:ext>
            </a:extLst>
          </p:cNvPr>
          <p:cNvSpPr>
            <a:spLocks noGrp="1"/>
          </p:cNvSpPr>
          <p:nvPr>
            <p:ph type="title"/>
          </p:nvPr>
        </p:nvSpPr>
        <p:spPr/>
        <p:txBody>
          <a:bodyPr>
            <a:normAutofit/>
          </a:bodyPr>
          <a:lstStyle/>
          <a:p>
            <a:r>
              <a:rPr lang="en-US" b="1" dirty="0"/>
              <a:t>CASE STUDY #4</a:t>
            </a:r>
            <a:br>
              <a:rPr lang="en-US" dirty="0"/>
            </a:br>
            <a:r>
              <a:rPr lang="en-US" b="1" dirty="0"/>
              <a:t>Meatpacking Operation</a:t>
            </a:r>
            <a:endParaRPr lang="en-US" dirty="0"/>
          </a:p>
        </p:txBody>
      </p:sp>
      <p:sp>
        <p:nvSpPr>
          <p:cNvPr id="3" name="Content Placeholder 2">
            <a:extLst>
              <a:ext uri="{FF2B5EF4-FFF2-40B4-BE49-F238E27FC236}">
                <a16:creationId xmlns:a16="http://schemas.microsoft.com/office/drawing/2014/main" id="{032F3E82-6759-4477-B8CF-3896A73D2F24}"/>
              </a:ext>
            </a:extLst>
          </p:cNvPr>
          <p:cNvSpPr>
            <a:spLocks noGrp="1"/>
          </p:cNvSpPr>
          <p:nvPr>
            <p:ph idx="1"/>
          </p:nvPr>
        </p:nvSpPr>
        <p:spPr/>
        <p:txBody>
          <a:bodyPr/>
          <a:lstStyle/>
          <a:p>
            <a:r>
              <a:rPr lang="en-US" b="1" dirty="0"/>
              <a:t>Tool Selection</a:t>
            </a:r>
            <a:r>
              <a:rPr lang="en-US" dirty="0"/>
              <a:t> - In this case study, the authors selected the ERAT tool to perform an ergonomic risk assessment of a pork processing task.  ERAT, which provides a standardized method of quickly identifying, assessing and scoring ergonomic risks to upper extremities, uses an </a:t>
            </a:r>
            <a:r>
              <a:rPr lang="en-US" i="1" dirty="0"/>
              <a:t>Initial Assessment Worksheet</a:t>
            </a:r>
            <a:r>
              <a:rPr lang="en-US" dirty="0"/>
              <a:t>, and a </a:t>
            </a:r>
            <a:r>
              <a:rPr lang="en-US" i="1" dirty="0"/>
              <a:t>Post-Controls Assessment Worksheet</a:t>
            </a:r>
            <a:r>
              <a:rPr lang="en-US" dirty="0"/>
              <a:t> to establish risk factor scores.  </a:t>
            </a:r>
          </a:p>
          <a:p>
            <a:r>
              <a:rPr lang="en-US" dirty="0"/>
              <a:t>A </a:t>
            </a:r>
            <a:r>
              <a:rPr lang="en-US" i="1" dirty="0"/>
              <a:t>Hierarchy of Ergonomic Risk Controls </a:t>
            </a:r>
            <a:r>
              <a:rPr lang="en-US" dirty="0"/>
              <a:t>is included to define risk treatment options.  </a:t>
            </a:r>
          </a:p>
        </p:txBody>
      </p:sp>
      <p:sp>
        <p:nvSpPr>
          <p:cNvPr id="4" name="Slide Number Placeholder 3">
            <a:extLst>
              <a:ext uri="{FF2B5EF4-FFF2-40B4-BE49-F238E27FC236}">
                <a16:creationId xmlns:a16="http://schemas.microsoft.com/office/drawing/2014/main" id="{3B3CD788-DF18-4A32-8827-0939A8979F80}"/>
              </a:ext>
            </a:extLst>
          </p:cNvPr>
          <p:cNvSpPr>
            <a:spLocks noGrp="1"/>
          </p:cNvSpPr>
          <p:nvPr>
            <p:ph type="sldNum" sz="quarter" idx="12"/>
          </p:nvPr>
        </p:nvSpPr>
        <p:spPr/>
        <p:txBody>
          <a:bodyPr/>
          <a:lstStyle/>
          <a:p>
            <a:fld id="{1B82555A-D10B-493F-A02D-81DF77BD8309}" type="slidenum">
              <a:rPr lang="en-US" smtClean="0"/>
              <a:t>3</a:t>
            </a:fld>
            <a:endParaRPr lang="en-US"/>
          </a:p>
        </p:txBody>
      </p:sp>
    </p:spTree>
    <p:extLst>
      <p:ext uri="{BB962C8B-B14F-4D97-AF65-F5344CB8AC3E}">
        <p14:creationId xmlns:p14="http://schemas.microsoft.com/office/powerpoint/2010/main" val="80940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9552F-4926-46D4-BC10-8064B525F883}"/>
              </a:ext>
            </a:extLst>
          </p:cNvPr>
          <p:cNvSpPr>
            <a:spLocks noGrp="1"/>
          </p:cNvSpPr>
          <p:nvPr>
            <p:ph type="title"/>
          </p:nvPr>
        </p:nvSpPr>
        <p:spPr/>
        <p:txBody>
          <a:bodyPr>
            <a:normAutofit/>
          </a:bodyPr>
          <a:lstStyle/>
          <a:p>
            <a:r>
              <a:rPr lang="en-US" b="1" dirty="0"/>
              <a:t>CASE STUDY #4</a:t>
            </a:r>
            <a:br>
              <a:rPr lang="en-US" dirty="0"/>
            </a:br>
            <a:r>
              <a:rPr lang="en-US" b="1" dirty="0"/>
              <a:t>Meatpacking Operation</a:t>
            </a:r>
            <a:endParaRPr lang="en-US" dirty="0"/>
          </a:p>
        </p:txBody>
      </p:sp>
      <p:sp>
        <p:nvSpPr>
          <p:cNvPr id="3" name="Content Placeholder 2">
            <a:extLst>
              <a:ext uri="{FF2B5EF4-FFF2-40B4-BE49-F238E27FC236}">
                <a16:creationId xmlns:a16="http://schemas.microsoft.com/office/drawing/2014/main" id="{032F3E82-6759-4477-B8CF-3896A73D2F24}"/>
              </a:ext>
            </a:extLst>
          </p:cNvPr>
          <p:cNvSpPr>
            <a:spLocks noGrp="1"/>
          </p:cNvSpPr>
          <p:nvPr>
            <p:ph idx="1"/>
          </p:nvPr>
        </p:nvSpPr>
        <p:spPr/>
        <p:txBody>
          <a:bodyPr/>
          <a:lstStyle/>
          <a:p>
            <a:r>
              <a:rPr lang="en-US" dirty="0"/>
              <a:t>- ERAT is a ‘targeted’ assessment of ergonomic risk factors impacting the upper extremities, which can be applied to office environments, and assembly type work. </a:t>
            </a:r>
          </a:p>
          <a:p>
            <a:r>
              <a:rPr lang="en-US" dirty="0"/>
              <a:t>The </a:t>
            </a:r>
            <a:r>
              <a:rPr lang="en-US" i="1" dirty="0"/>
              <a:t>Initial Assessment (IA Worksheet)</a:t>
            </a:r>
            <a:r>
              <a:rPr lang="en-US" dirty="0"/>
              <a:t> is used to develop a baseline risk score and action level with possible control measures to reduce risk factor scores. </a:t>
            </a:r>
          </a:p>
          <a:p>
            <a:r>
              <a:rPr lang="en-US" dirty="0"/>
              <a:t>The </a:t>
            </a:r>
            <a:r>
              <a:rPr lang="en-US" i="1" dirty="0"/>
              <a:t>Post-Controls Assessment (PCA Worksheet)</a:t>
            </a:r>
            <a:r>
              <a:rPr lang="en-US" dirty="0"/>
              <a:t> is used after the Initial Assessment and implementation of control measures to establish a current risk factor score. </a:t>
            </a:r>
          </a:p>
        </p:txBody>
      </p:sp>
      <p:sp>
        <p:nvSpPr>
          <p:cNvPr id="4" name="Slide Number Placeholder 3">
            <a:extLst>
              <a:ext uri="{FF2B5EF4-FFF2-40B4-BE49-F238E27FC236}">
                <a16:creationId xmlns:a16="http://schemas.microsoft.com/office/drawing/2014/main" id="{74631EA7-AC17-4A30-B561-4B32F6D011B2}"/>
              </a:ext>
            </a:extLst>
          </p:cNvPr>
          <p:cNvSpPr>
            <a:spLocks noGrp="1"/>
          </p:cNvSpPr>
          <p:nvPr>
            <p:ph type="sldNum" sz="quarter" idx="12"/>
          </p:nvPr>
        </p:nvSpPr>
        <p:spPr/>
        <p:txBody>
          <a:bodyPr/>
          <a:lstStyle/>
          <a:p>
            <a:fld id="{1B82555A-D10B-493F-A02D-81DF77BD8309}" type="slidenum">
              <a:rPr lang="en-US" smtClean="0"/>
              <a:t>4</a:t>
            </a:fld>
            <a:endParaRPr lang="en-US"/>
          </a:p>
        </p:txBody>
      </p:sp>
    </p:spTree>
    <p:extLst>
      <p:ext uri="{BB962C8B-B14F-4D97-AF65-F5344CB8AC3E}">
        <p14:creationId xmlns:p14="http://schemas.microsoft.com/office/powerpoint/2010/main" val="1273694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9552F-4926-46D4-BC10-8064B525F883}"/>
              </a:ext>
            </a:extLst>
          </p:cNvPr>
          <p:cNvSpPr>
            <a:spLocks noGrp="1"/>
          </p:cNvSpPr>
          <p:nvPr>
            <p:ph type="title"/>
          </p:nvPr>
        </p:nvSpPr>
        <p:spPr/>
        <p:txBody>
          <a:bodyPr>
            <a:normAutofit/>
          </a:bodyPr>
          <a:lstStyle/>
          <a:p>
            <a:r>
              <a:rPr lang="en-US" b="1" dirty="0"/>
              <a:t>CASE STUDY #4</a:t>
            </a:r>
            <a:br>
              <a:rPr lang="en-US" dirty="0"/>
            </a:br>
            <a:r>
              <a:rPr lang="en-US" b="1" dirty="0"/>
              <a:t>Meatpacking Operation</a:t>
            </a:r>
            <a:endParaRPr lang="en-US" dirty="0"/>
          </a:p>
        </p:txBody>
      </p:sp>
      <p:sp>
        <p:nvSpPr>
          <p:cNvPr id="3" name="Content Placeholder 2">
            <a:extLst>
              <a:ext uri="{FF2B5EF4-FFF2-40B4-BE49-F238E27FC236}">
                <a16:creationId xmlns:a16="http://schemas.microsoft.com/office/drawing/2014/main" id="{032F3E82-6759-4477-B8CF-3896A73D2F24}"/>
              </a:ext>
            </a:extLst>
          </p:cNvPr>
          <p:cNvSpPr>
            <a:spLocks noGrp="1"/>
          </p:cNvSpPr>
          <p:nvPr>
            <p:ph idx="1"/>
          </p:nvPr>
        </p:nvSpPr>
        <p:spPr/>
        <p:txBody>
          <a:bodyPr/>
          <a:lstStyle/>
          <a:p>
            <a:r>
              <a:rPr lang="en-US" b="1" dirty="0"/>
              <a:t>Tasks Selected and Studied</a:t>
            </a:r>
            <a:r>
              <a:rPr lang="en-US" dirty="0"/>
              <a:t> - Tasks with a history of </a:t>
            </a:r>
            <a:r>
              <a:rPr lang="en-US" dirty="0" err="1"/>
              <a:t>muculo</a:t>
            </a:r>
            <a:r>
              <a:rPr lang="en-US" dirty="0"/>
              <a:t>-skeletal disorders (MSDs) and employee complaints were reviewed and targeted for the assessment.  The risk assessment team using digital video, recorded task cycles of the jobs selected from a variety of angles to capture normal work activities and conditions.  Weights of objects handled, tools used, distances and dimensions were collected to further analyze.  </a:t>
            </a:r>
          </a:p>
          <a:p>
            <a:r>
              <a:rPr lang="en-US" dirty="0"/>
              <a:t>A video was used to study task repetition, postures, lifts, pulls, pushes, carries, and other factors covered by the assessment tool. </a:t>
            </a:r>
          </a:p>
        </p:txBody>
      </p:sp>
      <p:sp>
        <p:nvSpPr>
          <p:cNvPr id="4" name="Slide Number Placeholder 3">
            <a:extLst>
              <a:ext uri="{FF2B5EF4-FFF2-40B4-BE49-F238E27FC236}">
                <a16:creationId xmlns:a16="http://schemas.microsoft.com/office/drawing/2014/main" id="{C3F53AB0-34AF-4AA2-AD3B-68B4725EB686}"/>
              </a:ext>
            </a:extLst>
          </p:cNvPr>
          <p:cNvSpPr>
            <a:spLocks noGrp="1"/>
          </p:cNvSpPr>
          <p:nvPr>
            <p:ph type="sldNum" sz="quarter" idx="12"/>
          </p:nvPr>
        </p:nvSpPr>
        <p:spPr/>
        <p:txBody>
          <a:bodyPr/>
          <a:lstStyle/>
          <a:p>
            <a:fld id="{1B82555A-D10B-493F-A02D-81DF77BD8309}" type="slidenum">
              <a:rPr lang="en-US" smtClean="0"/>
              <a:t>5</a:t>
            </a:fld>
            <a:endParaRPr lang="en-US"/>
          </a:p>
        </p:txBody>
      </p:sp>
    </p:spTree>
    <p:extLst>
      <p:ext uri="{BB962C8B-B14F-4D97-AF65-F5344CB8AC3E}">
        <p14:creationId xmlns:p14="http://schemas.microsoft.com/office/powerpoint/2010/main" val="1316633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9552F-4926-46D4-BC10-8064B525F883}"/>
              </a:ext>
            </a:extLst>
          </p:cNvPr>
          <p:cNvSpPr>
            <a:spLocks noGrp="1"/>
          </p:cNvSpPr>
          <p:nvPr>
            <p:ph type="title"/>
          </p:nvPr>
        </p:nvSpPr>
        <p:spPr/>
        <p:txBody>
          <a:bodyPr>
            <a:normAutofit/>
          </a:bodyPr>
          <a:lstStyle/>
          <a:p>
            <a:r>
              <a:rPr lang="en-US" b="1" dirty="0"/>
              <a:t>CASE STUDY #4</a:t>
            </a:r>
            <a:br>
              <a:rPr lang="en-US" dirty="0"/>
            </a:br>
            <a:r>
              <a:rPr lang="en-US" b="1" dirty="0"/>
              <a:t>Meatpacking Operation</a:t>
            </a:r>
            <a:endParaRPr lang="en-US" dirty="0"/>
          </a:p>
        </p:txBody>
      </p:sp>
      <p:sp>
        <p:nvSpPr>
          <p:cNvPr id="3" name="Content Placeholder 2">
            <a:extLst>
              <a:ext uri="{FF2B5EF4-FFF2-40B4-BE49-F238E27FC236}">
                <a16:creationId xmlns:a16="http://schemas.microsoft.com/office/drawing/2014/main" id="{032F3E82-6759-4477-B8CF-3896A73D2F24}"/>
              </a:ext>
            </a:extLst>
          </p:cNvPr>
          <p:cNvSpPr>
            <a:spLocks noGrp="1"/>
          </p:cNvSpPr>
          <p:nvPr>
            <p:ph idx="1"/>
          </p:nvPr>
        </p:nvSpPr>
        <p:spPr/>
        <p:txBody>
          <a:bodyPr>
            <a:normAutofit/>
          </a:bodyPr>
          <a:lstStyle/>
          <a:p>
            <a:r>
              <a:rPr lang="en-US" b="1" dirty="0"/>
              <a:t>Task Description – </a:t>
            </a:r>
            <a:r>
              <a:rPr lang="en-US" dirty="0"/>
              <a:t>Pork Belly Grading involves two operators standing at the end of an incoming conveyor approximately waist high.  Each worker manually grabs individual pork bellies using one hand and then turn and place on an adjacent weighing scale.  </a:t>
            </a:r>
          </a:p>
          <a:p>
            <a:r>
              <a:rPr lang="en-US" dirty="0"/>
              <a:t>The work visually grades the belly quickly and then tosses it with one arm into one of several bins approximately 6 to 8 feet away. </a:t>
            </a:r>
          </a:p>
          <a:p>
            <a:r>
              <a:rPr lang="en-US" dirty="0"/>
              <a:t>The work pace for each worker is approximately 10 bellies a minute equating to approximately 60 per hour or 480 bellies per 8 hour shift. </a:t>
            </a:r>
          </a:p>
          <a:p>
            <a:r>
              <a:rPr lang="en-US" dirty="0"/>
              <a:t>Pork bellies weigh between 11 and 14 pounds each, with average around 13 pounds.     </a:t>
            </a:r>
          </a:p>
        </p:txBody>
      </p:sp>
      <p:sp>
        <p:nvSpPr>
          <p:cNvPr id="4" name="Slide Number Placeholder 3">
            <a:extLst>
              <a:ext uri="{FF2B5EF4-FFF2-40B4-BE49-F238E27FC236}">
                <a16:creationId xmlns:a16="http://schemas.microsoft.com/office/drawing/2014/main" id="{8755309F-F2C1-4E72-9183-3CD3F1268DB4}"/>
              </a:ext>
            </a:extLst>
          </p:cNvPr>
          <p:cNvSpPr>
            <a:spLocks noGrp="1"/>
          </p:cNvSpPr>
          <p:nvPr>
            <p:ph type="sldNum" sz="quarter" idx="12"/>
          </p:nvPr>
        </p:nvSpPr>
        <p:spPr/>
        <p:txBody>
          <a:bodyPr/>
          <a:lstStyle/>
          <a:p>
            <a:fld id="{1B82555A-D10B-493F-A02D-81DF77BD8309}" type="slidenum">
              <a:rPr lang="en-US" smtClean="0"/>
              <a:t>6</a:t>
            </a:fld>
            <a:endParaRPr lang="en-US"/>
          </a:p>
        </p:txBody>
      </p:sp>
    </p:spTree>
    <p:extLst>
      <p:ext uri="{BB962C8B-B14F-4D97-AF65-F5344CB8AC3E}">
        <p14:creationId xmlns:p14="http://schemas.microsoft.com/office/powerpoint/2010/main" val="14081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87814"/>
          </a:xfrm>
        </p:spPr>
        <p:txBody>
          <a:bodyPr/>
          <a:lstStyle/>
          <a:p>
            <a:r>
              <a:rPr lang="en-US" b="1" dirty="0"/>
              <a:t>ERAT Initial Assessment Scores</a:t>
            </a:r>
            <a:endParaRPr lang="en-US" dirty="0"/>
          </a:p>
        </p:txBody>
      </p:sp>
      <p:pic>
        <p:nvPicPr>
          <p:cNvPr id="3" name="Picture 2">
            <a:extLst>
              <a:ext uri="{FF2B5EF4-FFF2-40B4-BE49-F238E27FC236}">
                <a16:creationId xmlns:a16="http://schemas.microsoft.com/office/drawing/2014/main" id="{84E59765-D52A-4D9E-B280-B056C9AB1DC9}"/>
              </a:ext>
            </a:extLst>
          </p:cNvPr>
          <p:cNvPicPr>
            <a:picLocks noChangeAspect="1"/>
          </p:cNvPicPr>
          <p:nvPr/>
        </p:nvPicPr>
        <p:blipFill>
          <a:blip r:embed="rId3"/>
          <a:stretch>
            <a:fillRect/>
          </a:stretch>
        </p:blipFill>
        <p:spPr>
          <a:xfrm>
            <a:off x="1472345" y="1152940"/>
            <a:ext cx="8558197" cy="5419875"/>
          </a:xfrm>
          <a:prstGeom prst="rect">
            <a:avLst/>
          </a:prstGeom>
        </p:spPr>
      </p:pic>
      <p:sp>
        <p:nvSpPr>
          <p:cNvPr id="5" name="Slide Number Placeholder 4">
            <a:extLst>
              <a:ext uri="{FF2B5EF4-FFF2-40B4-BE49-F238E27FC236}">
                <a16:creationId xmlns:a16="http://schemas.microsoft.com/office/drawing/2014/main" id="{3A393682-C6BD-4F19-8774-24636BD9BEAB}"/>
              </a:ext>
            </a:extLst>
          </p:cNvPr>
          <p:cNvSpPr>
            <a:spLocks noGrp="1"/>
          </p:cNvSpPr>
          <p:nvPr>
            <p:ph type="sldNum" sz="quarter" idx="12"/>
          </p:nvPr>
        </p:nvSpPr>
        <p:spPr/>
        <p:txBody>
          <a:bodyPr/>
          <a:lstStyle/>
          <a:p>
            <a:fld id="{1B82555A-D10B-493F-A02D-81DF77BD8309}" type="slidenum">
              <a:rPr lang="en-US" smtClean="0"/>
              <a:t>7</a:t>
            </a:fld>
            <a:endParaRPr lang="en-US"/>
          </a:p>
        </p:txBody>
      </p:sp>
    </p:spTree>
    <p:extLst>
      <p:ext uri="{BB962C8B-B14F-4D97-AF65-F5344CB8AC3E}">
        <p14:creationId xmlns:p14="http://schemas.microsoft.com/office/powerpoint/2010/main" val="734436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40" y="223392"/>
            <a:ext cx="7696200" cy="1172743"/>
          </a:xfrm>
        </p:spPr>
        <p:txBody>
          <a:bodyPr>
            <a:normAutofit fontScale="90000"/>
          </a:bodyPr>
          <a:lstStyle/>
          <a:p>
            <a:pPr algn="ctr"/>
            <a:r>
              <a:rPr lang="en-US" b="1" dirty="0"/>
              <a:t>Ergonomics Risk Controls Selection and Implementation</a:t>
            </a:r>
            <a:endParaRPr lang="en-US" dirty="0"/>
          </a:p>
        </p:txBody>
      </p:sp>
      <p:pic>
        <p:nvPicPr>
          <p:cNvPr id="5" name="Picture 4">
            <a:extLst>
              <a:ext uri="{FF2B5EF4-FFF2-40B4-BE49-F238E27FC236}">
                <a16:creationId xmlns:a16="http://schemas.microsoft.com/office/drawing/2014/main" id="{55BEE3C3-5011-4D54-9E2A-C36F669B989F}"/>
              </a:ext>
            </a:extLst>
          </p:cNvPr>
          <p:cNvPicPr>
            <a:picLocks noChangeAspect="1"/>
          </p:cNvPicPr>
          <p:nvPr/>
        </p:nvPicPr>
        <p:blipFill>
          <a:blip r:embed="rId3"/>
          <a:stretch>
            <a:fillRect/>
          </a:stretch>
        </p:blipFill>
        <p:spPr>
          <a:xfrm>
            <a:off x="1517354" y="1500062"/>
            <a:ext cx="8839240" cy="4837875"/>
          </a:xfrm>
          <a:prstGeom prst="rect">
            <a:avLst/>
          </a:prstGeom>
        </p:spPr>
      </p:pic>
      <p:sp>
        <p:nvSpPr>
          <p:cNvPr id="8" name="Slide Number Placeholder 7">
            <a:extLst>
              <a:ext uri="{FF2B5EF4-FFF2-40B4-BE49-F238E27FC236}">
                <a16:creationId xmlns:a16="http://schemas.microsoft.com/office/drawing/2014/main" id="{C2380577-AC13-4C53-ACE8-536548AC3847}"/>
              </a:ext>
            </a:extLst>
          </p:cNvPr>
          <p:cNvSpPr>
            <a:spLocks noGrp="1"/>
          </p:cNvSpPr>
          <p:nvPr>
            <p:ph type="sldNum" sz="quarter" idx="12"/>
          </p:nvPr>
        </p:nvSpPr>
        <p:spPr/>
        <p:txBody>
          <a:bodyPr/>
          <a:lstStyle/>
          <a:p>
            <a:fld id="{1B82555A-D10B-493F-A02D-81DF77BD8309}" type="slidenum">
              <a:rPr lang="en-US" smtClean="0"/>
              <a:t>8</a:t>
            </a:fld>
            <a:endParaRPr lang="en-US"/>
          </a:p>
        </p:txBody>
      </p:sp>
    </p:spTree>
    <p:extLst>
      <p:ext uri="{BB962C8B-B14F-4D97-AF65-F5344CB8AC3E}">
        <p14:creationId xmlns:p14="http://schemas.microsoft.com/office/powerpoint/2010/main" val="169253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9552F-4926-46D4-BC10-8064B525F883}"/>
              </a:ext>
            </a:extLst>
          </p:cNvPr>
          <p:cNvSpPr>
            <a:spLocks noGrp="1"/>
          </p:cNvSpPr>
          <p:nvPr>
            <p:ph type="title"/>
          </p:nvPr>
        </p:nvSpPr>
        <p:spPr/>
        <p:txBody>
          <a:bodyPr>
            <a:normAutofit/>
          </a:bodyPr>
          <a:lstStyle/>
          <a:p>
            <a:r>
              <a:rPr lang="en-US" b="1" dirty="0"/>
              <a:t>CASE STUDY #4</a:t>
            </a:r>
            <a:br>
              <a:rPr lang="en-US" dirty="0"/>
            </a:br>
            <a:r>
              <a:rPr lang="en-US" b="1" dirty="0"/>
              <a:t>Meatpacking Operation</a:t>
            </a:r>
            <a:endParaRPr lang="en-US" dirty="0"/>
          </a:p>
        </p:txBody>
      </p:sp>
      <p:sp>
        <p:nvSpPr>
          <p:cNvPr id="3" name="Content Placeholder 2">
            <a:extLst>
              <a:ext uri="{FF2B5EF4-FFF2-40B4-BE49-F238E27FC236}">
                <a16:creationId xmlns:a16="http://schemas.microsoft.com/office/drawing/2014/main" id="{032F3E82-6759-4477-B8CF-3896A73D2F24}"/>
              </a:ext>
            </a:extLst>
          </p:cNvPr>
          <p:cNvSpPr>
            <a:spLocks noGrp="1"/>
          </p:cNvSpPr>
          <p:nvPr>
            <p:ph idx="1"/>
          </p:nvPr>
        </p:nvSpPr>
        <p:spPr/>
        <p:txBody>
          <a:bodyPr>
            <a:normAutofit/>
          </a:bodyPr>
          <a:lstStyle/>
          <a:p>
            <a:r>
              <a:rPr lang="en-US" b="1" dirty="0"/>
              <a:t>Intervention – </a:t>
            </a:r>
            <a:r>
              <a:rPr lang="en-US" dirty="0"/>
              <a:t>The resulting interventions involved engineering controls including in-line weighing scales placed in a new conveyor system, placement of chutes and bins beneath the conveyor system eliminating the need for the excessive handling and throwing tasks.</a:t>
            </a:r>
          </a:p>
          <a:p>
            <a:r>
              <a:rPr lang="en-US" dirty="0"/>
              <a:t>The engineering control measures also helped to eliminate or reduce a number of extreme, repetitive postures. </a:t>
            </a:r>
          </a:p>
        </p:txBody>
      </p:sp>
      <p:sp>
        <p:nvSpPr>
          <p:cNvPr id="4" name="Slide Number Placeholder 3">
            <a:extLst>
              <a:ext uri="{FF2B5EF4-FFF2-40B4-BE49-F238E27FC236}">
                <a16:creationId xmlns:a16="http://schemas.microsoft.com/office/drawing/2014/main" id="{8755309F-F2C1-4E72-9183-3CD3F1268DB4}"/>
              </a:ext>
            </a:extLst>
          </p:cNvPr>
          <p:cNvSpPr>
            <a:spLocks noGrp="1"/>
          </p:cNvSpPr>
          <p:nvPr>
            <p:ph type="sldNum" sz="quarter" idx="12"/>
          </p:nvPr>
        </p:nvSpPr>
        <p:spPr/>
        <p:txBody>
          <a:bodyPr/>
          <a:lstStyle/>
          <a:p>
            <a:fld id="{1B82555A-D10B-493F-A02D-81DF77BD8309}" type="slidenum">
              <a:rPr lang="en-US" smtClean="0"/>
              <a:t>9</a:t>
            </a:fld>
            <a:endParaRPr lang="en-US"/>
          </a:p>
        </p:txBody>
      </p:sp>
    </p:spTree>
    <p:extLst>
      <p:ext uri="{BB962C8B-B14F-4D97-AF65-F5344CB8AC3E}">
        <p14:creationId xmlns:p14="http://schemas.microsoft.com/office/powerpoint/2010/main" val="25588151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700</Words>
  <Application>Microsoft Office PowerPoint</Application>
  <PresentationFormat>Widescreen</PresentationFormat>
  <Paragraphs>45</Paragraphs>
  <Slides>10</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Risk Management Tools for Safety Professionals – Part III</vt:lpstr>
      <vt:lpstr>CASE STUDY #4 Meatpacking Operation</vt:lpstr>
      <vt:lpstr>CASE STUDY #4 Meatpacking Operation</vt:lpstr>
      <vt:lpstr>CASE STUDY #4 Meatpacking Operation</vt:lpstr>
      <vt:lpstr>CASE STUDY #4 Meatpacking Operation</vt:lpstr>
      <vt:lpstr>CASE STUDY #4 Meatpacking Operation</vt:lpstr>
      <vt:lpstr>ERAT Initial Assessment Scores</vt:lpstr>
      <vt:lpstr>Ergonomics Risk Controls Selection and Implementation</vt:lpstr>
      <vt:lpstr>CASE STUDY #4 Meatpacking Operation</vt:lpstr>
      <vt:lpstr>Post-Control Assessment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Georgi Popov</dc:creator>
  <cp:lastModifiedBy>Georgi Popov</cp:lastModifiedBy>
  <cp:revision>6</cp:revision>
  <dcterms:created xsi:type="dcterms:W3CDTF">2018-07-21T01:25:33Z</dcterms:created>
  <dcterms:modified xsi:type="dcterms:W3CDTF">2018-07-21T01:54:08Z</dcterms:modified>
</cp:coreProperties>
</file>