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090B63C3-496B-467C-846D-CAB7979DBF96}" type="datetimeFigureOut">
              <a:rPr lang="en-US" smtClean="0"/>
              <a:t>7/14/2018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0B63C3-496B-467C-846D-CAB7979DBF96}" type="datetimeFigureOut">
              <a:rPr lang="en-US" smtClean="0"/>
              <a:t>7/14/2018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Visio_Drawing3.vsdx"/><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osha.gov/"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 Chapter 1</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RISK MANAGEMENT METHODS AND TOOLS</a:t>
            </a:r>
          </a:p>
          <a:p>
            <a:r>
              <a:rPr lang="en-US" b="1" dirty="0"/>
              <a:t>Chapter 1 – Risk Management and Prevention through Design</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Benefits of OSH Function and ERM Integration</a:t>
            </a:r>
            <a:endParaRPr lang="en-US" dirty="0"/>
          </a:p>
          <a:p>
            <a:r>
              <a:rPr lang="en-US" dirty="0"/>
              <a:t>ERM requires an integrated risk </a:t>
            </a:r>
            <a:r>
              <a:rPr lang="en-US" i="1" dirty="0"/>
              <a:t>organization</a:t>
            </a:r>
            <a:r>
              <a:rPr lang="en-US" dirty="0"/>
              <a:t>. While many companies now have a Chief Risk Officer (CRO), they are often aligned to financial or internal audit functions far removed from operational and strategic risk domains where OSH professionals feel comfortable.  </a:t>
            </a:r>
          </a:p>
          <a:p>
            <a:r>
              <a:rPr lang="en-US" dirty="0"/>
              <a:t>This progression from OSH risk to Operational, Financial, Business and Strategic risk offers the OSH professionals the opportunity to integrate OSH risk management into the ERM process.</a:t>
            </a:r>
          </a:p>
          <a:p>
            <a:endParaRPr lang="en-US" dirty="0"/>
          </a:p>
        </p:txBody>
      </p:sp>
    </p:spTree>
    <p:extLst>
      <p:ext uri="{BB962C8B-B14F-4D97-AF65-F5344CB8AC3E}">
        <p14:creationId xmlns:p14="http://schemas.microsoft.com/office/powerpoint/2010/main" val="3484939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Risk Management and the OSH Professional</a:t>
            </a:r>
            <a:endParaRPr lang="en-US" dirty="0"/>
          </a:p>
          <a:p>
            <a:r>
              <a:rPr lang="en-US" dirty="0"/>
              <a:t>In an effort to better prepare for the changes occurring in the profession, this manual provides guidance for selecting, modifying and combining risk management methods and tools.  </a:t>
            </a:r>
          </a:p>
          <a:p>
            <a:r>
              <a:rPr lang="en-US" dirty="0"/>
              <a:t>It is largely shaped by significant events in recent years that give greater prominence to risk assessment and the risk management process. </a:t>
            </a:r>
          </a:p>
          <a:p>
            <a:r>
              <a:rPr lang="en-US" dirty="0"/>
              <a:t>Review Chapter 1 for details. </a:t>
            </a:r>
          </a:p>
        </p:txBody>
      </p:sp>
    </p:spTree>
    <p:extLst>
      <p:ext uri="{BB962C8B-B14F-4D97-AF65-F5344CB8AC3E}">
        <p14:creationId xmlns:p14="http://schemas.microsoft.com/office/powerpoint/2010/main" val="1295528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179597"/>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152940"/>
            <a:ext cx="11370366" cy="5247860"/>
          </a:xfrm>
        </p:spPr>
        <p:txBody>
          <a:bodyPr>
            <a:normAutofit fontScale="92500" lnSpcReduction="10000"/>
          </a:bodyPr>
          <a:lstStyle/>
          <a:p>
            <a:r>
              <a:rPr lang="en-US" b="1" dirty="0"/>
              <a:t>MANUAL CONTENTS</a:t>
            </a:r>
            <a:endParaRPr lang="en-US" dirty="0"/>
          </a:p>
          <a:p>
            <a:r>
              <a:rPr lang="en-US" dirty="0"/>
              <a:t>For the OSH risk professional, this manual is intended to provide instructive guidance in selecting, modifying, and applying fundamental risk management tools and Prevention through Design concepts. </a:t>
            </a:r>
          </a:p>
          <a:p>
            <a:r>
              <a:rPr lang="en-US" dirty="0"/>
              <a:t>It is divided into three parts: </a:t>
            </a:r>
          </a:p>
          <a:p>
            <a:r>
              <a:rPr lang="en-US" i="1" dirty="0"/>
              <a:t>Part I – The Risk Management Methods and Tools</a:t>
            </a:r>
            <a:r>
              <a:rPr lang="en-US" dirty="0"/>
              <a:t> contains instructional steps for common risk management tools used by safety professional; </a:t>
            </a:r>
          </a:p>
          <a:p>
            <a:r>
              <a:rPr lang="en-US" i="1" dirty="0"/>
              <a:t>Part II – </a:t>
            </a:r>
            <a:r>
              <a:rPr lang="en-US" i="1" cap="small" dirty="0"/>
              <a:t>STRATEGIES FOR SELECTING, MODIFYING AND COMBINING RISK MANAGEMENT METHODS</a:t>
            </a:r>
            <a:r>
              <a:rPr lang="en-US" i="1" dirty="0"/>
              <a:t> </a:t>
            </a:r>
            <a:r>
              <a:rPr lang="en-US" dirty="0"/>
              <a:t>provides strategies used to select, customize, optimize and combine methods to provide the risk-based information needed by the safety professional ; and </a:t>
            </a:r>
          </a:p>
          <a:p>
            <a:r>
              <a:rPr lang="en-US" i="1" dirty="0"/>
              <a:t>Part III –</a:t>
            </a:r>
            <a:r>
              <a:rPr lang="en-US" b="1" dirty="0"/>
              <a:t> </a:t>
            </a:r>
            <a:r>
              <a:rPr lang="en-US" i="1" dirty="0"/>
              <a:t>PRACTICAL EXAMPLES AND CASE STUDIES OF RISK MANAGEMENT METHODS AND TOOLS </a:t>
            </a:r>
            <a:r>
              <a:rPr lang="en-US" dirty="0"/>
              <a:t>from the field are used to help demonstrate the use of tools. </a:t>
            </a:r>
          </a:p>
        </p:txBody>
      </p:sp>
    </p:spTree>
    <p:extLst>
      <p:ext uri="{BB962C8B-B14F-4D97-AF65-F5344CB8AC3E}">
        <p14:creationId xmlns:p14="http://schemas.microsoft.com/office/powerpoint/2010/main" val="839089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4439478" y="298865"/>
            <a:ext cx="6914322"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490829" y="1127885"/>
            <a:ext cx="6811619" cy="4891502"/>
          </a:xfrm>
        </p:spPr>
        <p:txBody>
          <a:bodyPr>
            <a:normAutofit/>
          </a:bodyPr>
          <a:lstStyle/>
          <a:p>
            <a:r>
              <a:rPr lang="en-US" i="1" u="sng" dirty="0"/>
              <a:t>Note</a:t>
            </a:r>
            <a:r>
              <a:rPr lang="en-US" dirty="0"/>
              <a:t>: For the purposes of this manual, the authors use </a:t>
            </a:r>
            <a:r>
              <a:rPr lang="en-US" i="1" dirty="0"/>
              <a:t>ISO 31000</a:t>
            </a:r>
            <a:r>
              <a:rPr lang="en-US" dirty="0"/>
              <a:t> when referring to ISO 31000:2009/ANSI/ASSE Z690.2–2011 Risk Management Standard, and </a:t>
            </a:r>
            <a:r>
              <a:rPr lang="en-US" i="1" dirty="0"/>
              <a:t>ISO 31010 </a:t>
            </a:r>
            <a:r>
              <a:rPr lang="en-US" dirty="0"/>
              <a:t>when referring to ISO 31010:2009/ANSI/ASSE Z690.3-2011, Risk Assessment Techniques.</a:t>
            </a:r>
          </a:p>
        </p:txBody>
      </p:sp>
      <p:sp>
        <p:nvSpPr>
          <p:cNvPr id="6" name="Rectangle 4">
            <a:extLst>
              <a:ext uri="{FF2B5EF4-FFF2-40B4-BE49-F238E27FC236}">
                <a16:creationId xmlns:a16="http://schemas.microsoft.com/office/drawing/2014/main" id="{E7284190-07B8-495A-AA39-A3AB7A57F0BA}"/>
              </a:ext>
            </a:extLst>
          </p:cNvPr>
          <p:cNvSpPr>
            <a:spLocks noChangeArrowheads="1"/>
          </p:cNvSpPr>
          <p:nvPr/>
        </p:nvSpPr>
        <p:spPr bwMode="auto">
          <a:xfrm>
            <a:off x="1097446" y="8727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34764824-D114-4C4D-AD19-6D5F63B1834D}"/>
              </a:ext>
            </a:extLst>
          </p:cNvPr>
          <p:cNvGraphicFramePr>
            <a:graphicFrameLocks noChangeAspect="1"/>
          </p:cNvGraphicFramePr>
          <p:nvPr>
            <p:extLst>
              <p:ext uri="{D42A27DB-BD31-4B8C-83A1-F6EECF244321}">
                <p14:modId xmlns:p14="http://schemas.microsoft.com/office/powerpoint/2010/main" val="704608634"/>
              </p:ext>
            </p:extLst>
          </p:nvPr>
        </p:nvGraphicFramePr>
        <p:xfrm>
          <a:off x="490330" y="139841"/>
          <a:ext cx="3750366" cy="6559135"/>
        </p:xfrm>
        <a:graphic>
          <a:graphicData uri="http://schemas.openxmlformats.org/presentationml/2006/ole">
            <mc:AlternateContent xmlns:mc="http://schemas.openxmlformats.org/markup-compatibility/2006">
              <mc:Choice xmlns:v="urn:schemas-microsoft-com:vml" Requires="v">
                <p:oleObj spid="_x0000_s2066" r:id="rId3" imgW="3143309" imgH="5686517" progId="Visio.Drawing.15">
                  <p:embed/>
                </p:oleObj>
              </mc:Choice>
              <mc:Fallback>
                <p:oleObj r:id="rId3" imgW="3143309" imgH="5686517" progId="Visio.Drawing.1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330" y="139841"/>
                        <a:ext cx="3750366" cy="6559135"/>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E5ED48F7-B73B-4049-B0F5-3EEF18579BED}"/>
              </a:ext>
            </a:extLst>
          </p:cNvPr>
          <p:cNvSpPr txBox="1"/>
          <p:nvPr/>
        </p:nvSpPr>
        <p:spPr>
          <a:xfrm>
            <a:off x="4240695" y="5221648"/>
            <a:ext cx="7301947" cy="646331"/>
          </a:xfrm>
          <a:prstGeom prst="rect">
            <a:avLst/>
          </a:prstGeom>
          <a:noFill/>
        </p:spPr>
        <p:txBody>
          <a:bodyPr wrap="square" rtlCol="0">
            <a:spAutoFit/>
          </a:bodyPr>
          <a:lstStyle/>
          <a:p>
            <a:r>
              <a:rPr lang="en-US" dirty="0"/>
              <a:t>Figure 1.2, ISO 31000 Risk Management Process reprinted with permission (Courtesy of the American Society of Safety Professionals (ASSP))</a:t>
            </a:r>
          </a:p>
        </p:txBody>
      </p:sp>
    </p:spTree>
    <p:extLst>
      <p:ext uri="{BB962C8B-B14F-4D97-AF65-F5344CB8AC3E}">
        <p14:creationId xmlns:p14="http://schemas.microsoft.com/office/powerpoint/2010/main" val="4211494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7235686" y="983249"/>
            <a:ext cx="4625009" cy="4891502"/>
          </a:xfrm>
        </p:spPr>
        <p:txBody>
          <a:bodyPr>
            <a:normAutofit lnSpcReduction="10000"/>
          </a:bodyPr>
          <a:lstStyle/>
          <a:p>
            <a:r>
              <a:rPr lang="en-US" dirty="0"/>
              <a:t>Within each process step, select tools and methods commonly used by OSH risk professionals are presented and discussed as shown in Figure 1.3.  Many other methods are available as indicated in ANSI/ASSE Z690.3 – 2011 Risk Assessment Techniques standard (adopted from ISO 31010:2009), and should be considered where appropriate.   </a:t>
            </a:r>
          </a:p>
        </p:txBody>
      </p:sp>
      <p:sp>
        <p:nvSpPr>
          <p:cNvPr id="4" name="Rectangle 2">
            <a:extLst>
              <a:ext uri="{FF2B5EF4-FFF2-40B4-BE49-F238E27FC236}">
                <a16:creationId xmlns:a16="http://schemas.microsoft.com/office/drawing/2014/main" id="{5D7E46F3-019D-4EF9-8AD2-7900C4BF3E71}"/>
              </a:ext>
            </a:extLst>
          </p:cNvPr>
          <p:cNvSpPr>
            <a:spLocks noChangeArrowheads="1"/>
          </p:cNvSpPr>
          <p:nvPr/>
        </p:nvSpPr>
        <p:spPr bwMode="auto">
          <a:xfrm>
            <a:off x="556590" y="942974"/>
            <a:ext cx="1372269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14E57037-CC35-4FBF-BE53-FED17821EC46}"/>
              </a:ext>
            </a:extLst>
          </p:cNvPr>
          <p:cNvGraphicFramePr>
            <a:graphicFrameLocks noChangeAspect="1"/>
          </p:cNvGraphicFramePr>
          <p:nvPr>
            <p:extLst>
              <p:ext uri="{D42A27DB-BD31-4B8C-83A1-F6EECF244321}">
                <p14:modId xmlns:p14="http://schemas.microsoft.com/office/powerpoint/2010/main" val="2737633597"/>
              </p:ext>
            </p:extLst>
          </p:nvPr>
        </p:nvGraphicFramePr>
        <p:xfrm>
          <a:off x="556591" y="942975"/>
          <a:ext cx="6679095" cy="5596288"/>
        </p:xfrm>
        <a:graphic>
          <a:graphicData uri="http://schemas.openxmlformats.org/presentationml/2006/ole">
            <mc:AlternateContent xmlns:mc="http://schemas.openxmlformats.org/markup-compatibility/2006">
              <mc:Choice xmlns:v="urn:schemas-microsoft-com:vml" Requires="v">
                <p:oleObj spid="_x0000_s3087" r:id="rId3" imgW="6943912" imgH="5810119" progId="Visio.Drawing.15">
                  <p:embed/>
                </p:oleObj>
              </mc:Choice>
              <mc:Fallback>
                <p:oleObj r:id="rId3" imgW="6943912" imgH="5810119"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591" y="942975"/>
                        <a:ext cx="6679095" cy="5596288"/>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6AABCE3D-7161-4A02-A62E-5484FD1DB908}"/>
              </a:ext>
            </a:extLst>
          </p:cNvPr>
          <p:cNvSpPr txBox="1"/>
          <p:nvPr/>
        </p:nvSpPr>
        <p:spPr>
          <a:xfrm>
            <a:off x="5327374" y="5933206"/>
            <a:ext cx="6679095" cy="646331"/>
          </a:xfrm>
          <a:prstGeom prst="rect">
            <a:avLst/>
          </a:prstGeom>
          <a:noFill/>
        </p:spPr>
        <p:txBody>
          <a:bodyPr wrap="square" rtlCol="0">
            <a:spAutoFit/>
          </a:bodyPr>
          <a:lstStyle/>
          <a:p>
            <a:r>
              <a:rPr lang="en-US" dirty="0"/>
              <a:t>Figure 1.3, The ISO 31000 Risk Management Process with associated tools adapted and reprinted with permission (Courtesy of the ASSP)</a:t>
            </a:r>
          </a:p>
        </p:txBody>
      </p:sp>
    </p:spTree>
    <p:extLst>
      <p:ext uri="{BB962C8B-B14F-4D97-AF65-F5344CB8AC3E}">
        <p14:creationId xmlns:p14="http://schemas.microsoft.com/office/powerpoint/2010/main" val="3936849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fontScale="92500"/>
          </a:bodyPr>
          <a:lstStyle/>
          <a:p>
            <a:r>
              <a:rPr lang="en-US" b="1" dirty="0"/>
              <a:t>RISK MANAGEMENT - PRINCIPLES, FRAMEWORK AND PROCESS</a:t>
            </a:r>
            <a:endParaRPr lang="en-US" dirty="0"/>
          </a:p>
          <a:p>
            <a:r>
              <a:rPr lang="en-US" dirty="0"/>
              <a:t>Internal and external factors that create uncertainty for organizations can also prevent the achievement of certain business objectives.  This effect of uncertainty to an organization’s objectives is referred to as ‘risk’ (ANSI Z690.2, 2011).  </a:t>
            </a:r>
          </a:p>
          <a:p>
            <a:r>
              <a:rPr lang="en-US" dirty="0"/>
              <a:t>Without a clear picture of the risks facing an organization, it is difficult to make informed decisions on objectives, and the degree of risk the organization is willing to ‘assume in pursuit of those objectives’ (ANSI Z690.2, 2011).  </a:t>
            </a:r>
          </a:p>
          <a:p>
            <a:r>
              <a:rPr lang="en-US" dirty="0"/>
              <a:t>It is vital that organizations incorporate and integrate a process of managing operational risk within the overall management system.  Such systems should encompass strategies for risk assessment and management planning, risk-based decision making, establishing accountabilities, managing and measuring activities, reporting and recording, and risk communication with stakeholders.</a:t>
            </a:r>
          </a:p>
          <a:p>
            <a:endParaRPr lang="en-US" dirty="0"/>
          </a:p>
        </p:txBody>
      </p:sp>
    </p:spTree>
    <p:extLst>
      <p:ext uri="{BB962C8B-B14F-4D97-AF65-F5344CB8AC3E}">
        <p14:creationId xmlns:p14="http://schemas.microsoft.com/office/powerpoint/2010/main" val="1407398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6096000" y="1285461"/>
            <a:ext cx="5764695" cy="3114258"/>
          </a:xfrm>
        </p:spPr>
        <p:txBody>
          <a:bodyPr>
            <a:normAutofit/>
          </a:bodyPr>
          <a:lstStyle/>
          <a:p>
            <a:r>
              <a:rPr lang="en-US" b="1" dirty="0"/>
              <a:t>RISK MANAGEMENT - PRINCIPLES, FRAMEWORK AND PROCESS</a:t>
            </a:r>
            <a:endParaRPr lang="en-US" dirty="0"/>
          </a:p>
          <a:p>
            <a:r>
              <a:rPr lang="en-US" dirty="0"/>
              <a:t>The ISO 31000:2009 Risk Management standard provides organizations the principles, framework and process for managing risk. </a:t>
            </a:r>
          </a:p>
        </p:txBody>
      </p:sp>
      <p:sp>
        <p:nvSpPr>
          <p:cNvPr id="4" name="Rectangle 2">
            <a:extLst>
              <a:ext uri="{FF2B5EF4-FFF2-40B4-BE49-F238E27FC236}">
                <a16:creationId xmlns:a16="http://schemas.microsoft.com/office/drawing/2014/main" id="{E176B4CD-0389-4A25-803E-F118B8F15303}"/>
              </a:ext>
            </a:extLst>
          </p:cNvPr>
          <p:cNvSpPr>
            <a:spLocks noChangeArrowheads="1"/>
          </p:cNvSpPr>
          <p:nvPr/>
        </p:nvSpPr>
        <p:spPr bwMode="auto">
          <a:xfrm>
            <a:off x="0" y="10601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286B45BB-5825-4A92-9AFE-B3AC2B53DD19}"/>
              </a:ext>
            </a:extLst>
          </p:cNvPr>
          <p:cNvGraphicFramePr>
            <a:graphicFrameLocks noChangeAspect="1"/>
          </p:cNvGraphicFramePr>
          <p:nvPr>
            <p:extLst>
              <p:ext uri="{D42A27DB-BD31-4B8C-83A1-F6EECF244321}">
                <p14:modId xmlns:p14="http://schemas.microsoft.com/office/powerpoint/2010/main" val="669773631"/>
              </p:ext>
            </p:extLst>
          </p:nvPr>
        </p:nvGraphicFramePr>
        <p:xfrm>
          <a:off x="0" y="1166190"/>
          <a:ext cx="5762625" cy="5578751"/>
        </p:xfrm>
        <a:graphic>
          <a:graphicData uri="http://schemas.openxmlformats.org/presentationml/2006/ole">
            <mc:AlternateContent xmlns:mc="http://schemas.openxmlformats.org/markup-compatibility/2006">
              <mc:Choice xmlns:v="urn:schemas-microsoft-com:vml" Requires="v">
                <p:oleObj spid="_x0000_s4110" r:id="rId3" imgW="7048338" imgH="8115247" progId="Visio.Drawing.15">
                  <p:embed/>
                </p:oleObj>
              </mc:Choice>
              <mc:Fallback>
                <p:oleObj r:id="rId3" imgW="7048338" imgH="8115247"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66190"/>
                        <a:ext cx="5762625" cy="5578751"/>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A6D33499-22F7-44E2-8831-55E46AC071EE}"/>
              </a:ext>
            </a:extLst>
          </p:cNvPr>
          <p:cNvSpPr txBox="1"/>
          <p:nvPr/>
        </p:nvSpPr>
        <p:spPr>
          <a:xfrm>
            <a:off x="5857461" y="5495332"/>
            <a:ext cx="5632174" cy="923330"/>
          </a:xfrm>
          <a:prstGeom prst="rect">
            <a:avLst/>
          </a:prstGeom>
          <a:noFill/>
        </p:spPr>
        <p:txBody>
          <a:bodyPr wrap="square" rtlCol="0">
            <a:spAutoFit/>
          </a:bodyPr>
          <a:lstStyle/>
          <a:p>
            <a:r>
              <a:rPr lang="en-US" dirty="0"/>
              <a:t>Figure 1.4, Risk Management Principles, Framework and Process Relationship developed by the authors – adapted from ISO 31000</a:t>
            </a:r>
          </a:p>
        </p:txBody>
      </p:sp>
    </p:spTree>
    <p:extLst>
      <p:ext uri="{BB962C8B-B14F-4D97-AF65-F5344CB8AC3E}">
        <p14:creationId xmlns:p14="http://schemas.microsoft.com/office/powerpoint/2010/main" val="3223713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Principles</a:t>
            </a:r>
            <a:endParaRPr lang="en-US" dirty="0"/>
          </a:p>
          <a:p>
            <a:r>
              <a:rPr lang="en-US" dirty="0"/>
              <a:t>The relationships that exist between the principles, framework and process of risk management are illustrated in Figure 1.3.  The principles (clause 4) are the foundation on which the framework (clause 5) and process (clause 6) are built as described in the ISO 31000 standard.  Both the framework and process are constructed in a plan-do-check-act (PDCA) model for continual improvement, one of the principles cited in clause 4.  </a:t>
            </a:r>
          </a:p>
          <a:p>
            <a:r>
              <a:rPr lang="en-US" dirty="0"/>
              <a:t>Review Chapter 1 for further details </a:t>
            </a:r>
          </a:p>
        </p:txBody>
      </p:sp>
    </p:spTree>
    <p:extLst>
      <p:ext uri="{BB962C8B-B14F-4D97-AF65-F5344CB8AC3E}">
        <p14:creationId xmlns:p14="http://schemas.microsoft.com/office/powerpoint/2010/main" val="19230797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Framework</a:t>
            </a:r>
            <a:endParaRPr lang="en-US" dirty="0"/>
          </a:p>
          <a:p>
            <a:r>
              <a:rPr lang="en-US" dirty="0"/>
              <a:t>A risk management framework, based on the aforementioned principles, exists to provide organizational structure for:</a:t>
            </a:r>
          </a:p>
          <a:p>
            <a:pPr lvl="1">
              <a:buFont typeface="Wingdings" panose="05000000000000000000" pitchFamily="2" charset="2"/>
              <a:buChar char="Ø"/>
            </a:pPr>
            <a:r>
              <a:rPr lang="en-US" dirty="0"/>
              <a:t>leadership, </a:t>
            </a:r>
          </a:p>
          <a:p>
            <a:pPr lvl="1">
              <a:buFont typeface="Wingdings" panose="05000000000000000000" pitchFamily="2" charset="2"/>
              <a:buChar char="Ø"/>
            </a:pPr>
            <a:r>
              <a:rPr lang="en-US" dirty="0"/>
              <a:t>process design, </a:t>
            </a:r>
          </a:p>
          <a:p>
            <a:pPr lvl="1">
              <a:buFont typeface="Wingdings" panose="05000000000000000000" pitchFamily="2" charset="2"/>
              <a:buChar char="Ø"/>
            </a:pPr>
            <a:r>
              <a:rPr lang="en-US" dirty="0"/>
              <a:t>implementation and </a:t>
            </a:r>
          </a:p>
          <a:p>
            <a:pPr lvl="1">
              <a:buFont typeface="Wingdings" panose="05000000000000000000" pitchFamily="2" charset="2"/>
              <a:buChar char="Ø"/>
            </a:pPr>
            <a:r>
              <a:rPr lang="en-US" dirty="0"/>
              <a:t>monitoring, evaluation and continual improvement of the risk management process. </a:t>
            </a:r>
          </a:p>
          <a:p>
            <a:r>
              <a:rPr lang="en-US" dirty="0"/>
              <a:t>It assists an organization in the integration of risk management into all activities, decisions and actions.</a:t>
            </a:r>
          </a:p>
          <a:p>
            <a:endParaRPr lang="en-US" dirty="0"/>
          </a:p>
        </p:txBody>
      </p:sp>
    </p:spTree>
    <p:extLst>
      <p:ext uri="{BB962C8B-B14F-4D97-AF65-F5344CB8AC3E}">
        <p14:creationId xmlns:p14="http://schemas.microsoft.com/office/powerpoint/2010/main" val="1432079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PREVENTION THROUGH DESIGN</a:t>
            </a:r>
            <a:endParaRPr lang="en-US" dirty="0"/>
          </a:p>
          <a:p>
            <a:r>
              <a:rPr lang="en-US" dirty="0"/>
              <a:t>In this manual, the concept of prevention through design (</a:t>
            </a:r>
            <a:r>
              <a:rPr lang="en-US" dirty="0" err="1"/>
              <a:t>PtD</a:t>
            </a:r>
            <a:r>
              <a:rPr lang="en-US" dirty="0"/>
              <a:t>) is woven into the concepts, elements and tools of the risk management process.  </a:t>
            </a:r>
          </a:p>
          <a:p>
            <a:r>
              <a:rPr lang="en-US" dirty="0"/>
              <a:t>The authors believe that it is vitally important to consider managing risk from the beginning stages of design throughout the system’s life span to decommission and disposal.  </a:t>
            </a:r>
          </a:p>
          <a:p>
            <a:r>
              <a:rPr lang="en-US" dirty="0"/>
              <a:t>This is a relatively new concept that OSH risk professions and some organizations are beginning to explore and champion.</a:t>
            </a:r>
          </a:p>
        </p:txBody>
      </p:sp>
    </p:spTree>
    <p:extLst>
      <p:ext uri="{BB962C8B-B14F-4D97-AF65-F5344CB8AC3E}">
        <p14:creationId xmlns:p14="http://schemas.microsoft.com/office/powerpoint/2010/main" val="852143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lstStyle/>
          <a:p>
            <a:r>
              <a:rPr lang="en-US" b="1" dirty="0"/>
              <a:t>Chapter 1: INTRODUCTION</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83097" y="1285461"/>
            <a:ext cx="11092068" cy="4891502"/>
          </a:xfrm>
        </p:spPr>
        <p:txBody>
          <a:bodyPr>
            <a:normAutofit fontScale="85000" lnSpcReduction="10000"/>
          </a:bodyPr>
          <a:lstStyle/>
          <a:p>
            <a:r>
              <a:rPr lang="en-US" dirty="0"/>
              <a:t>The safety profession has evolved and experienced significant change during the past 40 years.  Prior to the United States (U.S.) Occupational Safety and Health Act, work-related injuries and illnesses were common and viewed as the norm among many organizations. Amputations, respiratory problems and hearing loss, ergonomics-related disabilities and even fatalities were accepted as a part of doing business.  The role of safety was basically non-existent.  In 1970, the enactment of the OSH Act created a demand for occupational safety and health (OSH) professionals to assist organizations comply with the many newly implemented workplace safety and health regulations. The OSHA regulations provided a foundation for worker protection and greatly defined the OSH professionals’ role for decades.  </a:t>
            </a:r>
            <a:r>
              <a:rPr lang="en-US" i="1" u="sng" dirty="0"/>
              <a:t>However, a transformation is underway within the profession.  </a:t>
            </a:r>
          </a:p>
          <a:p>
            <a:r>
              <a:rPr lang="en-US" dirty="0"/>
              <a:t>Once confined to traditional and often times </a:t>
            </a:r>
            <a:r>
              <a:rPr lang="en-US" i="1" dirty="0"/>
              <a:t>reactionary</a:t>
            </a:r>
            <a:r>
              <a:rPr lang="en-US" dirty="0"/>
              <a:t> activities such as regulatory compliance, accident investigation and reporting, safety programs development, safety training, worksite inspections, and safety equipment selection, OSH professionals are beginning to engage in </a:t>
            </a:r>
            <a:r>
              <a:rPr lang="en-US" i="1" dirty="0"/>
              <a:t>more proactive, risk-based practices</a:t>
            </a:r>
            <a:r>
              <a:rPr lang="en-US" dirty="0"/>
              <a:t>. </a:t>
            </a:r>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6718852" y="1046922"/>
            <a:ext cx="5141844" cy="5512213"/>
          </a:xfrm>
        </p:spPr>
        <p:txBody>
          <a:bodyPr>
            <a:normAutofit fontScale="85000" lnSpcReduction="20000"/>
          </a:bodyPr>
          <a:lstStyle/>
          <a:p>
            <a:r>
              <a:rPr lang="en-US" dirty="0"/>
              <a:t>To put into the proper context, the ANSI Z590.3-2011 (R2016) Prevention through Design standard is written to address occupational safety and health risks over the entire life cycle of a system.  </a:t>
            </a:r>
          </a:p>
          <a:p>
            <a:r>
              <a:rPr lang="en-US" dirty="0"/>
              <a:t>This more pinpointed focus aligns with OSH risk professional’s roles in assessing and managing workplace exposures.  </a:t>
            </a:r>
          </a:p>
          <a:p>
            <a:r>
              <a:rPr lang="en-US" dirty="0"/>
              <a:t>The ISO 31000 standards on the other hand, are written from a much broader perspective and designed to address all types of risks including those that have negative and/or positive consequences with the ultimate purpose of reducing uncertainly and enabling an organization to achieve its objectives.</a:t>
            </a:r>
          </a:p>
        </p:txBody>
      </p:sp>
      <p:pic>
        <p:nvPicPr>
          <p:cNvPr id="4" name="Picture 3">
            <a:extLst>
              <a:ext uri="{FF2B5EF4-FFF2-40B4-BE49-F238E27FC236}">
                <a16:creationId xmlns:a16="http://schemas.microsoft.com/office/drawing/2014/main" id="{0E8701F1-F502-4CB0-B954-F7FF95C8954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1305" y="1312779"/>
            <a:ext cx="6480312" cy="4107359"/>
          </a:xfrm>
          <a:prstGeom prst="rect">
            <a:avLst/>
          </a:prstGeom>
          <a:noFill/>
        </p:spPr>
      </p:pic>
      <p:sp>
        <p:nvSpPr>
          <p:cNvPr id="5" name="TextBox 4">
            <a:extLst>
              <a:ext uri="{FF2B5EF4-FFF2-40B4-BE49-F238E27FC236}">
                <a16:creationId xmlns:a16="http://schemas.microsoft.com/office/drawing/2014/main" id="{0536EA51-4342-4919-9598-E974F60D0027}"/>
              </a:ext>
            </a:extLst>
          </p:cNvPr>
          <p:cNvSpPr txBox="1"/>
          <p:nvPr/>
        </p:nvSpPr>
        <p:spPr>
          <a:xfrm>
            <a:off x="331305" y="6003235"/>
            <a:ext cx="6586330" cy="369332"/>
          </a:xfrm>
          <a:prstGeom prst="rect">
            <a:avLst/>
          </a:prstGeom>
          <a:noFill/>
        </p:spPr>
        <p:txBody>
          <a:bodyPr wrap="square" rtlCol="0">
            <a:spAutoFit/>
          </a:bodyPr>
          <a:lstStyle/>
          <a:p>
            <a:r>
              <a:rPr lang="en-US" dirty="0"/>
              <a:t>Figure 1.5, Relationship between ISO 31000 and ANSI Z590.3</a:t>
            </a:r>
          </a:p>
        </p:txBody>
      </p:sp>
    </p:spTree>
    <p:extLst>
      <p:ext uri="{BB962C8B-B14F-4D97-AF65-F5344CB8AC3E}">
        <p14:creationId xmlns:p14="http://schemas.microsoft.com/office/powerpoint/2010/main" val="136758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lnSpcReduction="10000"/>
          </a:bodyPr>
          <a:lstStyle/>
          <a:p>
            <a:r>
              <a:rPr lang="en-US" b="1" dirty="0" err="1"/>
              <a:t>PtD</a:t>
            </a:r>
            <a:r>
              <a:rPr lang="en-US" b="1" dirty="0"/>
              <a:t> Concepts and Application</a:t>
            </a:r>
            <a:endParaRPr lang="en-US" dirty="0"/>
          </a:p>
          <a:p>
            <a:r>
              <a:rPr lang="en-US" dirty="0"/>
              <a:t>ANSI/ASSE Z590.3-2011(R2016) is the first standard to address risk assessment in the design and redesign phase.  It provides a framework for implement risk assessment concepts within the various phases of a system’s life span including conception, design, redesign, construction, manufacture, use, maintenance, decommission and disposal.  ANSI/ASSE Z590.3-2011(R2016) defines </a:t>
            </a:r>
            <a:r>
              <a:rPr lang="en-US" i="1" dirty="0"/>
              <a:t>prevention through design</a:t>
            </a:r>
            <a:r>
              <a:rPr lang="en-US" dirty="0"/>
              <a:t> as follows:</a:t>
            </a:r>
          </a:p>
          <a:p>
            <a:r>
              <a:rPr lang="en-US" b="1" dirty="0"/>
              <a:t>Prevention through Design</a:t>
            </a:r>
            <a:r>
              <a:rPr lang="en-US" dirty="0"/>
              <a:t>. Addressing occupational safety and health needs in the design and redesign process to prevent or minimize the work-related hazards and risks associated with the construction, manufacture, use, maintenance, retrofitting, and disposal of facilities, processes, materials, and equipment. (ANSI/ASSE Z590.3-2011(R2016))</a:t>
            </a:r>
          </a:p>
        </p:txBody>
      </p:sp>
    </p:spTree>
    <p:extLst>
      <p:ext uri="{BB962C8B-B14F-4D97-AF65-F5344CB8AC3E}">
        <p14:creationId xmlns:p14="http://schemas.microsoft.com/office/powerpoint/2010/main" val="2287313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9CBDC9-8803-46B5-AF46-65C9AA91C603}"/>
              </a:ext>
            </a:extLst>
          </p:cNvPr>
          <p:cNvPicPr>
            <a:picLocks noChangeAspect="1"/>
          </p:cNvPicPr>
          <p:nvPr/>
        </p:nvPicPr>
        <p:blipFill>
          <a:blip r:embed="rId3"/>
          <a:stretch>
            <a:fillRect/>
          </a:stretch>
        </p:blipFill>
        <p:spPr>
          <a:xfrm>
            <a:off x="304800" y="1152525"/>
            <a:ext cx="6851373" cy="4585252"/>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6493357" y="1152525"/>
            <a:ext cx="5208105" cy="4891502"/>
          </a:xfrm>
        </p:spPr>
        <p:txBody>
          <a:bodyPr>
            <a:normAutofit/>
          </a:bodyPr>
          <a:lstStyle/>
          <a:p>
            <a:r>
              <a:rPr lang="en-US" b="1" dirty="0" err="1"/>
              <a:t>PtD</a:t>
            </a:r>
            <a:r>
              <a:rPr lang="en-US" b="1" dirty="0"/>
              <a:t> Concepts and Application</a:t>
            </a:r>
          </a:p>
          <a:p>
            <a:r>
              <a:rPr lang="en-US" dirty="0"/>
              <a:t>The stated goals of Z590.3 are to 1) achieve acceptable risk levels, 2) prevent or reduce risks that produce injuries and illnesses, and 3) reduce the need for retrofitting to address hazards and risks not addressed in the design or redesign phases. The </a:t>
            </a:r>
            <a:r>
              <a:rPr lang="en-US" dirty="0" err="1"/>
              <a:t>PtD</a:t>
            </a:r>
            <a:r>
              <a:rPr lang="en-US" dirty="0"/>
              <a:t> standard is based on the risk reduction hierarchy of controls concept shown in Figure 1.6 </a:t>
            </a:r>
          </a:p>
        </p:txBody>
      </p:sp>
      <p:sp>
        <p:nvSpPr>
          <p:cNvPr id="7" name="TextBox 6">
            <a:extLst>
              <a:ext uri="{FF2B5EF4-FFF2-40B4-BE49-F238E27FC236}">
                <a16:creationId xmlns:a16="http://schemas.microsoft.com/office/drawing/2014/main" id="{312B51E0-BDEB-4FE0-BEB2-64E22C241C47}"/>
              </a:ext>
            </a:extLst>
          </p:cNvPr>
          <p:cNvSpPr txBox="1"/>
          <p:nvPr/>
        </p:nvSpPr>
        <p:spPr>
          <a:xfrm>
            <a:off x="145776" y="5910469"/>
            <a:ext cx="7050157" cy="646331"/>
          </a:xfrm>
          <a:prstGeom prst="rect">
            <a:avLst/>
          </a:prstGeom>
          <a:noFill/>
        </p:spPr>
        <p:txBody>
          <a:bodyPr wrap="square" rtlCol="0">
            <a:spAutoFit/>
          </a:bodyPr>
          <a:lstStyle/>
          <a:p>
            <a:r>
              <a:rPr lang="en-US" dirty="0"/>
              <a:t>Figure 1.6. Risk Reduction Hierarchy of Controls reprinted with permission from ANSI/ASSE Z590.3-2011(R2016) (Courtesy of the ASSP)</a:t>
            </a:r>
          </a:p>
        </p:txBody>
      </p:sp>
    </p:spTree>
    <p:extLst>
      <p:ext uri="{BB962C8B-B14F-4D97-AF65-F5344CB8AC3E}">
        <p14:creationId xmlns:p14="http://schemas.microsoft.com/office/powerpoint/2010/main" val="776644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lnSpcReduction="10000"/>
          </a:bodyPr>
          <a:lstStyle/>
          <a:p>
            <a:r>
              <a:rPr lang="en-US" b="1" dirty="0" err="1"/>
              <a:t>PtD</a:t>
            </a:r>
            <a:r>
              <a:rPr lang="en-US" b="1" dirty="0"/>
              <a:t> Hazard Analysis and Risk Assessment Process</a:t>
            </a:r>
            <a:endParaRPr lang="en-US" dirty="0"/>
          </a:p>
          <a:p>
            <a:r>
              <a:rPr lang="en-US" dirty="0"/>
              <a:t>Like the ANSI Z690.2 Risk Management and ANSI Z690.3 Risk Assessment Techniques standards, Z590.3 addresses the same fundamental steps in risk assessment. </a:t>
            </a:r>
          </a:p>
          <a:p>
            <a:r>
              <a:rPr lang="en-US" dirty="0"/>
              <a:t>There are some important </a:t>
            </a:r>
            <a:r>
              <a:rPr lang="en-US" i="1" u="sng" dirty="0"/>
              <a:t>distinctions</a:t>
            </a:r>
            <a:r>
              <a:rPr lang="en-US" dirty="0"/>
              <a:t> between the two. </a:t>
            </a:r>
          </a:p>
          <a:p>
            <a:r>
              <a:rPr lang="en-US" dirty="0"/>
              <a:t>The ANSI Z690 standard addresses the management of all types of risk (including those with positive results as well as those with negative consequences) in a much broader sense with the purpose of reducing uncertainly and achieving an organization’s objectives.  </a:t>
            </a:r>
          </a:p>
          <a:p>
            <a:r>
              <a:rPr lang="en-US" dirty="0"/>
              <a:t>Z590.3 is focused on the assessment and control of hazard-derived risks through design and the use of the hierarchy of controls within the lifecycle of a system to achieve acceptable risk.      </a:t>
            </a:r>
          </a:p>
          <a:p>
            <a:endParaRPr lang="en-US" dirty="0"/>
          </a:p>
        </p:txBody>
      </p:sp>
    </p:spTree>
    <p:extLst>
      <p:ext uri="{BB962C8B-B14F-4D97-AF65-F5344CB8AC3E}">
        <p14:creationId xmlns:p14="http://schemas.microsoft.com/office/powerpoint/2010/main" val="3119207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7779026" y="1285461"/>
            <a:ext cx="4081670" cy="4891502"/>
          </a:xfrm>
        </p:spPr>
        <p:txBody>
          <a:bodyPr>
            <a:normAutofit/>
          </a:bodyPr>
          <a:lstStyle/>
          <a:p>
            <a:r>
              <a:rPr lang="en-US" b="1" dirty="0" err="1"/>
              <a:t>PtD</a:t>
            </a:r>
            <a:r>
              <a:rPr lang="en-US" b="1" dirty="0"/>
              <a:t> Hazard Analysis and Risk Assessment Process</a:t>
            </a:r>
            <a:endParaRPr lang="en-US" dirty="0"/>
          </a:p>
          <a:p>
            <a:endParaRPr lang="en-US" dirty="0"/>
          </a:p>
        </p:txBody>
      </p:sp>
      <p:sp>
        <p:nvSpPr>
          <p:cNvPr id="4" name="Rectangle 2">
            <a:extLst>
              <a:ext uri="{FF2B5EF4-FFF2-40B4-BE49-F238E27FC236}">
                <a16:creationId xmlns:a16="http://schemas.microsoft.com/office/drawing/2014/main" id="{3E87CA8F-0D33-431E-8077-4B0362E9B82E}"/>
              </a:ext>
            </a:extLst>
          </p:cNvPr>
          <p:cNvSpPr>
            <a:spLocks noChangeArrowheads="1"/>
          </p:cNvSpPr>
          <p:nvPr/>
        </p:nvSpPr>
        <p:spPr bwMode="auto">
          <a:xfrm>
            <a:off x="331303" y="1128711"/>
            <a:ext cx="1530190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775D5BAC-11D4-4FC7-950D-92F7F45E06AF}"/>
              </a:ext>
            </a:extLst>
          </p:cNvPr>
          <p:cNvGraphicFramePr>
            <a:graphicFrameLocks noChangeAspect="1"/>
          </p:cNvGraphicFramePr>
          <p:nvPr>
            <p:extLst>
              <p:ext uri="{D42A27DB-BD31-4B8C-83A1-F6EECF244321}">
                <p14:modId xmlns:p14="http://schemas.microsoft.com/office/powerpoint/2010/main" val="116103573"/>
              </p:ext>
            </p:extLst>
          </p:nvPr>
        </p:nvGraphicFramePr>
        <p:xfrm>
          <a:off x="331304" y="1128712"/>
          <a:ext cx="7447722" cy="5430423"/>
        </p:xfrm>
        <a:graphic>
          <a:graphicData uri="http://schemas.openxmlformats.org/presentationml/2006/ole">
            <mc:AlternateContent xmlns:mc="http://schemas.openxmlformats.org/markup-compatibility/2006">
              <mc:Choice xmlns:v="urn:schemas-microsoft-com:vml" Requires="v">
                <p:oleObj spid="_x0000_s6151" r:id="rId3" imgW="9306130" imgH="7219766" progId="Visio.Drawing.15">
                  <p:embed/>
                </p:oleObj>
              </mc:Choice>
              <mc:Fallback>
                <p:oleObj r:id="rId3" imgW="9306130" imgH="7219766"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304" y="1128712"/>
                        <a:ext cx="7447722" cy="5430423"/>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2CD6BC20-4D8F-4C24-A417-9CF761A55806}"/>
              </a:ext>
            </a:extLst>
          </p:cNvPr>
          <p:cNvSpPr txBox="1"/>
          <p:nvPr/>
        </p:nvSpPr>
        <p:spPr>
          <a:xfrm>
            <a:off x="7300885" y="5792089"/>
            <a:ext cx="4531056" cy="646331"/>
          </a:xfrm>
          <a:prstGeom prst="rect">
            <a:avLst/>
          </a:prstGeom>
          <a:noFill/>
        </p:spPr>
        <p:txBody>
          <a:bodyPr wrap="square" rtlCol="0">
            <a:spAutoFit/>
          </a:bodyPr>
          <a:lstStyle/>
          <a:p>
            <a:r>
              <a:rPr lang="en-US" dirty="0"/>
              <a:t>Figure 1.7, Alignment of ISO 31000 and the ANSI/ASSE Z590.3 Risk Assessment Process </a:t>
            </a:r>
          </a:p>
        </p:txBody>
      </p:sp>
    </p:spTree>
    <p:extLst>
      <p:ext uri="{BB962C8B-B14F-4D97-AF65-F5344CB8AC3E}">
        <p14:creationId xmlns:p14="http://schemas.microsoft.com/office/powerpoint/2010/main" val="9968405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fontScale="85000" lnSpcReduction="20000"/>
          </a:bodyPr>
          <a:lstStyle/>
          <a:p>
            <a:r>
              <a:rPr lang="en-US" b="1" dirty="0"/>
              <a:t>Hazard Analysis and Risk Assessment Techniques in </a:t>
            </a:r>
            <a:r>
              <a:rPr lang="en-US" b="1" dirty="0" err="1"/>
              <a:t>PtD</a:t>
            </a:r>
            <a:endParaRPr lang="en-US" dirty="0"/>
          </a:p>
          <a:p>
            <a:r>
              <a:rPr lang="en-US" dirty="0"/>
              <a:t>Each organization should select and apply risk assessment methods suitable to its needs and provide training in those methods to stakeholders involved in the process. The Z590.3 standard identifies </a:t>
            </a:r>
            <a:r>
              <a:rPr lang="en-US" b="1" u="sng" dirty="0"/>
              <a:t>eight</a:t>
            </a:r>
            <a:r>
              <a:rPr lang="en-US" dirty="0"/>
              <a:t> common techniques for hazard analysis and risk assessment in its Addendum G.  Those methods are: </a:t>
            </a:r>
          </a:p>
          <a:p>
            <a:pPr lvl="0"/>
            <a:r>
              <a:rPr lang="en-US" dirty="0"/>
              <a:t>Preliminary Hazard Analysis (PHA), </a:t>
            </a:r>
          </a:p>
          <a:p>
            <a:pPr lvl="0"/>
            <a:r>
              <a:rPr lang="en-US" dirty="0"/>
              <a:t>What-If Analysis, </a:t>
            </a:r>
          </a:p>
          <a:p>
            <a:pPr lvl="0"/>
            <a:r>
              <a:rPr lang="en-US" dirty="0"/>
              <a:t>Checklist Analysis, </a:t>
            </a:r>
          </a:p>
          <a:p>
            <a:pPr lvl="0"/>
            <a:r>
              <a:rPr lang="en-US" dirty="0"/>
              <a:t>What-If/Checklist Analysis, </a:t>
            </a:r>
          </a:p>
          <a:p>
            <a:pPr lvl="0"/>
            <a:r>
              <a:rPr lang="en-US" dirty="0"/>
              <a:t>Hazard and Operability Analysis (HAZOP), </a:t>
            </a:r>
          </a:p>
          <a:p>
            <a:pPr lvl="0"/>
            <a:r>
              <a:rPr lang="en-US" dirty="0"/>
              <a:t>Failure Mode and Effects Analysis (FMEA), </a:t>
            </a:r>
          </a:p>
          <a:p>
            <a:pPr lvl="0"/>
            <a:r>
              <a:rPr lang="en-US" dirty="0"/>
              <a:t>Fault Tree Analysis (FTA), and </a:t>
            </a:r>
          </a:p>
          <a:p>
            <a:pPr lvl="0"/>
            <a:r>
              <a:rPr lang="en-US" dirty="0"/>
              <a:t>Management Oversight and Risk Tree (MORT). </a:t>
            </a:r>
          </a:p>
          <a:p>
            <a:endParaRPr lang="en-US" dirty="0"/>
          </a:p>
        </p:txBody>
      </p:sp>
    </p:spTree>
    <p:extLst>
      <p:ext uri="{BB962C8B-B14F-4D97-AF65-F5344CB8AC3E}">
        <p14:creationId xmlns:p14="http://schemas.microsoft.com/office/powerpoint/2010/main" val="2889041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47868" y="106017"/>
            <a:ext cx="6052931" cy="1205948"/>
          </a:xfrm>
        </p:spPr>
        <p:txBody>
          <a:bodyPr>
            <a:normAutofit fontScale="90000"/>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03583" y="1311965"/>
            <a:ext cx="5433391" cy="4891502"/>
          </a:xfrm>
        </p:spPr>
        <p:txBody>
          <a:bodyPr>
            <a:normAutofit/>
          </a:bodyPr>
          <a:lstStyle/>
          <a:p>
            <a:r>
              <a:rPr lang="en-US" dirty="0"/>
              <a:t>A comparison of listed hazard analyses and risk assessment methods in ISO 31010, ANSI Z590.3 and ANSI Z10 standards is shown in Table 1.1. </a:t>
            </a:r>
          </a:p>
        </p:txBody>
      </p:sp>
      <p:pic>
        <p:nvPicPr>
          <p:cNvPr id="5" name="Picture 4">
            <a:extLst>
              <a:ext uri="{FF2B5EF4-FFF2-40B4-BE49-F238E27FC236}">
                <a16:creationId xmlns:a16="http://schemas.microsoft.com/office/drawing/2014/main" id="{3BC9E414-5EA9-4557-B44D-6E8914798521}"/>
              </a:ext>
            </a:extLst>
          </p:cNvPr>
          <p:cNvPicPr>
            <a:picLocks noChangeAspect="1"/>
          </p:cNvPicPr>
          <p:nvPr/>
        </p:nvPicPr>
        <p:blipFill>
          <a:blip r:embed="rId2"/>
          <a:stretch>
            <a:fillRect/>
          </a:stretch>
        </p:blipFill>
        <p:spPr>
          <a:xfrm>
            <a:off x="6720025" y="218661"/>
            <a:ext cx="4968392" cy="6420678"/>
          </a:xfrm>
          <a:prstGeom prst="rect">
            <a:avLst/>
          </a:prstGeom>
        </p:spPr>
      </p:pic>
      <p:sp>
        <p:nvSpPr>
          <p:cNvPr id="6" name="TextBox 5">
            <a:extLst>
              <a:ext uri="{FF2B5EF4-FFF2-40B4-BE49-F238E27FC236}">
                <a16:creationId xmlns:a16="http://schemas.microsoft.com/office/drawing/2014/main" id="{649C482A-F4EB-4808-81A1-CE0B53147126}"/>
              </a:ext>
            </a:extLst>
          </p:cNvPr>
          <p:cNvSpPr txBox="1"/>
          <p:nvPr/>
        </p:nvSpPr>
        <p:spPr>
          <a:xfrm>
            <a:off x="228597" y="5557136"/>
            <a:ext cx="6172202" cy="646331"/>
          </a:xfrm>
          <a:prstGeom prst="rect">
            <a:avLst/>
          </a:prstGeom>
          <a:noFill/>
        </p:spPr>
        <p:txBody>
          <a:bodyPr wrap="square" rtlCol="0">
            <a:spAutoFit/>
          </a:bodyPr>
          <a:lstStyle/>
          <a:p>
            <a:r>
              <a:rPr lang="en-US" dirty="0"/>
              <a:t>Table 1.1 Comparison of hazard analysis and risk assessment methods listed in ISO 31010, ANSI Z590.3, and ANSI Z10</a:t>
            </a:r>
          </a:p>
        </p:txBody>
      </p:sp>
    </p:spTree>
    <p:extLst>
      <p:ext uri="{BB962C8B-B14F-4D97-AF65-F5344CB8AC3E}">
        <p14:creationId xmlns:p14="http://schemas.microsoft.com/office/powerpoint/2010/main" val="2307069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lnSpcReduction="10000"/>
          </a:bodyPr>
          <a:lstStyle/>
          <a:p>
            <a:r>
              <a:rPr lang="en-US" b="1" dirty="0"/>
              <a:t>SUMMARY</a:t>
            </a:r>
            <a:endParaRPr lang="en-US" dirty="0"/>
          </a:p>
          <a:p>
            <a:r>
              <a:rPr lang="en-US" dirty="0"/>
              <a:t>As organizations become more risk-centric, OSH risk professionals will be expected to have sufficient skills in selecting and applying occupational risk management tools.  They will be expected to understand and apply the hierarchy of controls concept to achieve an acceptable risk level.  </a:t>
            </a:r>
          </a:p>
          <a:p>
            <a:r>
              <a:rPr lang="en-US" dirty="0"/>
              <a:t>Risk elimination and reduction will be incorporated into designs, and throughout a system’s life span. Knowledge and skill in these concepts as well as a firm understanding of occupational risk management systems such as ISO 45001 and ANSI Z10 will be required by organizations.  </a:t>
            </a:r>
          </a:p>
          <a:p>
            <a:r>
              <a:rPr lang="en-US" dirty="0"/>
              <a:t>The concepts, tools and case studies in this manual are designed to help prepare the OSH risk professional for these changing expectations and developing trends.</a:t>
            </a:r>
          </a:p>
        </p:txBody>
      </p:sp>
    </p:spTree>
    <p:extLst>
      <p:ext uri="{BB962C8B-B14F-4D97-AF65-F5344CB8AC3E}">
        <p14:creationId xmlns:p14="http://schemas.microsoft.com/office/powerpoint/2010/main" val="282569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fontScale="62500" lnSpcReduction="20000"/>
          </a:bodyPr>
          <a:lstStyle/>
          <a:p>
            <a:r>
              <a:rPr lang="en-US" b="1" dirty="0"/>
              <a:t>References</a:t>
            </a:r>
            <a:endParaRPr lang="en-US" dirty="0"/>
          </a:p>
          <a:p>
            <a:r>
              <a:rPr lang="en-US" dirty="0"/>
              <a:t>ANSI/ASIS/RIMS RA.1-2015. </a:t>
            </a:r>
            <a:r>
              <a:rPr lang="en-US" i="1" dirty="0"/>
              <a:t>Risk Assessment.</a:t>
            </a:r>
            <a:r>
              <a:rPr lang="en-US" dirty="0"/>
              <a:t> Alexandria, VA: ASIS International and The Risk and Insurance Management Society, Inc., 2015.</a:t>
            </a:r>
          </a:p>
          <a:p>
            <a:r>
              <a:rPr lang="en-US" dirty="0"/>
              <a:t>ANSI/ASSE/AIHA Z10-2012 (R2017). </a:t>
            </a:r>
            <a:r>
              <a:rPr lang="en-US" i="1" dirty="0"/>
              <a:t>American National Standard—Occupational Health and Safety Management Systems. </a:t>
            </a:r>
            <a:r>
              <a:rPr lang="en-US" dirty="0"/>
              <a:t>Fairfax, VA:. American Society of Safety Engineers, 2017</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Engineers, 2016.</a:t>
            </a:r>
          </a:p>
          <a:p>
            <a:r>
              <a:rPr lang="en-US" dirty="0"/>
              <a:t>ANSI/ASSE Z690.1-2011. </a:t>
            </a:r>
            <a:r>
              <a:rPr lang="en-US" i="1" dirty="0"/>
              <a:t>American National Standard - Vocabulary for Risk Management</a:t>
            </a:r>
            <a:r>
              <a:rPr lang="en-US" dirty="0"/>
              <a:t>. Des Plaines, IL: American Society of Safety Engineers, 2011.</a:t>
            </a:r>
          </a:p>
          <a:p>
            <a:r>
              <a:rPr lang="en-US" dirty="0"/>
              <a:t>ANSI/ASSE Z690.2-2011</a:t>
            </a:r>
            <a:r>
              <a:rPr lang="en-US" i="1" dirty="0"/>
              <a:t>. American National Standard – Risk Management Principles and Guidelines</a:t>
            </a:r>
            <a:r>
              <a:rPr lang="en-US" dirty="0"/>
              <a:t>. Des Plaines, IL: American Society of Safety Engineers, 2011.</a:t>
            </a:r>
          </a:p>
          <a:p>
            <a:r>
              <a:rPr lang="en-US" dirty="0"/>
              <a:t>ANSI/ASSE Z690.3-2011. </a:t>
            </a:r>
            <a:r>
              <a:rPr lang="en-US" i="1" dirty="0"/>
              <a:t>American National Standard - Risk Assessment Techniques</a:t>
            </a:r>
            <a:r>
              <a:rPr lang="en-US" dirty="0"/>
              <a:t>. Des Plains, IL: American Society of Safety Engineers, 2011.</a:t>
            </a:r>
          </a:p>
          <a:p>
            <a:r>
              <a:rPr lang="en-US" dirty="0"/>
              <a:t>ANSI B11.0-2015. </a:t>
            </a:r>
            <a:r>
              <a:rPr lang="en-US" i="1" dirty="0"/>
              <a:t>Safety of Machinery</a:t>
            </a:r>
            <a:r>
              <a:rPr lang="en-US" dirty="0"/>
              <a:t>. Houston, TX: B11 Standards, 2015.</a:t>
            </a:r>
          </a:p>
          <a:p>
            <a:r>
              <a:rPr lang="en-US" dirty="0"/>
              <a:t>ASSE’s Risk Assessment Institute website (http://www.oshrisk.org/videos/)</a:t>
            </a:r>
          </a:p>
          <a:p>
            <a:r>
              <a:rPr lang="en-US" dirty="0"/>
              <a:t>BS OHSAS 18001:2007. </a:t>
            </a:r>
            <a:r>
              <a:rPr lang="en-US" i="1" dirty="0"/>
              <a:t>Occupational health and safety Management systems—Requirements.</a:t>
            </a:r>
            <a:r>
              <a:rPr lang="en-US" dirty="0"/>
              <a:t> London, UK: British Standards Institution (BSI), 2007</a:t>
            </a:r>
          </a:p>
        </p:txBody>
      </p:sp>
    </p:spTree>
    <p:extLst>
      <p:ext uri="{BB962C8B-B14F-4D97-AF65-F5344CB8AC3E}">
        <p14:creationId xmlns:p14="http://schemas.microsoft.com/office/powerpoint/2010/main" val="2816463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fontScale="70000" lnSpcReduction="20000"/>
          </a:bodyPr>
          <a:lstStyle/>
          <a:p>
            <a:r>
              <a:rPr lang="en-US" b="1" dirty="0"/>
              <a:t>References</a:t>
            </a:r>
          </a:p>
          <a:p>
            <a:r>
              <a:rPr lang="en-US" dirty="0"/>
              <a:t>ILO-OSH 2001. </a:t>
            </a:r>
            <a:r>
              <a:rPr lang="en-US" i="1" dirty="0"/>
              <a:t>Guidelines on occupational safety and health management systems</a:t>
            </a:r>
            <a:r>
              <a:rPr lang="en-US" dirty="0"/>
              <a:t>. Geneva, Switzerland. International </a:t>
            </a:r>
            <a:r>
              <a:rPr lang="en-US" dirty="0" err="1"/>
              <a:t>Labour</a:t>
            </a:r>
            <a:r>
              <a:rPr lang="en-US" dirty="0"/>
              <a:t> Office, 2001.</a:t>
            </a:r>
          </a:p>
          <a:p>
            <a:r>
              <a:rPr lang="en-US" dirty="0"/>
              <a:t>Main, Bruce, W. </a:t>
            </a:r>
            <a:r>
              <a:rPr lang="en-US" i="1" dirty="0"/>
              <a:t>Risk Assessment: Challenges and Opportunities</a:t>
            </a:r>
            <a:r>
              <a:rPr lang="en-US" dirty="0"/>
              <a:t>.</a:t>
            </a:r>
            <a:r>
              <a:rPr lang="en-US" i="1" dirty="0"/>
              <a:t> </a:t>
            </a:r>
            <a:r>
              <a:rPr lang="en-US" dirty="0"/>
              <a:t>Ann Harbor, MI:</a:t>
            </a:r>
            <a:r>
              <a:rPr lang="en-US" i="1" dirty="0"/>
              <a:t> </a:t>
            </a:r>
            <a:r>
              <a:rPr lang="en-US" dirty="0"/>
              <a:t>Design Safety Engineering, Inc., 2012.</a:t>
            </a:r>
          </a:p>
          <a:p>
            <a:r>
              <a:rPr lang="en-US" dirty="0" err="1"/>
              <a:t>Manuele</a:t>
            </a:r>
            <a:r>
              <a:rPr lang="en-US" dirty="0"/>
              <a:t>, Fred. A., </a:t>
            </a:r>
            <a:r>
              <a:rPr lang="en-US" i="1" dirty="0"/>
              <a:t>Advanced Safety Management: Focusing on Z10 and Serious Injury Prevention</a:t>
            </a:r>
            <a:r>
              <a:rPr lang="en-US" dirty="0"/>
              <a:t>. Hoboken, NJ: Wiley, 2008.</a:t>
            </a:r>
          </a:p>
          <a:p>
            <a:r>
              <a:rPr lang="en-US" dirty="0"/>
              <a:t>MIL-STD-882E. </a:t>
            </a:r>
            <a:r>
              <a:rPr lang="en-US" i="1" dirty="0"/>
              <a:t>Standard Practice for System Safety</a:t>
            </a:r>
            <a:r>
              <a:rPr lang="en-US" dirty="0"/>
              <a:t>. Washington, DC: Department of Defense, 2012. </a:t>
            </a:r>
          </a:p>
          <a:p>
            <a:r>
              <a:rPr lang="en-US" dirty="0"/>
              <a:t>OSHA. (2003). </a:t>
            </a:r>
            <a:r>
              <a:rPr lang="en-US" i="1" dirty="0"/>
              <a:t>Voluntary protection programs: Policies and procedures manual</a:t>
            </a:r>
            <a:r>
              <a:rPr lang="en-US" dirty="0"/>
              <a:t>. Washington, DC: U.S. Department of Labor, Author. Retrieved from </a:t>
            </a:r>
            <a:r>
              <a:rPr lang="en-US" dirty="0">
                <a:hlinkClick r:id="rId2"/>
              </a:rPr>
              <a:t>www.osha.gov/</a:t>
            </a:r>
            <a:r>
              <a:rPr lang="en-US" dirty="0"/>
              <a:t> </a:t>
            </a:r>
            <a:r>
              <a:rPr lang="en-US" dirty="0" err="1"/>
              <a:t>OshDoc</a:t>
            </a:r>
            <a:r>
              <a:rPr lang="en-US" dirty="0"/>
              <a:t>/</a:t>
            </a:r>
            <a:r>
              <a:rPr lang="en-US" dirty="0" err="1"/>
              <a:t>Directive_pdf</a:t>
            </a:r>
            <a:r>
              <a:rPr lang="en-US" dirty="0"/>
              <a:t>/CSP_03-01-003.pdf</a:t>
            </a:r>
          </a:p>
          <a:p>
            <a:r>
              <a:rPr lang="en-US" dirty="0"/>
              <a:t>Popov, G., Lyon, B., </a:t>
            </a:r>
            <a:r>
              <a:rPr lang="en-US" dirty="0" err="1"/>
              <a:t>Hollcroft</a:t>
            </a:r>
            <a:r>
              <a:rPr lang="en-US" dirty="0"/>
              <a:t>, B., </a:t>
            </a:r>
            <a:r>
              <a:rPr lang="en-US" i="1" dirty="0"/>
              <a:t>Risk Assessment: A Practical Guide to Assessing Operational</a:t>
            </a:r>
            <a:r>
              <a:rPr lang="en-US" dirty="0"/>
              <a:t> Risks.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Engineers </a:t>
            </a:r>
          </a:p>
          <a:p>
            <a:r>
              <a:rPr lang="en-US" i="1" dirty="0"/>
              <a:t>The Art of Assessing Risk – Selecting, Modifying and Combining Methods to Assess Operational Risks, </a:t>
            </a:r>
            <a:r>
              <a:rPr lang="en-US" dirty="0"/>
              <a:t>Bruce K. Lyon and Georgi Popov, Professional Safety, March 2016, American Society of Safety Engineers</a:t>
            </a:r>
          </a:p>
        </p:txBody>
      </p:sp>
    </p:spTree>
    <p:extLst>
      <p:ext uri="{BB962C8B-B14F-4D97-AF65-F5344CB8AC3E}">
        <p14:creationId xmlns:p14="http://schemas.microsoft.com/office/powerpoint/2010/main" val="2282849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83097" y="1285461"/>
            <a:ext cx="11092068" cy="4891502"/>
          </a:xfrm>
        </p:spPr>
        <p:txBody>
          <a:bodyPr>
            <a:normAutofit/>
          </a:bodyPr>
          <a:lstStyle/>
          <a:p>
            <a:r>
              <a:rPr lang="en-US" dirty="0"/>
              <a:t>Risk is described as the effect of uncertainty by the ISO 31000:2009 Risk Management Standard (adopted by ANSI/ASSE Z690.2 in 2011).  As the role of the OSH professional continues to evolve, it is important to recognize the different sources of risk, and their relationship and effects upon an organization. </a:t>
            </a:r>
          </a:p>
          <a:p>
            <a:r>
              <a:rPr lang="en-US" dirty="0"/>
              <a:t>The American Institute For Chartered Property Casualty Underwriters known as ‘The Institutes’ refers to these risk source categories as the ‘risk quadrants’ (The Institutes, 2017). The risk quadrants are known as operational risk, hazard risk, financial risk and strategic risk.</a:t>
            </a:r>
          </a:p>
        </p:txBody>
      </p:sp>
    </p:spTree>
    <p:extLst>
      <p:ext uri="{BB962C8B-B14F-4D97-AF65-F5344CB8AC3E}">
        <p14:creationId xmlns:p14="http://schemas.microsoft.com/office/powerpoint/2010/main" val="426061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b="1" dirty="0"/>
              <a:t>References</a:t>
            </a:r>
          </a:p>
          <a:p>
            <a:r>
              <a:rPr lang="en-US" sz="2000" dirty="0"/>
              <a:t>The Institutes, </a:t>
            </a:r>
            <a:r>
              <a:rPr lang="en-US" sz="2000" i="1" dirty="0"/>
              <a:t>Quadrants of Risk: Hazard, Operational, Financial, and Strategic</a:t>
            </a:r>
            <a:r>
              <a:rPr lang="en-US" sz="2000" dirty="0"/>
              <a:t>.  Retrieved from https://www.theinstitutes.org/comet/programs/arm/assets/arm54-chapter.pdf</a:t>
            </a:r>
          </a:p>
          <a:p>
            <a:r>
              <a:rPr lang="en-US" sz="2000" dirty="0"/>
              <a:t>The Risk Management Society (RIMS),</a:t>
            </a:r>
            <a:r>
              <a:rPr lang="en-US" sz="2000" i="1" dirty="0"/>
              <a:t> What is ERM? </a:t>
            </a:r>
            <a:r>
              <a:rPr lang="en-US" sz="2000" dirty="0"/>
              <a:t>Retrieved from</a:t>
            </a:r>
            <a:r>
              <a:rPr lang="en-US" sz="2000" i="1" dirty="0"/>
              <a:t> </a:t>
            </a:r>
            <a:r>
              <a:rPr lang="en-US" sz="2000" dirty="0"/>
              <a:t>https://www.rims.org/resources/ERM/Pages/WhatisERM.aspx</a:t>
            </a:r>
          </a:p>
        </p:txBody>
      </p:sp>
    </p:spTree>
    <p:extLst>
      <p:ext uri="{BB962C8B-B14F-4D97-AF65-F5344CB8AC3E}">
        <p14:creationId xmlns:p14="http://schemas.microsoft.com/office/powerpoint/2010/main" val="2917307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83096" y="1285461"/>
            <a:ext cx="6095999" cy="5273674"/>
          </a:xfrm>
        </p:spPr>
        <p:txBody>
          <a:bodyPr>
            <a:normAutofit/>
          </a:bodyPr>
          <a:lstStyle/>
          <a:p>
            <a:r>
              <a:rPr lang="en-US" dirty="0"/>
              <a:t>Operational risks and hazard risks are considered ‘pure’ risks – those that can only result in loss or negative outcomes – and are the primary risks that OSH professionals manage or control.  Financial and strategic risks are ‘speculative’ risks which have the possibility of either a positive or negative outcome.  ‘Pure’ risks are typically insurable since they only involve the chance of loss while ‘speculative’ risks are not.  Figure 1.1 represents the four quadrants of risk.</a:t>
            </a:r>
          </a:p>
        </p:txBody>
      </p:sp>
      <p:graphicFrame>
        <p:nvGraphicFramePr>
          <p:cNvPr id="4" name="Table 3">
            <a:extLst>
              <a:ext uri="{FF2B5EF4-FFF2-40B4-BE49-F238E27FC236}">
                <a16:creationId xmlns:a16="http://schemas.microsoft.com/office/drawing/2014/main" id="{A7DF641F-D4CD-4E49-A6BF-E9859AA9394D}"/>
              </a:ext>
            </a:extLst>
          </p:cNvPr>
          <p:cNvGraphicFramePr>
            <a:graphicFrameLocks noGrp="1"/>
          </p:cNvGraphicFramePr>
          <p:nvPr>
            <p:extLst>
              <p:ext uri="{D42A27DB-BD31-4B8C-83A1-F6EECF244321}">
                <p14:modId xmlns:p14="http://schemas.microsoft.com/office/powerpoint/2010/main" val="1566174560"/>
              </p:ext>
            </p:extLst>
          </p:nvPr>
        </p:nvGraphicFramePr>
        <p:xfrm>
          <a:off x="7063409" y="1078418"/>
          <a:ext cx="4929808" cy="4848606"/>
        </p:xfrm>
        <a:graphic>
          <a:graphicData uri="http://schemas.openxmlformats.org/drawingml/2006/table">
            <a:tbl>
              <a:tblPr firstRow="1" firstCol="1" bandRow="1">
                <a:tableStyleId>{5C22544A-7EE6-4342-B048-85BDC9FD1C3A}</a:tableStyleId>
              </a:tblPr>
              <a:tblGrid>
                <a:gridCol w="2467188">
                  <a:extLst>
                    <a:ext uri="{9D8B030D-6E8A-4147-A177-3AD203B41FA5}">
                      <a16:colId xmlns:a16="http://schemas.microsoft.com/office/drawing/2014/main" val="3245480183"/>
                    </a:ext>
                  </a:extLst>
                </a:gridCol>
                <a:gridCol w="2462620">
                  <a:extLst>
                    <a:ext uri="{9D8B030D-6E8A-4147-A177-3AD203B41FA5}">
                      <a16:colId xmlns:a16="http://schemas.microsoft.com/office/drawing/2014/main" val="937059177"/>
                    </a:ext>
                  </a:extLst>
                </a:gridCol>
              </a:tblGrid>
              <a:tr h="297883">
                <a:tc>
                  <a:txBody>
                    <a:bodyPr/>
                    <a:lstStyle/>
                    <a:p>
                      <a:pPr marL="0" marR="0" algn="ctr">
                        <a:lnSpc>
                          <a:spcPct val="107000"/>
                        </a:lnSpc>
                        <a:spcBef>
                          <a:spcPts val="0"/>
                        </a:spcBef>
                        <a:spcAft>
                          <a:spcPts val="0"/>
                        </a:spcAft>
                      </a:pPr>
                      <a:r>
                        <a:rPr lang="en-US" sz="2000">
                          <a:effectLst/>
                        </a:rPr>
                        <a:t>Pure Risk</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0"/>
                        </a:spcAft>
                      </a:pPr>
                      <a:r>
                        <a:rPr lang="en-US" sz="2000">
                          <a:effectLst/>
                        </a:rPr>
                        <a:t>Speculative Risk</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13990659"/>
                  </a:ext>
                </a:extLst>
              </a:tr>
              <a:tr h="988017">
                <a:tc>
                  <a:txBody>
                    <a:bodyPr/>
                    <a:lstStyle/>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p>
                    <a:p>
                      <a:pPr marL="0" marR="0" algn="ctr">
                        <a:lnSpc>
                          <a:spcPct val="107000"/>
                        </a:lnSpc>
                        <a:spcBef>
                          <a:spcPts val="0"/>
                        </a:spcBef>
                        <a:spcAft>
                          <a:spcPts val="0"/>
                        </a:spcAft>
                      </a:pPr>
                      <a:r>
                        <a:rPr lang="en-US" sz="2000" dirty="0">
                          <a:effectLst/>
                        </a:rPr>
                        <a:t>Hazard Risk</a:t>
                      </a:r>
                    </a:p>
                    <a:p>
                      <a:pPr marL="0" marR="0" algn="ctr">
                        <a:lnSpc>
                          <a:spcPct val="107000"/>
                        </a:lnSpc>
                        <a:spcBef>
                          <a:spcPts val="0"/>
                        </a:spcBef>
                        <a:spcAft>
                          <a:spcPts val="0"/>
                        </a:spcAft>
                      </a:pPr>
                      <a:r>
                        <a:rPr lang="en-US" sz="2000" dirty="0">
                          <a:effectLst/>
                        </a:rPr>
                        <a:t> </a:t>
                      </a:r>
                    </a:p>
                    <a:p>
                      <a:pPr marL="0" marR="0" algn="ctr">
                        <a:lnSpc>
                          <a:spcPct val="107000"/>
                        </a:lnSpc>
                        <a:spcBef>
                          <a:spcPts val="0"/>
                        </a:spcBef>
                        <a:spcAft>
                          <a:spcPts val="0"/>
                        </a:spcAft>
                      </a:pPr>
                      <a:r>
                        <a:rPr lang="en-US" sz="2000" dirty="0">
                          <a:effectLst/>
                        </a:rPr>
                        <a:t> </a:t>
                      </a:r>
                    </a:p>
                    <a:p>
                      <a:pPr marL="0" marR="0" algn="ctr">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a:effectLst/>
                        </a:rPr>
                        <a:t> </a:t>
                      </a:r>
                    </a:p>
                    <a:p>
                      <a:pPr marL="0" marR="0">
                        <a:lnSpc>
                          <a:spcPct val="107000"/>
                        </a:lnSpc>
                        <a:spcBef>
                          <a:spcPts val="0"/>
                        </a:spcBef>
                        <a:spcAft>
                          <a:spcPts val="0"/>
                        </a:spcAft>
                      </a:pPr>
                      <a:r>
                        <a:rPr lang="en-US" sz="2000">
                          <a:effectLst/>
                        </a:rPr>
                        <a:t> </a:t>
                      </a:r>
                    </a:p>
                    <a:p>
                      <a:pPr marL="0" marR="0">
                        <a:lnSpc>
                          <a:spcPct val="107000"/>
                        </a:lnSpc>
                        <a:spcBef>
                          <a:spcPts val="0"/>
                        </a:spcBef>
                        <a:spcAft>
                          <a:spcPts val="0"/>
                        </a:spcAft>
                      </a:pPr>
                      <a:r>
                        <a:rPr lang="en-US" sz="2000">
                          <a:effectLst/>
                        </a:rPr>
                        <a:t> </a:t>
                      </a:r>
                    </a:p>
                    <a:p>
                      <a:pPr marL="0" marR="0" algn="ctr">
                        <a:lnSpc>
                          <a:spcPct val="107000"/>
                        </a:lnSpc>
                        <a:spcBef>
                          <a:spcPts val="0"/>
                        </a:spcBef>
                        <a:spcAft>
                          <a:spcPts val="0"/>
                        </a:spcAft>
                      </a:pPr>
                      <a:r>
                        <a:rPr lang="en-US" sz="2000">
                          <a:effectLst/>
                        </a:rPr>
                        <a:t>Financial Risk</a:t>
                      </a:r>
                    </a:p>
                    <a:p>
                      <a:pPr marL="0" marR="0">
                        <a:lnSpc>
                          <a:spcPct val="107000"/>
                        </a:lnSpc>
                        <a:spcBef>
                          <a:spcPts val="0"/>
                        </a:spcBef>
                        <a:spcAft>
                          <a:spcPts val="0"/>
                        </a:spcAft>
                      </a:pPr>
                      <a:r>
                        <a:rPr lang="en-US" sz="2000">
                          <a:effectLst/>
                        </a:rPr>
                        <a:t> </a:t>
                      </a:r>
                    </a:p>
                    <a:p>
                      <a:pPr marL="0" marR="0">
                        <a:lnSpc>
                          <a:spcPct val="107000"/>
                        </a:lnSpc>
                        <a:spcBef>
                          <a:spcPts val="0"/>
                        </a:spcBef>
                        <a:spcAft>
                          <a:spcPts val="0"/>
                        </a:spcAft>
                      </a:pPr>
                      <a:r>
                        <a:rPr lang="en-US" sz="2000">
                          <a:effectLst/>
                        </a:rPr>
                        <a:t>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99260498"/>
                  </a:ext>
                </a:extLst>
              </a:tr>
              <a:tr h="2167693">
                <a:tc>
                  <a:txBody>
                    <a:bodyPr/>
                    <a:lstStyle/>
                    <a:p>
                      <a:pPr marL="0" marR="0" algn="ctr">
                        <a:lnSpc>
                          <a:spcPct val="107000"/>
                        </a:lnSpc>
                        <a:spcBef>
                          <a:spcPts val="0"/>
                        </a:spcBef>
                        <a:spcAft>
                          <a:spcPts val="0"/>
                        </a:spcAft>
                      </a:pPr>
                      <a:r>
                        <a:rPr lang="en-US" sz="2000">
                          <a:effectLst/>
                        </a:rPr>
                        <a:t> </a:t>
                      </a:r>
                    </a:p>
                    <a:p>
                      <a:pPr marL="0" marR="0" algn="ctr">
                        <a:lnSpc>
                          <a:spcPct val="107000"/>
                        </a:lnSpc>
                        <a:spcBef>
                          <a:spcPts val="0"/>
                        </a:spcBef>
                        <a:spcAft>
                          <a:spcPts val="0"/>
                        </a:spcAft>
                      </a:pPr>
                      <a:r>
                        <a:rPr lang="en-US" sz="2000">
                          <a:effectLst/>
                        </a:rPr>
                        <a:t> </a:t>
                      </a:r>
                    </a:p>
                    <a:p>
                      <a:pPr marL="0" marR="0" algn="ctr">
                        <a:lnSpc>
                          <a:spcPct val="107000"/>
                        </a:lnSpc>
                        <a:spcBef>
                          <a:spcPts val="0"/>
                        </a:spcBef>
                        <a:spcAft>
                          <a:spcPts val="0"/>
                        </a:spcAft>
                      </a:pPr>
                      <a:r>
                        <a:rPr lang="en-US" sz="2000">
                          <a:effectLst/>
                        </a:rPr>
                        <a:t> </a:t>
                      </a:r>
                    </a:p>
                    <a:p>
                      <a:pPr marL="0" marR="0" algn="ctr">
                        <a:lnSpc>
                          <a:spcPct val="107000"/>
                        </a:lnSpc>
                        <a:spcBef>
                          <a:spcPts val="0"/>
                        </a:spcBef>
                        <a:spcAft>
                          <a:spcPts val="0"/>
                        </a:spcAft>
                      </a:pPr>
                      <a:r>
                        <a:rPr lang="en-US" sz="2000">
                          <a:effectLst/>
                        </a:rPr>
                        <a:t>Operational Risk</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p>
                    <a:p>
                      <a:pPr marL="0" marR="0" algn="ctr">
                        <a:lnSpc>
                          <a:spcPct val="107000"/>
                        </a:lnSpc>
                        <a:spcBef>
                          <a:spcPts val="0"/>
                        </a:spcBef>
                        <a:spcAft>
                          <a:spcPts val="0"/>
                        </a:spcAft>
                      </a:pPr>
                      <a:r>
                        <a:rPr lang="en-US" sz="2000" dirty="0">
                          <a:effectLst/>
                        </a:rPr>
                        <a:t>Strategic Risk</a:t>
                      </a:r>
                    </a:p>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p>
                    <a:p>
                      <a:pPr marL="0" marR="0">
                        <a:lnSpc>
                          <a:spcPct val="107000"/>
                        </a:lnSpc>
                        <a:spcBef>
                          <a:spcPts val="0"/>
                        </a:spcBef>
                        <a:spcAft>
                          <a:spcPts val="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686335"/>
                  </a:ext>
                </a:extLst>
              </a:tr>
            </a:tbl>
          </a:graphicData>
        </a:graphic>
      </p:graphicFrame>
      <p:sp>
        <p:nvSpPr>
          <p:cNvPr id="5" name="TextBox 4">
            <a:extLst>
              <a:ext uri="{FF2B5EF4-FFF2-40B4-BE49-F238E27FC236}">
                <a16:creationId xmlns:a16="http://schemas.microsoft.com/office/drawing/2014/main" id="{B7CCE6AD-3910-40C5-8BE9-6A6AE0037386}"/>
              </a:ext>
            </a:extLst>
          </p:cNvPr>
          <p:cNvSpPr txBox="1"/>
          <p:nvPr/>
        </p:nvSpPr>
        <p:spPr>
          <a:xfrm>
            <a:off x="6904383" y="6176551"/>
            <a:ext cx="4929808" cy="369332"/>
          </a:xfrm>
          <a:prstGeom prst="rect">
            <a:avLst/>
          </a:prstGeom>
          <a:noFill/>
        </p:spPr>
        <p:txBody>
          <a:bodyPr wrap="square" rtlCol="0">
            <a:spAutoFit/>
          </a:bodyPr>
          <a:lstStyle/>
          <a:p>
            <a:pPr algn="ctr"/>
            <a:r>
              <a:rPr lang="en-US" dirty="0"/>
              <a:t>Figure 1.1, The Four Quadrants of Risk</a:t>
            </a:r>
          </a:p>
        </p:txBody>
      </p:sp>
    </p:spTree>
    <p:extLst>
      <p:ext uri="{BB962C8B-B14F-4D97-AF65-F5344CB8AC3E}">
        <p14:creationId xmlns:p14="http://schemas.microsoft.com/office/powerpoint/2010/main" val="1078804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10817" y="1285461"/>
            <a:ext cx="11423374" cy="4891502"/>
          </a:xfrm>
        </p:spPr>
        <p:txBody>
          <a:bodyPr>
            <a:normAutofit fontScale="92500" lnSpcReduction="10000"/>
          </a:bodyPr>
          <a:lstStyle/>
          <a:p>
            <a:r>
              <a:rPr lang="en-US" dirty="0"/>
              <a:t>In the course materials for the </a:t>
            </a:r>
            <a:r>
              <a:rPr lang="en-US" i="1" dirty="0"/>
              <a:t>Associate in Risk Management</a:t>
            </a:r>
            <a:r>
              <a:rPr lang="en-US" dirty="0"/>
              <a:t> (ARM) designation, The Institutes describe the ‘risk quadrants’ as follows:</a:t>
            </a:r>
          </a:p>
          <a:p>
            <a:pPr lvl="0"/>
            <a:r>
              <a:rPr lang="en-US" b="1" dirty="0"/>
              <a:t>Hazard Risk </a:t>
            </a:r>
            <a:r>
              <a:rPr lang="en-US" dirty="0"/>
              <a:t>- Risks that are derived from property, liability, or personnel loss exposures and are generally insurable.</a:t>
            </a:r>
          </a:p>
          <a:p>
            <a:pPr lvl="0"/>
            <a:r>
              <a:rPr lang="en-US" b="1" dirty="0"/>
              <a:t>Operational Risk </a:t>
            </a:r>
            <a:r>
              <a:rPr lang="en-US" dirty="0"/>
              <a:t>– Risks that are derived from people or a failure in processes, systems, or controls including information technology (IT) related exposures.  Both hazard and operational risks are closed aligned and interrelated, and are often managed as such.</a:t>
            </a:r>
          </a:p>
          <a:p>
            <a:pPr lvl="0"/>
            <a:r>
              <a:rPr lang="en-US" b="1" dirty="0"/>
              <a:t>Financial Risk </a:t>
            </a:r>
            <a:r>
              <a:rPr lang="en-US" dirty="0"/>
              <a:t>– Risks derived from the effect of market forces or financial assets or liabilities and include market risk, credit risk, liquidity risk, and price risk.</a:t>
            </a:r>
          </a:p>
          <a:p>
            <a:pPr lvl="0"/>
            <a:r>
              <a:rPr lang="en-US" b="1" dirty="0"/>
              <a:t>Strategic Risk </a:t>
            </a:r>
            <a:r>
              <a:rPr lang="en-US" dirty="0"/>
              <a:t>– Risks derived from trends in the economy and society, including changes in economic, political, and competitive environments, as well as from demographic shifts.   </a:t>
            </a:r>
          </a:p>
        </p:txBody>
      </p:sp>
    </p:spTree>
    <p:extLst>
      <p:ext uri="{BB962C8B-B14F-4D97-AF65-F5344CB8AC3E}">
        <p14:creationId xmlns:p14="http://schemas.microsoft.com/office/powerpoint/2010/main" val="3142490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83097" y="1285461"/>
            <a:ext cx="11092068" cy="4891502"/>
          </a:xfrm>
        </p:spPr>
        <p:txBody>
          <a:bodyPr>
            <a:normAutofit/>
          </a:bodyPr>
          <a:lstStyle/>
          <a:p>
            <a:r>
              <a:rPr lang="en-US" dirty="0"/>
              <a:t>Risk sources have the potential of falling into more than one category or quadrant, and can also impact other types of risks with in an organization – causing a </a:t>
            </a:r>
            <a:r>
              <a:rPr lang="en-US" b="1" u="sng" dirty="0"/>
              <a:t>cascade effect</a:t>
            </a:r>
            <a:r>
              <a:rPr lang="en-US" dirty="0"/>
              <a:t>.  </a:t>
            </a:r>
          </a:p>
          <a:p>
            <a:r>
              <a:rPr lang="en-US" dirty="0"/>
              <a:t>For instance, a product release or spill initially effects the operational aspect of the organization as a loss of product and temporary business interruption risk.  </a:t>
            </a:r>
          </a:p>
          <a:p>
            <a:r>
              <a:rPr lang="en-US" dirty="0"/>
              <a:t>If the product is hazardous, the operational risk turns into a safety, health and environmental risk – a hazard risk.  And depending upon the scale and severity of the operational and hazard risks, the event may lead to significant financial loss - a financial risk - and possibly damage the organization’s reputation – a strategic risk. </a:t>
            </a:r>
          </a:p>
        </p:txBody>
      </p:sp>
    </p:spTree>
    <p:extLst>
      <p:ext uri="{BB962C8B-B14F-4D97-AF65-F5344CB8AC3E}">
        <p14:creationId xmlns:p14="http://schemas.microsoft.com/office/powerpoint/2010/main" val="1814232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dirty="0"/>
              <a:t>Enterprise Risk Management (“ERM”) is a strategic business discipline that supports the achievement of an organization’s objectives by addressing the full spectrum of its risks and managing the combined impact of those risks as an interrelated risk portfolio (RIMS, 2017). </a:t>
            </a:r>
          </a:p>
          <a:p>
            <a:r>
              <a:rPr lang="en-US" dirty="0"/>
              <a:t>Organizations seek to manage risk exposures across all parts of their business so that, at any given time, they incur just enough of the right kinds of risk—no more, no less—to effectively pursue strategic goals (COSO, 2012).  The OSH professional is trained to look at hazards and risks associated with operational activities that produce negative consequences.  </a:t>
            </a:r>
          </a:p>
          <a:p>
            <a:r>
              <a:rPr lang="en-US" dirty="0"/>
              <a:t>Businesses must </a:t>
            </a:r>
            <a:r>
              <a:rPr lang="en-US" u="sng" dirty="0"/>
              <a:t>balance </a:t>
            </a:r>
            <a:r>
              <a:rPr lang="en-US" dirty="0"/>
              <a:t>both the </a:t>
            </a:r>
            <a:r>
              <a:rPr lang="en-US" i="1" dirty="0"/>
              <a:t>negative risks </a:t>
            </a:r>
            <a:r>
              <a:rPr lang="en-US" dirty="0"/>
              <a:t>as well as the </a:t>
            </a:r>
            <a:r>
              <a:rPr lang="en-US" i="1" dirty="0"/>
              <a:t>opportunities</a:t>
            </a:r>
            <a:r>
              <a:rPr lang="en-US" dirty="0"/>
              <a:t> and </a:t>
            </a:r>
            <a:r>
              <a:rPr lang="en-US" i="1" dirty="0"/>
              <a:t>positive risks </a:t>
            </a:r>
            <a:r>
              <a:rPr lang="en-US" dirty="0"/>
              <a:t>they face.  </a:t>
            </a:r>
          </a:p>
          <a:p>
            <a:endParaRPr lang="en-US" dirty="0"/>
          </a:p>
        </p:txBody>
      </p:sp>
    </p:spTree>
    <p:extLst>
      <p:ext uri="{BB962C8B-B14F-4D97-AF65-F5344CB8AC3E}">
        <p14:creationId xmlns:p14="http://schemas.microsoft.com/office/powerpoint/2010/main" val="4294695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fontScale="92500" lnSpcReduction="10000"/>
          </a:bodyPr>
          <a:lstStyle/>
          <a:p>
            <a:r>
              <a:rPr lang="en-US" b="1" dirty="0"/>
              <a:t>Interdependencies and Synergistic Effects</a:t>
            </a:r>
            <a:endParaRPr lang="en-US" dirty="0"/>
          </a:p>
          <a:p>
            <a:r>
              <a:rPr lang="en-US" i="1" u="sng" dirty="0"/>
              <a:t>ERM risks are interdependent</a:t>
            </a:r>
            <a:r>
              <a:rPr lang="en-US" dirty="0"/>
              <a:t>. </a:t>
            </a:r>
          </a:p>
          <a:p>
            <a:r>
              <a:rPr lang="en-US" dirty="0"/>
              <a:t>Key interdependencies exist between hazard risks, operational risk, financial risk, and strategic risk.  </a:t>
            </a:r>
          </a:p>
          <a:p>
            <a:r>
              <a:rPr lang="en-US" dirty="0"/>
              <a:t>Each of these major interdependent categories is comprised of sub-risk categories. In addition, the </a:t>
            </a:r>
            <a:r>
              <a:rPr lang="en-US" i="1" u="sng" dirty="0"/>
              <a:t>synergistic effect </a:t>
            </a:r>
            <a:r>
              <a:rPr lang="en-US" dirty="0"/>
              <a:t>of risk exposures could pose greater risk that the sum of individual hazards and risks. </a:t>
            </a:r>
          </a:p>
          <a:p>
            <a:r>
              <a:rPr lang="en-US" dirty="0"/>
              <a:t>The regulatory fines related to OSH risks may be considered acceptable form a financial prospective, but may not be acceptable from and ERM prospective due to strategic risk and potential reputational damage.  Such risks may be misunderstood or underestimated. For instance, OSH risk may lead to financial losses, operational interruptions, and regulatory issues if the function is not properly integrated into ERM process. </a:t>
            </a:r>
          </a:p>
          <a:p>
            <a:endParaRPr lang="en-US" dirty="0"/>
          </a:p>
        </p:txBody>
      </p:sp>
    </p:spTree>
    <p:extLst>
      <p:ext uri="{BB962C8B-B14F-4D97-AF65-F5344CB8AC3E}">
        <p14:creationId xmlns:p14="http://schemas.microsoft.com/office/powerpoint/2010/main" val="857199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838200" y="298865"/>
            <a:ext cx="10515600" cy="854075"/>
          </a:xfrm>
        </p:spPr>
        <p:txBody>
          <a:bodyPr>
            <a:normAutofit/>
          </a:bodyPr>
          <a:lstStyle/>
          <a:p>
            <a:r>
              <a:rPr lang="en-US" b="1" dirty="0"/>
              <a:t>Chapter 1: The Sources of Risk </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0330" y="1285461"/>
            <a:ext cx="11370366" cy="4891502"/>
          </a:xfrm>
        </p:spPr>
        <p:txBody>
          <a:bodyPr>
            <a:normAutofit/>
          </a:bodyPr>
          <a:lstStyle/>
          <a:p>
            <a:r>
              <a:rPr lang="en-US" dirty="0"/>
              <a:t>Improperly managed OSH risks may lead to operations shut down due to incident investigations, resulting in financial losses, failure to fulfil orders, insurance premiums increase and reputational damage. </a:t>
            </a:r>
          </a:p>
          <a:p>
            <a:r>
              <a:rPr lang="en-US" dirty="0"/>
              <a:t>Unfortunately, considerable number of organizations use different systems and methodologies to manage different risks. </a:t>
            </a:r>
          </a:p>
          <a:p>
            <a:r>
              <a:rPr lang="en-US" dirty="0"/>
              <a:t>OSH function may utilize risk assessment and risk management methodologies that are not familiar to business managers. </a:t>
            </a:r>
          </a:p>
          <a:p>
            <a:r>
              <a:rPr lang="en-US" dirty="0"/>
              <a:t>OSH managers may not be fully familiar with business risk assessment and risk management practices and tools. </a:t>
            </a:r>
          </a:p>
          <a:p>
            <a:r>
              <a:rPr lang="en-US" dirty="0"/>
              <a:t>Hence, the need for </a:t>
            </a:r>
            <a:r>
              <a:rPr lang="en-US" b="1" i="1" u="sng" dirty="0"/>
              <a:t>integration</a:t>
            </a:r>
            <a:r>
              <a:rPr lang="en-US" dirty="0"/>
              <a:t>.  </a:t>
            </a:r>
          </a:p>
          <a:p>
            <a:endParaRPr lang="en-US" dirty="0"/>
          </a:p>
        </p:txBody>
      </p:sp>
    </p:spTree>
    <p:extLst>
      <p:ext uri="{BB962C8B-B14F-4D97-AF65-F5344CB8AC3E}">
        <p14:creationId xmlns:p14="http://schemas.microsoft.com/office/powerpoint/2010/main" val="3880856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3401</Words>
  <Application>Microsoft Office PowerPoint</Application>
  <PresentationFormat>Widescreen</PresentationFormat>
  <Paragraphs>180</Paragraphs>
  <Slides>30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7" baseType="lpstr">
      <vt:lpstr>Arial</vt:lpstr>
      <vt:lpstr>Calibri</vt:lpstr>
      <vt:lpstr>Calibri Light</vt:lpstr>
      <vt:lpstr>Times New Roman</vt:lpstr>
      <vt:lpstr>Wingdings</vt:lpstr>
      <vt:lpstr>Office Theme</vt:lpstr>
      <vt:lpstr>Visio.Drawing.15</vt:lpstr>
      <vt:lpstr>Risk Management Tools for Safety Professionals – Part I, Chapter 1</vt:lpstr>
      <vt:lpstr>Chapter 1: INTRODUCTION</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lpstr>Chapter 1: The Sources of Risk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18</cp:revision>
  <dcterms:created xsi:type="dcterms:W3CDTF">2018-07-15T00:58:29Z</dcterms:created>
  <dcterms:modified xsi:type="dcterms:W3CDTF">2018-07-15T03:46:41Z</dcterms:modified>
</cp:coreProperties>
</file>