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8" d="100"/>
          <a:sy n="68" d="100"/>
        </p:scale>
        <p:origin x="816" y="7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17D963-C16D-4E72-9B25-E70EC36506BE}" type="datetimeFigureOut">
              <a:rPr lang="en-US" smtClean="0"/>
              <a:t>7/14/2018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B9456E-E98A-4C3F-A778-2C88AD4E355F}" type="slidenum">
              <a:rPr lang="en-US" smtClean="0"/>
              <a:t>‹#›</a:t>
            </a:fld>
            <a:endParaRPr lang="en-US"/>
          </a:p>
        </p:txBody>
      </p:sp>
    </p:spTree>
    <p:extLst>
      <p:ext uri="{BB962C8B-B14F-4D97-AF65-F5344CB8AC3E}">
        <p14:creationId xmlns:p14="http://schemas.microsoft.com/office/powerpoint/2010/main" val="396546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B2B06-CCE2-4BDA-A8CE-4C2B94D1EC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128243F-F1BF-4241-AA1C-F3D57BAE43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8F2F8C0-4B11-48FF-97EF-AAA5E641AE65}"/>
              </a:ext>
            </a:extLst>
          </p:cNvPr>
          <p:cNvSpPr>
            <a:spLocks noGrp="1"/>
          </p:cNvSpPr>
          <p:nvPr>
            <p:ph type="dt" sz="half" idx="10"/>
          </p:nvPr>
        </p:nvSpPr>
        <p:spPr/>
        <p:txBody>
          <a:bodyPr/>
          <a:lstStyle/>
          <a:p>
            <a:fld id="{7F72C275-21ED-4834-8C70-E8B171663464}" type="datetime1">
              <a:rPr lang="en-US" smtClean="0"/>
              <a:t>7/14/2018</a:t>
            </a:fld>
            <a:endParaRPr lang="en-US"/>
          </a:p>
        </p:txBody>
      </p:sp>
      <p:sp>
        <p:nvSpPr>
          <p:cNvPr id="5" name="Footer Placeholder 4">
            <a:extLst>
              <a:ext uri="{FF2B5EF4-FFF2-40B4-BE49-F238E27FC236}">
                <a16:creationId xmlns:a16="http://schemas.microsoft.com/office/drawing/2014/main" id="{90992091-7653-4FD7-A072-23E058D9C1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C94978-B5DB-4FE4-8EDB-ACDE077B8662}"/>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039306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3AF36-8B80-47DE-87AB-9E0623822B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5E9DE2F-DC63-4BE7-B8F3-4967553956A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42E5FA-35BD-4652-83BB-DF16F1E4CFF0}"/>
              </a:ext>
            </a:extLst>
          </p:cNvPr>
          <p:cNvSpPr>
            <a:spLocks noGrp="1"/>
          </p:cNvSpPr>
          <p:nvPr>
            <p:ph type="dt" sz="half" idx="10"/>
          </p:nvPr>
        </p:nvSpPr>
        <p:spPr/>
        <p:txBody>
          <a:bodyPr/>
          <a:lstStyle/>
          <a:p>
            <a:fld id="{6151575F-4374-45C4-B39C-F63CC13A8066}" type="datetime1">
              <a:rPr lang="en-US" smtClean="0"/>
              <a:t>7/14/2018</a:t>
            </a:fld>
            <a:endParaRPr lang="en-US"/>
          </a:p>
        </p:txBody>
      </p:sp>
      <p:sp>
        <p:nvSpPr>
          <p:cNvPr id="5" name="Footer Placeholder 4">
            <a:extLst>
              <a:ext uri="{FF2B5EF4-FFF2-40B4-BE49-F238E27FC236}">
                <a16:creationId xmlns:a16="http://schemas.microsoft.com/office/drawing/2014/main" id="{41C93805-5B20-4BC7-8033-9A2F016EB8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BEDD8D-063D-4BD1-B48F-77BBFEC12A24}"/>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53322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B55C3E-1ED3-47B0-87B0-F0778102EC9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5D0301E-31F1-4819-9F5B-97C90DA837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24782F-C64E-499A-91E3-2AB29D9DB65E}"/>
              </a:ext>
            </a:extLst>
          </p:cNvPr>
          <p:cNvSpPr>
            <a:spLocks noGrp="1"/>
          </p:cNvSpPr>
          <p:nvPr>
            <p:ph type="dt" sz="half" idx="10"/>
          </p:nvPr>
        </p:nvSpPr>
        <p:spPr/>
        <p:txBody>
          <a:bodyPr/>
          <a:lstStyle/>
          <a:p>
            <a:fld id="{42D8EE0A-0752-4041-827E-9C839488F677}" type="datetime1">
              <a:rPr lang="en-US" smtClean="0"/>
              <a:t>7/14/2018</a:t>
            </a:fld>
            <a:endParaRPr lang="en-US"/>
          </a:p>
        </p:txBody>
      </p:sp>
      <p:sp>
        <p:nvSpPr>
          <p:cNvPr id="5" name="Footer Placeholder 4">
            <a:extLst>
              <a:ext uri="{FF2B5EF4-FFF2-40B4-BE49-F238E27FC236}">
                <a16:creationId xmlns:a16="http://schemas.microsoft.com/office/drawing/2014/main" id="{2462F0A0-E6CA-43D0-B509-C7A4BECB23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5C4484-2293-4F98-8070-2459402F1DE3}"/>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68347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1E47A-31A1-4B75-956D-382CC75276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31A669-2B7F-41A5-A30C-9C848F940B0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3478B8-4E3B-4DAC-A332-4755260C2556}"/>
              </a:ext>
            </a:extLst>
          </p:cNvPr>
          <p:cNvSpPr>
            <a:spLocks noGrp="1"/>
          </p:cNvSpPr>
          <p:nvPr>
            <p:ph type="dt" sz="half" idx="10"/>
          </p:nvPr>
        </p:nvSpPr>
        <p:spPr/>
        <p:txBody>
          <a:bodyPr/>
          <a:lstStyle/>
          <a:p>
            <a:fld id="{A9DA0F56-5D1C-4927-B487-8D674136740F}" type="datetime1">
              <a:rPr lang="en-US" smtClean="0"/>
              <a:t>7/14/2018</a:t>
            </a:fld>
            <a:endParaRPr lang="en-US"/>
          </a:p>
        </p:txBody>
      </p:sp>
      <p:sp>
        <p:nvSpPr>
          <p:cNvPr id="5" name="Footer Placeholder 4">
            <a:extLst>
              <a:ext uri="{FF2B5EF4-FFF2-40B4-BE49-F238E27FC236}">
                <a16:creationId xmlns:a16="http://schemas.microsoft.com/office/drawing/2014/main" id="{0194A3CA-175F-4A86-8487-F87AE763D7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8931F8-5216-466E-9D73-E03B00A4AAB9}"/>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34522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7A168-446E-411C-BF0D-FDF6415D760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FB9D816-C12C-44B3-9DA1-000BC1CC72A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6D3A609-3B1B-4D32-B1FC-2EA2FB5D873C}"/>
              </a:ext>
            </a:extLst>
          </p:cNvPr>
          <p:cNvSpPr>
            <a:spLocks noGrp="1"/>
          </p:cNvSpPr>
          <p:nvPr>
            <p:ph type="dt" sz="half" idx="10"/>
          </p:nvPr>
        </p:nvSpPr>
        <p:spPr/>
        <p:txBody>
          <a:bodyPr/>
          <a:lstStyle/>
          <a:p>
            <a:fld id="{66899426-5E1B-49E5-A8BC-7051C1AF5C23}" type="datetime1">
              <a:rPr lang="en-US" smtClean="0"/>
              <a:t>7/14/2018</a:t>
            </a:fld>
            <a:endParaRPr lang="en-US"/>
          </a:p>
        </p:txBody>
      </p:sp>
      <p:sp>
        <p:nvSpPr>
          <p:cNvPr id="5" name="Footer Placeholder 4">
            <a:extLst>
              <a:ext uri="{FF2B5EF4-FFF2-40B4-BE49-F238E27FC236}">
                <a16:creationId xmlns:a16="http://schemas.microsoft.com/office/drawing/2014/main" id="{1C9F19B1-A2D8-4CD3-BF5B-7DD4EE4FAC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9094CA-8706-482D-91F0-3D109013376E}"/>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1641748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EE4E9-5D3A-48F5-8A23-B60C3E129C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6B10E3-CD47-4E53-B4C2-B0020FB6874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DEDCD4-CB93-408E-895A-F129C6AD881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3BC4AE-3216-48D0-BB8A-211C07484A95}"/>
              </a:ext>
            </a:extLst>
          </p:cNvPr>
          <p:cNvSpPr>
            <a:spLocks noGrp="1"/>
          </p:cNvSpPr>
          <p:nvPr>
            <p:ph type="dt" sz="half" idx="10"/>
          </p:nvPr>
        </p:nvSpPr>
        <p:spPr/>
        <p:txBody>
          <a:bodyPr/>
          <a:lstStyle/>
          <a:p>
            <a:fld id="{E67442F0-3067-423D-AAA4-C65C400013C7}" type="datetime1">
              <a:rPr lang="en-US" smtClean="0"/>
              <a:t>7/14/2018</a:t>
            </a:fld>
            <a:endParaRPr lang="en-US"/>
          </a:p>
        </p:txBody>
      </p:sp>
      <p:sp>
        <p:nvSpPr>
          <p:cNvPr id="6" name="Footer Placeholder 5">
            <a:extLst>
              <a:ext uri="{FF2B5EF4-FFF2-40B4-BE49-F238E27FC236}">
                <a16:creationId xmlns:a16="http://schemas.microsoft.com/office/drawing/2014/main" id="{CA11692F-508E-4223-A84F-E0B3812448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239093-87CB-4509-80F1-8DEDDD2C3917}"/>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441881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F90ED-CECB-45F3-BE40-FE8C72EA1D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5951BDC-821F-4C69-BA81-FE5C21FF4D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BBF4FFC-DE0C-47FE-A68B-0FE904DD7EB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A0A7F4-D05D-40BA-BB80-2FAC4230E6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4F0EDB1-71FA-44F6-8F65-404320F5212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38B947D-9CA2-41CF-BDD5-30AEAF482AE9}"/>
              </a:ext>
            </a:extLst>
          </p:cNvPr>
          <p:cNvSpPr>
            <a:spLocks noGrp="1"/>
          </p:cNvSpPr>
          <p:nvPr>
            <p:ph type="dt" sz="half" idx="10"/>
          </p:nvPr>
        </p:nvSpPr>
        <p:spPr/>
        <p:txBody>
          <a:bodyPr/>
          <a:lstStyle/>
          <a:p>
            <a:fld id="{B716EF62-64C0-41D9-BE6D-62319DA791C2}" type="datetime1">
              <a:rPr lang="en-US" smtClean="0"/>
              <a:t>7/14/2018</a:t>
            </a:fld>
            <a:endParaRPr lang="en-US"/>
          </a:p>
        </p:txBody>
      </p:sp>
      <p:sp>
        <p:nvSpPr>
          <p:cNvPr id="8" name="Footer Placeholder 7">
            <a:extLst>
              <a:ext uri="{FF2B5EF4-FFF2-40B4-BE49-F238E27FC236}">
                <a16:creationId xmlns:a16="http://schemas.microsoft.com/office/drawing/2014/main" id="{D3026884-9BC4-4E89-BE56-E80149FAF7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1DFCF71-D9B2-49CF-AE72-BB3D85E867D8}"/>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188577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A293F-5587-45C4-83E3-4E8AB762DAD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4C7E56E-1AAD-4F98-B81A-D7A731B607FD}"/>
              </a:ext>
            </a:extLst>
          </p:cNvPr>
          <p:cNvSpPr>
            <a:spLocks noGrp="1"/>
          </p:cNvSpPr>
          <p:nvPr>
            <p:ph type="dt" sz="half" idx="10"/>
          </p:nvPr>
        </p:nvSpPr>
        <p:spPr/>
        <p:txBody>
          <a:bodyPr/>
          <a:lstStyle/>
          <a:p>
            <a:fld id="{17D59EDA-0712-4597-88F2-919E541E1C7E}" type="datetime1">
              <a:rPr lang="en-US" smtClean="0"/>
              <a:t>7/14/2018</a:t>
            </a:fld>
            <a:endParaRPr lang="en-US"/>
          </a:p>
        </p:txBody>
      </p:sp>
      <p:sp>
        <p:nvSpPr>
          <p:cNvPr id="4" name="Footer Placeholder 3">
            <a:extLst>
              <a:ext uri="{FF2B5EF4-FFF2-40B4-BE49-F238E27FC236}">
                <a16:creationId xmlns:a16="http://schemas.microsoft.com/office/drawing/2014/main" id="{023636A3-118A-48B0-ABFB-A32ADD0EDD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92CC0C1-FB3A-4742-9FB4-6DAF0A6E7003}"/>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47455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20EB16-F46C-4A98-8E0E-E6A06C7BB721}"/>
              </a:ext>
            </a:extLst>
          </p:cNvPr>
          <p:cNvSpPr>
            <a:spLocks noGrp="1"/>
          </p:cNvSpPr>
          <p:nvPr>
            <p:ph type="dt" sz="half" idx="10"/>
          </p:nvPr>
        </p:nvSpPr>
        <p:spPr/>
        <p:txBody>
          <a:bodyPr/>
          <a:lstStyle/>
          <a:p>
            <a:fld id="{985F1D8C-68B3-46EF-AE1B-D9ACF482B67C}" type="datetime1">
              <a:rPr lang="en-US" smtClean="0"/>
              <a:t>7/14/2018</a:t>
            </a:fld>
            <a:endParaRPr lang="en-US"/>
          </a:p>
        </p:txBody>
      </p:sp>
      <p:sp>
        <p:nvSpPr>
          <p:cNvPr id="3" name="Footer Placeholder 2">
            <a:extLst>
              <a:ext uri="{FF2B5EF4-FFF2-40B4-BE49-F238E27FC236}">
                <a16:creationId xmlns:a16="http://schemas.microsoft.com/office/drawing/2014/main" id="{8549DB10-6436-4D0F-AAA5-CBFC220B7A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D2DCE79-90F0-4102-A290-471E1496E7CD}"/>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140423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9581E-9000-4C71-BC1C-E69A7E86DA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716B1C7-4C9D-44FA-ABE6-61C30AE811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229D3FD-382C-4075-9D72-0991ADBED5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27E0300-CCA0-4081-97DE-87E22DCACF1B}"/>
              </a:ext>
            </a:extLst>
          </p:cNvPr>
          <p:cNvSpPr>
            <a:spLocks noGrp="1"/>
          </p:cNvSpPr>
          <p:nvPr>
            <p:ph type="dt" sz="half" idx="10"/>
          </p:nvPr>
        </p:nvSpPr>
        <p:spPr/>
        <p:txBody>
          <a:bodyPr/>
          <a:lstStyle/>
          <a:p>
            <a:fld id="{944425F9-24D7-4C21-A5A4-81DD93B352C7}" type="datetime1">
              <a:rPr lang="en-US" smtClean="0"/>
              <a:t>7/14/2018</a:t>
            </a:fld>
            <a:endParaRPr lang="en-US"/>
          </a:p>
        </p:txBody>
      </p:sp>
      <p:sp>
        <p:nvSpPr>
          <p:cNvPr id="6" name="Footer Placeholder 5">
            <a:extLst>
              <a:ext uri="{FF2B5EF4-FFF2-40B4-BE49-F238E27FC236}">
                <a16:creationId xmlns:a16="http://schemas.microsoft.com/office/drawing/2014/main" id="{B6F952F6-10B2-47E2-87FD-D1CA683A9F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86C58E-AEB9-488C-ADF4-24B817977A09}"/>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9182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08ED8-9B90-4327-BCEA-9EBA3BD084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B28634B-2801-4DF7-BF74-DB7CB12C8E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D5934DA-7DAD-4B04-B952-F0CAA888DB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19E4840-414C-48DA-883E-21E9E73A489C}"/>
              </a:ext>
            </a:extLst>
          </p:cNvPr>
          <p:cNvSpPr>
            <a:spLocks noGrp="1"/>
          </p:cNvSpPr>
          <p:nvPr>
            <p:ph type="dt" sz="half" idx="10"/>
          </p:nvPr>
        </p:nvSpPr>
        <p:spPr/>
        <p:txBody>
          <a:bodyPr/>
          <a:lstStyle/>
          <a:p>
            <a:fld id="{F01815D8-BC16-4866-85C9-FF004EF077C0}" type="datetime1">
              <a:rPr lang="en-US" smtClean="0"/>
              <a:t>7/14/2018</a:t>
            </a:fld>
            <a:endParaRPr lang="en-US"/>
          </a:p>
        </p:txBody>
      </p:sp>
      <p:sp>
        <p:nvSpPr>
          <p:cNvPr id="6" name="Footer Placeholder 5">
            <a:extLst>
              <a:ext uri="{FF2B5EF4-FFF2-40B4-BE49-F238E27FC236}">
                <a16:creationId xmlns:a16="http://schemas.microsoft.com/office/drawing/2014/main" id="{F4C52C99-9121-4C38-AA8C-A5A2F47EA6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7B10A4-BAC7-4556-B7F1-A29E4CD0FE06}"/>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038622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E74064-8708-4A51-BE5E-D6F65F6935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A7D7545-5022-4356-B625-BEDDDDF667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5C82E7-E397-4BEF-A5FA-082994B5EE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25C705-819E-420E-A7DB-468806E1DAC4}" type="datetime1">
              <a:rPr lang="en-US" smtClean="0"/>
              <a:t>7/14/2018</a:t>
            </a:fld>
            <a:endParaRPr lang="en-US"/>
          </a:p>
        </p:txBody>
      </p:sp>
      <p:sp>
        <p:nvSpPr>
          <p:cNvPr id="5" name="Footer Placeholder 4">
            <a:extLst>
              <a:ext uri="{FF2B5EF4-FFF2-40B4-BE49-F238E27FC236}">
                <a16:creationId xmlns:a16="http://schemas.microsoft.com/office/drawing/2014/main" id="{0BA9FDC1-48A6-4E2D-A4BE-39279683C0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836A59A-ED85-43DD-9A98-D5BAC73799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A0A893-C6D1-4DA9-BEB5-6993BE2D23D6}" type="slidenum">
              <a:rPr lang="en-US" smtClean="0"/>
              <a:t>‹#›</a:t>
            </a:fld>
            <a:endParaRPr lang="en-US"/>
          </a:p>
        </p:txBody>
      </p:sp>
    </p:spTree>
    <p:extLst>
      <p:ext uri="{BB962C8B-B14F-4D97-AF65-F5344CB8AC3E}">
        <p14:creationId xmlns:p14="http://schemas.microsoft.com/office/powerpoint/2010/main" val="1821289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www.osha.gov/" TargetMode="External"/><Relationship Id="rId2" Type="http://schemas.openxmlformats.org/officeDocument/2006/relationships/hyperlink" Target="http://www.forbes.com/sites/davelavinsky/2014/01/20/pareto-principle-how-to-use-it-to-dramatically-grow-your-business/#7c56b2f51259_"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5AD89-346E-483F-8747-057E52778709}"/>
              </a:ext>
            </a:extLst>
          </p:cNvPr>
          <p:cNvSpPr>
            <a:spLocks noGrp="1"/>
          </p:cNvSpPr>
          <p:nvPr>
            <p:ph type="ctrTitle"/>
          </p:nvPr>
        </p:nvSpPr>
        <p:spPr>
          <a:xfrm>
            <a:off x="437322" y="285266"/>
            <a:ext cx="11317356" cy="2387600"/>
          </a:xfrm>
        </p:spPr>
        <p:txBody>
          <a:bodyPr>
            <a:normAutofit/>
          </a:bodyPr>
          <a:lstStyle/>
          <a:p>
            <a:r>
              <a:rPr lang="en-US" dirty="0"/>
              <a:t>Risk Management Tools for Safety Professionals – Part I, Chapter 3</a:t>
            </a:r>
          </a:p>
        </p:txBody>
      </p:sp>
      <p:sp>
        <p:nvSpPr>
          <p:cNvPr id="3" name="Subtitle 2">
            <a:extLst>
              <a:ext uri="{FF2B5EF4-FFF2-40B4-BE49-F238E27FC236}">
                <a16:creationId xmlns:a16="http://schemas.microsoft.com/office/drawing/2014/main" id="{260B7973-31AF-4CF4-9822-6C83BA70034B}"/>
              </a:ext>
            </a:extLst>
          </p:cNvPr>
          <p:cNvSpPr>
            <a:spLocks noGrp="1"/>
          </p:cNvSpPr>
          <p:nvPr>
            <p:ph type="subTitle" idx="1"/>
          </p:nvPr>
        </p:nvSpPr>
        <p:spPr>
          <a:xfrm>
            <a:off x="1524000" y="2806908"/>
            <a:ext cx="9144000" cy="1655762"/>
          </a:xfrm>
        </p:spPr>
        <p:txBody>
          <a:bodyPr/>
          <a:lstStyle/>
          <a:p>
            <a:r>
              <a:rPr lang="en-US" b="1" dirty="0"/>
              <a:t>RISK MANAGEMENT METHODS AND TOOLS</a:t>
            </a:r>
          </a:p>
          <a:p>
            <a:r>
              <a:rPr lang="en-US" b="1" dirty="0"/>
              <a:t>Chapter 3 – Establishing the Context</a:t>
            </a:r>
            <a:endParaRPr lang="en-US" dirty="0"/>
          </a:p>
        </p:txBody>
      </p:sp>
      <p:sp>
        <p:nvSpPr>
          <p:cNvPr id="4" name="TextBox 3">
            <a:extLst>
              <a:ext uri="{FF2B5EF4-FFF2-40B4-BE49-F238E27FC236}">
                <a16:creationId xmlns:a16="http://schemas.microsoft.com/office/drawing/2014/main" id="{51234ACC-A966-4BDA-9BD5-A6303599A820}"/>
              </a:ext>
            </a:extLst>
          </p:cNvPr>
          <p:cNvSpPr txBox="1"/>
          <p:nvPr/>
        </p:nvSpPr>
        <p:spPr>
          <a:xfrm>
            <a:off x="437322" y="5724938"/>
            <a:ext cx="4956313" cy="646331"/>
          </a:xfrm>
          <a:prstGeom prst="rect">
            <a:avLst/>
          </a:prstGeom>
          <a:noFill/>
        </p:spPr>
        <p:txBody>
          <a:bodyPr wrap="square" rtlCol="0">
            <a:spAutoFit/>
          </a:bodyPr>
          <a:lstStyle/>
          <a:p>
            <a:r>
              <a:rPr lang="en-US" dirty="0"/>
              <a:t>Authors: </a:t>
            </a:r>
            <a:r>
              <a:rPr lang="en-US" b="1" dirty="0"/>
              <a:t>Bruce K. Lyon, P.E., CSP, ARM, CHMM</a:t>
            </a:r>
          </a:p>
          <a:p>
            <a:r>
              <a:rPr lang="en-US" b="1" dirty="0"/>
              <a:t>Georgi Popov, Ph.D., QEP, SMS, ARM, CMC</a:t>
            </a:r>
            <a:endParaRPr lang="en-US" dirty="0"/>
          </a:p>
        </p:txBody>
      </p:sp>
      <p:sp>
        <p:nvSpPr>
          <p:cNvPr id="5" name="Slide Number Placeholder 4">
            <a:extLst>
              <a:ext uri="{FF2B5EF4-FFF2-40B4-BE49-F238E27FC236}">
                <a16:creationId xmlns:a16="http://schemas.microsoft.com/office/drawing/2014/main" id="{C7680D00-3087-4F82-B608-D13F0FCBED00}"/>
              </a:ext>
            </a:extLst>
          </p:cNvPr>
          <p:cNvSpPr>
            <a:spLocks noGrp="1"/>
          </p:cNvSpPr>
          <p:nvPr>
            <p:ph type="sldNum" sz="quarter" idx="12"/>
          </p:nvPr>
        </p:nvSpPr>
        <p:spPr/>
        <p:txBody>
          <a:bodyPr/>
          <a:lstStyle/>
          <a:p>
            <a:fld id="{48A0A893-C6D1-4DA9-BEB5-6993BE2D23D6}" type="slidenum">
              <a:rPr lang="en-US" smtClean="0"/>
              <a:t>1</a:t>
            </a:fld>
            <a:endParaRPr lang="en-US"/>
          </a:p>
        </p:txBody>
      </p:sp>
    </p:spTree>
    <p:extLst>
      <p:ext uri="{BB962C8B-B14F-4D97-AF65-F5344CB8AC3E}">
        <p14:creationId xmlns:p14="http://schemas.microsoft.com/office/powerpoint/2010/main" val="989710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Defining Risk Criteria</a:t>
            </a:r>
            <a:endParaRPr lang="en-US" dirty="0"/>
          </a:p>
          <a:p>
            <a:r>
              <a:rPr lang="en-US" dirty="0"/>
              <a:t>As part of the context, an organization must clearly define the risk criteria to evaluate the significance of risks and their level of acceptability to support risk-based decision making.  </a:t>
            </a:r>
          </a:p>
          <a:p>
            <a:r>
              <a:rPr lang="en-US" dirty="0"/>
              <a:t>Without clearly defined and communicated risk criteria, an organization cannot consistently evaluate operational risks, or make proper risk-based decisions.  </a:t>
            </a:r>
          </a:p>
          <a:p>
            <a:r>
              <a:rPr lang="en-US" dirty="0"/>
              <a:t>Existing risk criteria measures are available in current standards and reference materials, however, it is essential that an organization carefully select and/or develop its own risk criteria to reflect its values, goals, industry setting, and overall culture (Popov, Lyon, </a:t>
            </a:r>
            <a:r>
              <a:rPr lang="en-US" dirty="0" err="1"/>
              <a:t>Hollcroft</a:t>
            </a:r>
            <a:r>
              <a:rPr lang="en-US" dirty="0"/>
              <a:t>, 2016).</a:t>
            </a:r>
          </a:p>
          <a:p>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10</a:t>
            </a:fld>
            <a:endParaRPr lang="en-US"/>
          </a:p>
        </p:txBody>
      </p:sp>
    </p:spTree>
    <p:extLst>
      <p:ext uri="{BB962C8B-B14F-4D97-AF65-F5344CB8AC3E}">
        <p14:creationId xmlns:p14="http://schemas.microsoft.com/office/powerpoint/2010/main" val="10506450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Defining Risk Criteria</a:t>
            </a:r>
            <a:endParaRPr lang="en-US" dirty="0"/>
          </a:p>
          <a:p>
            <a:r>
              <a:rPr lang="en-US" dirty="0"/>
              <a:t>Risk criteria should include: </a:t>
            </a:r>
          </a:p>
          <a:p>
            <a:pPr lvl="1">
              <a:buFont typeface="Wingdings" panose="05000000000000000000" pitchFamily="2" charset="2"/>
              <a:buChar char="Ø"/>
            </a:pPr>
            <a:r>
              <a:rPr lang="en-US" dirty="0"/>
              <a:t>a mechanism for scoring risk (often called a risk scoring system), </a:t>
            </a:r>
          </a:p>
          <a:p>
            <a:pPr lvl="1">
              <a:buFont typeface="Wingdings" panose="05000000000000000000" pitchFamily="2" charset="2"/>
              <a:buChar char="Ø"/>
            </a:pPr>
            <a:r>
              <a:rPr lang="en-US" dirty="0"/>
              <a:t>defined levels of risk for specific risk factors including severity of consequence, likelihood of occurrence and other selected risk factors, </a:t>
            </a:r>
          </a:p>
          <a:p>
            <a:pPr lvl="1">
              <a:buFont typeface="Wingdings" panose="05000000000000000000" pitchFamily="2" charset="2"/>
              <a:buChar char="Ø"/>
            </a:pPr>
            <a:r>
              <a:rPr lang="en-US" dirty="0"/>
              <a:t>defined acceptable risk level and required actions for risk levels,</a:t>
            </a:r>
          </a:p>
          <a:p>
            <a:pPr lvl="1">
              <a:buFont typeface="Wingdings" panose="05000000000000000000" pitchFamily="2" charset="2"/>
              <a:buChar char="Ø"/>
            </a:pPr>
            <a:r>
              <a:rPr lang="en-US" dirty="0"/>
              <a:t>a risk matrix for an organization to measure risk for the purpose of prioritizing and decision making.  </a:t>
            </a:r>
          </a:p>
          <a:p>
            <a:pPr marL="0" indent="0">
              <a:buNone/>
            </a:pP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11</a:t>
            </a:fld>
            <a:endParaRPr lang="en-US"/>
          </a:p>
        </p:txBody>
      </p:sp>
    </p:spTree>
    <p:extLst>
      <p:ext uri="{BB962C8B-B14F-4D97-AF65-F5344CB8AC3E}">
        <p14:creationId xmlns:p14="http://schemas.microsoft.com/office/powerpoint/2010/main" val="15229915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Defining Risk Criteria</a:t>
            </a:r>
            <a:endParaRPr lang="en-US" dirty="0"/>
          </a:p>
          <a:p>
            <a:r>
              <a:rPr lang="en-US" dirty="0"/>
              <a:t>Guidance on selecting and defining risk criteria is found in ISO 31010 (ANSI Z690.3-2011), Risk Assessment Techniques - Section 4.3.3, Establishing the Context, and ANSI/ASSE Z590.3, Prevention through Design - Sections 7.2, Select a Risk Assessment Matrix and 7.3, Establish the Analysis Parameters.  </a:t>
            </a:r>
          </a:p>
          <a:p>
            <a:r>
              <a:rPr lang="en-US" dirty="0"/>
              <a:t>The basis for developing risk criteria consists of determining and defining the key elements to be used including consequences, likelihood, risk levels, risk acceptability, risk treatments, and combined risks. </a:t>
            </a:r>
          </a:p>
          <a:p>
            <a:r>
              <a:rPr lang="en-US" dirty="0"/>
              <a:t>Each of these elements are briefly discussed in Chapter 3.</a:t>
            </a:r>
          </a:p>
          <a:p>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12</a:t>
            </a:fld>
            <a:endParaRPr lang="en-US"/>
          </a:p>
        </p:txBody>
      </p:sp>
    </p:spTree>
    <p:extLst>
      <p:ext uri="{BB962C8B-B14F-4D97-AF65-F5344CB8AC3E}">
        <p14:creationId xmlns:p14="http://schemas.microsoft.com/office/powerpoint/2010/main" val="2181967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b="1" dirty="0"/>
              <a:t>Acceptable Level of Risk</a:t>
            </a:r>
            <a:endParaRPr lang="en-US" dirty="0"/>
          </a:p>
          <a:p>
            <a:r>
              <a:rPr lang="en-US" dirty="0"/>
              <a:t>There is no such thing as ‘risk free’.  A certain amount of risk will always be present.  Therefore, an organization must determine the level of risk that is acceptable and where risk levels require treatment or control.  Residual risks are those that remain after treatment.    </a:t>
            </a:r>
          </a:p>
          <a:p>
            <a:r>
              <a:rPr lang="en-US" dirty="0"/>
              <a:t>The term ‘acceptable risk level’ can be defined as the level of risk an organization is willing to ‘knowingly’ accept or tolerate in its current context.  The key word is ‘knowingly’ since many times organizations ‘unknowingly’ have risks that they would not tolerate if it were known by decision makers.  Therefore, it is critical that an organization put in to practice a risk assessment process with defined risk criteria and acceptable risk level.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13</a:t>
            </a:fld>
            <a:endParaRPr lang="en-US"/>
          </a:p>
        </p:txBody>
      </p:sp>
    </p:spTree>
    <p:extLst>
      <p:ext uri="{BB962C8B-B14F-4D97-AF65-F5344CB8AC3E}">
        <p14:creationId xmlns:p14="http://schemas.microsoft.com/office/powerpoint/2010/main" val="34725366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Acceptable Level of Risk</a:t>
            </a:r>
            <a:endParaRPr lang="en-US" dirty="0"/>
          </a:p>
          <a:p>
            <a:r>
              <a:rPr lang="en-US" dirty="0"/>
              <a:t>The concept of ‘as low as reasonably practicable’ or ALARP is defined by the Prevention through Design standard as the “level of risk which can be further lowered only by an increase in resource expenditure that are disproportionate in relation to the resulting decrease in risk” (ANSI Z590.3-2011(R2016)). </a:t>
            </a:r>
          </a:p>
          <a:p>
            <a:r>
              <a:rPr lang="en-US" dirty="0"/>
              <a:t>ALARP is the application of risk reduction within a positive cost/benefit analysis ratio.  When a particular risk within an organization is lowered to the ‘point of diminishing returns’, and it can no longer be effectively reduced, it is considered ‘as low as reasonably practicable’ or ALARP.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14</a:t>
            </a:fld>
            <a:endParaRPr lang="en-US"/>
          </a:p>
        </p:txBody>
      </p:sp>
    </p:spTree>
    <p:extLst>
      <p:ext uri="{BB962C8B-B14F-4D97-AF65-F5344CB8AC3E}">
        <p14:creationId xmlns:p14="http://schemas.microsoft.com/office/powerpoint/2010/main" val="9886671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1" y="1285461"/>
            <a:ext cx="2635957" cy="1626551"/>
          </a:xfrm>
        </p:spPr>
        <p:txBody>
          <a:bodyPr>
            <a:normAutofit/>
          </a:bodyPr>
          <a:lstStyle/>
          <a:p>
            <a:r>
              <a:rPr lang="en-US" b="1" dirty="0"/>
              <a:t>Acceptable Level of Risk</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15</a:t>
            </a:fld>
            <a:endParaRPr lang="en-US"/>
          </a:p>
        </p:txBody>
      </p:sp>
      <p:pic>
        <p:nvPicPr>
          <p:cNvPr id="5" name="Picture 4">
            <a:extLst>
              <a:ext uri="{FF2B5EF4-FFF2-40B4-BE49-F238E27FC236}">
                <a16:creationId xmlns:a16="http://schemas.microsoft.com/office/drawing/2014/main" id="{65613D8A-A2FF-4EF5-82B3-FA29468259A2}"/>
              </a:ext>
            </a:extLst>
          </p:cNvPr>
          <p:cNvPicPr>
            <a:picLocks noChangeAspect="1"/>
          </p:cNvPicPr>
          <p:nvPr/>
        </p:nvPicPr>
        <p:blipFill>
          <a:blip r:embed="rId2"/>
          <a:stretch>
            <a:fillRect/>
          </a:stretch>
        </p:blipFill>
        <p:spPr>
          <a:xfrm>
            <a:off x="3651292" y="1108490"/>
            <a:ext cx="7814710" cy="4891501"/>
          </a:xfrm>
          <a:prstGeom prst="rect">
            <a:avLst/>
          </a:prstGeom>
        </p:spPr>
      </p:pic>
      <p:sp>
        <p:nvSpPr>
          <p:cNvPr id="6" name="Rectangle 5">
            <a:extLst>
              <a:ext uri="{FF2B5EF4-FFF2-40B4-BE49-F238E27FC236}">
                <a16:creationId xmlns:a16="http://schemas.microsoft.com/office/drawing/2014/main" id="{C3E9EA75-6315-4B39-90EE-C92BA3B30D5B}"/>
              </a:ext>
            </a:extLst>
          </p:cNvPr>
          <p:cNvSpPr/>
          <p:nvPr/>
        </p:nvSpPr>
        <p:spPr>
          <a:xfrm>
            <a:off x="544514" y="5970794"/>
            <a:ext cx="11277597" cy="461729"/>
          </a:xfrm>
          <a:prstGeom prst="rect">
            <a:avLst/>
          </a:prstGeom>
        </p:spPr>
        <p:txBody>
          <a:bodyPr wrap="square">
            <a:spAutoFit/>
          </a:bodyPr>
          <a:lstStyle/>
          <a:p>
            <a:pPr algn="ctr">
              <a:lnSpc>
                <a:spcPct val="200000"/>
              </a:lnSpc>
              <a:spcAft>
                <a:spcPts val="800"/>
              </a:spcAft>
            </a:pPr>
            <a:r>
              <a:rPr lang="en-US" sz="1400" dirty="0">
                <a:latin typeface="Times New Roman" panose="02020603050405020304" pitchFamily="18" charset="0"/>
                <a:ea typeface="Calibri" panose="020F0502020204030204" pitchFamily="34" charset="0"/>
                <a:cs typeface="Times New Roman" panose="02020603050405020304" pitchFamily="18" charset="0"/>
              </a:rPr>
              <a:t>Figure 3.3, Risk Levels and their Required Actions reprinted with permission from ANSI/ASSE Z690.3-2011 (Courtesy of the ASSP) and </a:t>
            </a:r>
            <a:r>
              <a:rPr lang="en-US" sz="1400" dirty="0" err="1">
                <a:latin typeface="Times New Roman" panose="02020603050405020304" pitchFamily="18" charset="0"/>
                <a:ea typeface="Calibri" panose="020F0502020204030204" pitchFamily="34" charset="0"/>
                <a:cs typeface="Times New Roman" panose="02020603050405020304" pitchFamily="18" charset="0"/>
              </a:rPr>
              <a:t>Manuele</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825470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Risk Scoring Systems</a:t>
            </a:r>
            <a:endParaRPr lang="en-US" dirty="0"/>
          </a:p>
          <a:p>
            <a:r>
              <a:rPr lang="en-US" dirty="0"/>
              <a:t>A standardized risk measurement system must be established to consistently and effectively assess and manage risks. </a:t>
            </a:r>
          </a:p>
          <a:p>
            <a:r>
              <a:rPr lang="en-US" dirty="0"/>
              <a:t>The fundamental components of a risk scoring system include the organization’s defined acceptable risk level, and a method of scoring.</a:t>
            </a:r>
          </a:p>
          <a:p>
            <a:r>
              <a:rPr lang="en-US" dirty="0"/>
              <a:t>Risk scoring systems have commonly consisted of a two-factor calculation using likelihood (L) of event occurrence and severity of consequence (S).</a:t>
            </a:r>
          </a:p>
          <a:p>
            <a:r>
              <a:rPr lang="en-US" dirty="0"/>
              <a:t> More complex systems using three or four risk factors are becoming more common, adding a third or fourth factor such as frequency, failure detectability, control effectiveness, or other factors.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16</a:t>
            </a:fld>
            <a:endParaRPr lang="en-US"/>
          </a:p>
        </p:txBody>
      </p:sp>
    </p:spTree>
    <p:extLst>
      <p:ext uri="{BB962C8B-B14F-4D97-AF65-F5344CB8AC3E}">
        <p14:creationId xmlns:p14="http://schemas.microsoft.com/office/powerpoint/2010/main" val="124852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Risk Scoring Systems</a:t>
            </a:r>
            <a:endParaRPr lang="en-US" dirty="0"/>
          </a:p>
          <a:p>
            <a:r>
              <a:rPr lang="en-US" u="sng" dirty="0"/>
              <a:t>Risk Characterization</a:t>
            </a:r>
            <a:r>
              <a:rPr lang="en-US" dirty="0"/>
              <a:t> – To begin, stakeholders should determine whether risk characterization will be qualitative, semi-quantitative or quantitative in nature. This determination is largely made upon the degree of complexity, available data and resources, as well as the level of detail desired. </a:t>
            </a:r>
          </a:p>
          <a:p>
            <a:r>
              <a:rPr lang="en-US" dirty="0"/>
              <a:t>Qualitative risk models are based on qualitative or subjective descriptions and define risk factor levels using descriptive words such as “high”, “medium” and “low” which are evaluated according to qualitative criteria.  The ANSI/AIHA/ASSE Z10-2012 (R2017) model in Table 3.2 is a qualitative model.</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17</a:t>
            </a:fld>
            <a:endParaRPr lang="en-US"/>
          </a:p>
        </p:txBody>
      </p:sp>
    </p:spTree>
    <p:extLst>
      <p:ext uri="{BB962C8B-B14F-4D97-AF65-F5344CB8AC3E}">
        <p14:creationId xmlns:p14="http://schemas.microsoft.com/office/powerpoint/2010/main" val="18732885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1" y="1285461"/>
            <a:ext cx="4113066" cy="4891502"/>
          </a:xfrm>
        </p:spPr>
        <p:txBody>
          <a:bodyPr>
            <a:normAutofit/>
          </a:bodyPr>
          <a:lstStyle/>
          <a:p>
            <a:r>
              <a:rPr lang="en-US" b="1" dirty="0"/>
              <a:t>Risk Scoring Systems</a:t>
            </a:r>
            <a:endParaRPr lang="en-US" dirty="0"/>
          </a:p>
          <a:p>
            <a:r>
              <a:rPr lang="en-US" u="sng" dirty="0"/>
              <a:t>Risk Characterization</a:t>
            </a:r>
            <a:r>
              <a:rPr lang="en-US" dirty="0"/>
              <a:t> </a:t>
            </a:r>
          </a:p>
          <a:p>
            <a:r>
              <a:rPr lang="en-US" dirty="0"/>
              <a:t>Table 3.2 - qualitative model.</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18</a:t>
            </a:fld>
            <a:endParaRPr lang="en-US"/>
          </a:p>
        </p:txBody>
      </p:sp>
      <p:pic>
        <p:nvPicPr>
          <p:cNvPr id="6" name="Picture 5">
            <a:extLst>
              <a:ext uri="{FF2B5EF4-FFF2-40B4-BE49-F238E27FC236}">
                <a16:creationId xmlns:a16="http://schemas.microsoft.com/office/drawing/2014/main" id="{C191F025-1945-4279-964B-C676FE7985D0}"/>
              </a:ext>
            </a:extLst>
          </p:cNvPr>
          <p:cNvPicPr>
            <a:picLocks noChangeAspect="1"/>
          </p:cNvPicPr>
          <p:nvPr/>
        </p:nvPicPr>
        <p:blipFill>
          <a:blip r:embed="rId2"/>
          <a:stretch>
            <a:fillRect/>
          </a:stretch>
        </p:blipFill>
        <p:spPr>
          <a:xfrm>
            <a:off x="4209683" y="1058091"/>
            <a:ext cx="6228545" cy="5663384"/>
          </a:xfrm>
          <a:prstGeom prst="rect">
            <a:avLst/>
          </a:prstGeom>
        </p:spPr>
      </p:pic>
    </p:spTree>
    <p:extLst>
      <p:ext uri="{BB962C8B-B14F-4D97-AF65-F5344CB8AC3E}">
        <p14:creationId xmlns:p14="http://schemas.microsoft.com/office/powerpoint/2010/main" val="27542090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4070863" cy="4891502"/>
          </a:xfrm>
        </p:spPr>
        <p:txBody>
          <a:bodyPr>
            <a:normAutofit/>
          </a:bodyPr>
          <a:lstStyle/>
          <a:p>
            <a:r>
              <a:rPr lang="en-US" b="1" dirty="0"/>
              <a:t>Risk Scoring Systems</a:t>
            </a:r>
            <a:endParaRPr lang="en-US" dirty="0"/>
          </a:p>
          <a:p>
            <a:r>
              <a:rPr lang="en-US" dirty="0"/>
              <a:t>A semi-quantitative risk model uses qualitative data, however expresses risk values with numerical ratings using a formula to produce a risk score.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19</a:t>
            </a:fld>
            <a:endParaRPr lang="en-US"/>
          </a:p>
        </p:txBody>
      </p:sp>
      <p:pic>
        <p:nvPicPr>
          <p:cNvPr id="5" name="Picture 4">
            <a:extLst>
              <a:ext uri="{FF2B5EF4-FFF2-40B4-BE49-F238E27FC236}">
                <a16:creationId xmlns:a16="http://schemas.microsoft.com/office/drawing/2014/main" id="{15AE42F3-CDAB-4384-85A4-5277C8D4B04D}"/>
              </a:ext>
            </a:extLst>
          </p:cNvPr>
          <p:cNvPicPr>
            <a:picLocks noChangeAspect="1"/>
          </p:cNvPicPr>
          <p:nvPr/>
        </p:nvPicPr>
        <p:blipFill>
          <a:blip r:embed="rId2"/>
          <a:stretch>
            <a:fillRect/>
          </a:stretch>
        </p:blipFill>
        <p:spPr>
          <a:xfrm>
            <a:off x="4847932" y="1116646"/>
            <a:ext cx="6040462" cy="5461874"/>
          </a:xfrm>
          <a:prstGeom prst="rect">
            <a:avLst/>
          </a:prstGeom>
        </p:spPr>
      </p:pic>
    </p:spTree>
    <p:extLst>
      <p:ext uri="{BB962C8B-B14F-4D97-AF65-F5344CB8AC3E}">
        <p14:creationId xmlns:p14="http://schemas.microsoft.com/office/powerpoint/2010/main" val="41040081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a:bodyPr>
          <a:lstStyle/>
          <a:p>
            <a:r>
              <a:rPr lang="en-US" b="1" dirty="0"/>
              <a:t>Introduction</a:t>
            </a:r>
            <a:endParaRPr lang="en-US" dirty="0"/>
          </a:p>
          <a:p>
            <a:r>
              <a:rPr lang="en-US" dirty="0"/>
              <a:t>Before any risk management activity can successfully begin, its context must be clearly defined, communicated and understood. </a:t>
            </a:r>
          </a:p>
          <a:p>
            <a:r>
              <a:rPr lang="en-US" dirty="0"/>
              <a:t>Key considerations include the context and application of the process, stakeholders involved and affected, what is included and excluded, time limits and resources needed (Lyon, </a:t>
            </a:r>
            <a:r>
              <a:rPr lang="en-US" dirty="0" err="1"/>
              <a:t>Hollcroft</a:t>
            </a:r>
            <a:r>
              <a:rPr lang="en-US" dirty="0"/>
              <a:t>, 2012; Lyon, Popov, Hanes, 2013).  </a:t>
            </a:r>
          </a:p>
          <a:p>
            <a:r>
              <a:rPr lang="en-US" dirty="0"/>
              <a:t>OSH risk professionals are familiar with the reasons for setting a purpose and scope prior to engaging in formal efforts.  Too many times well-intentioned, but ill-defined safety initiatives have ‘morphed’ into something beyond what was originally understood and agreed upon, causing a misuse of resources and hard feelings. This is sometimes referred to as ‘scope creep’.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a:t>
            </a:fld>
            <a:endParaRPr lang="en-US"/>
          </a:p>
        </p:txBody>
      </p:sp>
    </p:spTree>
    <p:extLst>
      <p:ext uri="{BB962C8B-B14F-4D97-AF65-F5344CB8AC3E}">
        <p14:creationId xmlns:p14="http://schemas.microsoft.com/office/powerpoint/2010/main" val="2987141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4070863" cy="4891502"/>
          </a:xfrm>
        </p:spPr>
        <p:txBody>
          <a:bodyPr>
            <a:normAutofit/>
          </a:bodyPr>
          <a:lstStyle/>
          <a:p>
            <a:r>
              <a:rPr lang="en-US" b="1" dirty="0"/>
              <a:t>Risk Scoring Systems</a:t>
            </a:r>
            <a:endParaRPr lang="en-US" dirty="0"/>
          </a:p>
          <a:p>
            <a:r>
              <a:rPr lang="en-US" dirty="0"/>
              <a:t>A semi-quantitative numerical ratings example – Table 3.5.</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20</a:t>
            </a:fld>
            <a:endParaRPr lang="en-US"/>
          </a:p>
        </p:txBody>
      </p:sp>
      <p:pic>
        <p:nvPicPr>
          <p:cNvPr id="6" name="Picture 5">
            <a:extLst>
              <a:ext uri="{FF2B5EF4-FFF2-40B4-BE49-F238E27FC236}">
                <a16:creationId xmlns:a16="http://schemas.microsoft.com/office/drawing/2014/main" id="{25B31714-D28D-4F3F-9FB3-3D4060D3F2AA}"/>
              </a:ext>
            </a:extLst>
          </p:cNvPr>
          <p:cNvPicPr>
            <a:picLocks noChangeAspect="1"/>
          </p:cNvPicPr>
          <p:nvPr/>
        </p:nvPicPr>
        <p:blipFill>
          <a:blip r:embed="rId2"/>
          <a:stretch>
            <a:fillRect/>
          </a:stretch>
        </p:blipFill>
        <p:spPr>
          <a:xfrm>
            <a:off x="5003775" y="1285461"/>
            <a:ext cx="6350025" cy="5172703"/>
          </a:xfrm>
          <a:prstGeom prst="rect">
            <a:avLst/>
          </a:prstGeom>
        </p:spPr>
      </p:pic>
    </p:spTree>
    <p:extLst>
      <p:ext uri="{BB962C8B-B14F-4D97-AF65-F5344CB8AC3E}">
        <p14:creationId xmlns:p14="http://schemas.microsoft.com/office/powerpoint/2010/main" val="20457754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10000"/>
          </a:bodyPr>
          <a:lstStyle/>
          <a:p>
            <a:r>
              <a:rPr lang="en-US" b="1" dirty="0"/>
              <a:t>Risk Scoring Systems</a:t>
            </a:r>
            <a:endParaRPr lang="en-US" dirty="0"/>
          </a:p>
          <a:p>
            <a:r>
              <a:rPr lang="en-US" u="sng" dirty="0"/>
              <a:t>Risk Factors</a:t>
            </a:r>
            <a:r>
              <a:rPr lang="en-US" dirty="0"/>
              <a:t> - Risk factors are the variables used to measure risk and produce a risk score. </a:t>
            </a:r>
          </a:p>
          <a:p>
            <a:r>
              <a:rPr lang="en-US" dirty="0"/>
              <a:t>Risk factors and their risk assessment codes used in various three and four dimensional models include the following:</a:t>
            </a:r>
          </a:p>
          <a:p>
            <a:pPr lvl="1">
              <a:buFont typeface="Wingdings" panose="05000000000000000000" pitchFamily="2" charset="2"/>
              <a:buChar char="Ø"/>
            </a:pPr>
            <a:r>
              <a:rPr lang="en-US" dirty="0"/>
              <a:t>Exposure (E) - measure of exposure events/units.</a:t>
            </a:r>
          </a:p>
          <a:p>
            <a:pPr lvl="1">
              <a:buFont typeface="Wingdings" panose="05000000000000000000" pitchFamily="2" charset="2"/>
              <a:buChar char="Ø"/>
            </a:pPr>
            <a:r>
              <a:rPr lang="en-US" dirty="0"/>
              <a:t>Frequency of Exposure (F) - number of exposure events for a unit of time.</a:t>
            </a:r>
          </a:p>
          <a:p>
            <a:pPr lvl="1">
              <a:buFont typeface="Wingdings" panose="05000000000000000000" pitchFamily="2" charset="2"/>
              <a:buChar char="Ø"/>
            </a:pPr>
            <a:r>
              <a:rPr lang="en-US" dirty="0"/>
              <a:t>Time Duration of Exposure (T) - time period that a single exposure occurs.</a:t>
            </a:r>
          </a:p>
          <a:p>
            <a:pPr lvl="1">
              <a:buFont typeface="Wingdings" panose="05000000000000000000" pitchFamily="2" charset="2"/>
              <a:buChar char="Ø"/>
            </a:pPr>
            <a:r>
              <a:rPr lang="en-US" dirty="0"/>
              <a:t>Vulnerability (V) - weaknesses in a system that are factored into the risk estimation.</a:t>
            </a:r>
          </a:p>
          <a:p>
            <a:pPr lvl="1">
              <a:buFont typeface="Wingdings" panose="05000000000000000000" pitchFamily="2" charset="2"/>
              <a:buChar char="Ø"/>
            </a:pPr>
            <a:r>
              <a:rPr lang="en-US" dirty="0"/>
              <a:t>Detection of Failure (D) - estimate of how easily the potential failure could be detected prior to its occurrence.</a:t>
            </a:r>
          </a:p>
          <a:p>
            <a:pPr lvl="1">
              <a:buFont typeface="Wingdings" panose="05000000000000000000" pitchFamily="2" charset="2"/>
              <a:buChar char="Ø"/>
            </a:pPr>
            <a:r>
              <a:rPr lang="en-US" dirty="0"/>
              <a:t>Control Reliability (CR) - the reliability of a selected control into the risk estimation.</a:t>
            </a:r>
          </a:p>
          <a:p>
            <a:pPr lvl="1">
              <a:buFont typeface="Wingdings" panose="05000000000000000000" pitchFamily="2" charset="2"/>
              <a:buChar char="Ø"/>
            </a:pPr>
            <a:r>
              <a:rPr lang="en-US" dirty="0"/>
              <a:t>Prevention Effectiveness (PE) - a controls effectiveness in preventing a failure from occurring.</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21</a:t>
            </a:fld>
            <a:endParaRPr lang="en-US"/>
          </a:p>
        </p:txBody>
      </p:sp>
    </p:spTree>
    <p:extLst>
      <p:ext uri="{BB962C8B-B14F-4D97-AF65-F5344CB8AC3E}">
        <p14:creationId xmlns:p14="http://schemas.microsoft.com/office/powerpoint/2010/main" val="41814783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a:bodyPr>
          <a:lstStyle/>
          <a:p>
            <a:r>
              <a:rPr lang="en-US" b="1" dirty="0"/>
              <a:t>Risk Scoring Systems</a:t>
            </a:r>
            <a:endParaRPr lang="en-US" dirty="0"/>
          </a:p>
          <a:p>
            <a:r>
              <a:rPr lang="en-US" u="sng" dirty="0"/>
              <a:t>Risk Scoring</a:t>
            </a:r>
            <a:r>
              <a:rPr lang="en-US" dirty="0"/>
              <a:t> – Risk scores are the product of the risk formula selected, and are used to evaluate, rank, and prioritize risk for treatment.  Its ultimate purpose is to assist in assessing risk so that it can be reduced to an acceptable level. Selecting a risk scoring system that works within an organization is more important that which system is selected (Main, 2012)  </a:t>
            </a:r>
          </a:p>
          <a:p>
            <a:r>
              <a:rPr lang="en-US" dirty="0"/>
              <a:t>Most common is the two-dimensional risk formula which includes severity of consequences and likelihood of occurrence.  The risk factors can be multiplied or added to produce the risk score as shown in the following examples:</a:t>
            </a:r>
          </a:p>
          <a:p>
            <a:pPr lvl="1">
              <a:buFont typeface="Wingdings" panose="05000000000000000000" pitchFamily="2" charset="2"/>
              <a:buChar char="Ø"/>
            </a:pPr>
            <a:r>
              <a:rPr lang="en-US" b="1" dirty="0"/>
              <a:t>Risk Score = Severity x Likelihood </a:t>
            </a:r>
            <a:endParaRPr lang="en-US" dirty="0"/>
          </a:p>
          <a:p>
            <a:pPr marL="0" indent="0">
              <a:buNone/>
            </a:pPr>
            <a:r>
              <a:rPr lang="en-US" b="1" dirty="0"/>
              <a:t>or </a:t>
            </a:r>
            <a:endParaRPr lang="en-US" dirty="0"/>
          </a:p>
          <a:p>
            <a:pPr lvl="1">
              <a:buFont typeface="Wingdings" panose="05000000000000000000" pitchFamily="2" charset="2"/>
              <a:buChar char="Ø"/>
            </a:pPr>
            <a:r>
              <a:rPr lang="en-US" b="1" dirty="0"/>
              <a:t>Risk Score = Severity + Likelihood</a:t>
            </a:r>
            <a:endParaRPr lang="en-US" dirty="0"/>
          </a:p>
          <a:p>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22</a:t>
            </a:fld>
            <a:endParaRPr lang="en-US"/>
          </a:p>
        </p:txBody>
      </p:sp>
    </p:spTree>
    <p:extLst>
      <p:ext uri="{BB962C8B-B14F-4D97-AF65-F5344CB8AC3E}">
        <p14:creationId xmlns:p14="http://schemas.microsoft.com/office/powerpoint/2010/main" val="3765622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b="1" dirty="0"/>
              <a:t>Risk Scoring Systems</a:t>
            </a:r>
            <a:endParaRPr lang="en-US" dirty="0"/>
          </a:p>
          <a:p>
            <a:r>
              <a:rPr lang="en-US" u="sng" dirty="0"/>
              <a:t>Risk Scoring</a:t>
            </a:r>
            <a:r>
              <a:rPr lang="en-US" dirty="0"/>
              <a:t> – More complex risk assessment models such as Failure Mode and Effect Analysis (FMEA) include a third factor such as ‘detection of failure’ (D) to score risk. For this risk factor, the detection rating is an estimate of how easily a potential failure can be detected prior to its occurrence. In applications where hazard controls are analyzed, a ‘prevention effectiveness’ (PE) factor estimating a control’s reliability and effectiveness is used.  Risk scores are produced by combining risk factors. When three or more risk factors are used, a risk priority number (RPN) is produced. The following is an example of a three-dimensional risk formula:</a:t>
            </a:r>
          </a:p>
          <a:p>
            <a:pPr marL="0" indent="0">
              <a:buNone/>
            </a:pPr>
            <a:r>
              <a:rPr lang="en-US" b="1" dirty="0"/>
              <a:t>Risk Priority Number = Severity x (Likelihood x Prevention Effectiveness)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23</a:t>
            </a:fld>
            <a:endParaRPr lang="en-US"/>
          </a:p>
        </p:txBody>
      </p:sp>
    </p:spTree>
    <p:extLst>
      <p:ext uri="{BB962C8B-B14F-4D97-AF65-F5344CB8AC3E}">
        <p14:creationId xmlns:p14="http://schemas.microsoft.com/office/powerpoint/2010/main" val="2398074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b="1" dirty="0"/>
              <a:t>Risk Scoring Systems</a:t>
            </a:r>
            <a:endParaRPr lang="en-US" dirty="0"/>
          </a:p>
          <a:p>
            <a:r>
              <a:rPr lang="en-US" u="sng" dirty="0"/>
              <a:t>Risk Scoring</a:t>
            </a:r>
            <a:r>
              <a:rPr lang="en-US" dirty="0"/>
              <a:t> – Less common and more complex four variable scoring systems are sometimes used which include additional risk factors such as frequency, exposure, vulnerability or other factors.  As indicated by </a:t>
            </a:r>
            <a:r>
              <a:rPr lang="en-US" dirty="0" err="1"/>
              <a:t>Manuele</a:t>
            </a:r>
            <a:r>
              <a:rPr lang="en-US" dirty="0"/>
              <a:t>, the use of three and four risk factors systems should be used with caution (</a:t>
            </a:r>
            <a:r>
              <a:rPr lang="en-US" dirty="0" err="1"/>
              <a:t>Manuele</a:t>
            </a:r>
            <a:r>
              <a:rPr lang="en-US" dirty="0"/>
              <a:t>, 2001).  Multiple factor risk scoring systems can dilute severity level of a particular risk if all four factors are given equal weight. Severity is significantly diluted in the final score when the other factors are multiplied together giving each risk factor equal weighting. With a three factor equation, each has a weighting of 33% of the final risk score as shown below. </a:t>
            </a:r>
          </a:p>
          <a:p>
            <a:pPr marL="0" indent="0">
              <a:buNone/>
            </a:pPr>
            <a:r>
              <a:rPr lang="en-US" b="1" dirty="0"/>
              <a:t>Risk Priority Number = Severity x Probability x Frequency of Exposure</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24</a:t>
            </a:fld>
            <a:endParaRPr lang="en-US"/>
          </a:p>
        </p:txBody>
      </p:sp>
    </p:spTree>
    <p:extLst>
      <p:ext uri="{BB962C8B-B14F-4D97-AF65-F5344CB8AC3E}">
        <p14:creationId xmlns:p14="http://schemas.microsoft.com/office/powerpoint/2010/main" val="42072336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b="1" dirty="0"/>
                  <a:t>Risk Scoring Systems</a:t>
                </a:r>
                <a:endParaRPr lang="en-US" dirty="0"/>
              </a:p>
              <a:p>
                <a:r>
                  <a:rPr lang="en-US" u="sng" dirty="0"/>
                  <a:t>Risk Scoring</a:t>
                </a:r>
                <a:r>
                  <a:rPr lang="en-US" dirty="0"/>
                  <a:t> – To ensure proper weighting of severity in multiple factor equations, severity should be multiplied with the sum of the remaining risk factors as shown in the following example formulas:</a:t>
                </a:r>
              </a:p>
              <a:p>
                <a:pPr marL="0" indent="0">
                  <a:buNone/>
                </a:pPr>
                <a:r>
                  <a:rPr lang="en-US" b="1" dirty="0"/>
                  <a:t>	Risk Priority Number = Severity x (Likelihood + Exposure)</a:t>
                </a:r>
                <a:endParaRPr lang="en-US" dirty="0"/>
              </a:p>
              <a:p>
                <a:pPr marL="0" indent="0">
                  <a:buNone/>
                </a:pPr>
                <a:r>
                  <a:rPr lang="en-US" b="1" dirty="0"/>
                  <a:t>					or</a:t>
                </a:r>
                <a:endParaRPr lang="en-US" dirty="0"/>
              </a:p>
              <a:p>
                <a:pPr marL="0" indent="0">
                  <a:buNone/>
                </a:pPr>
                <a14:m>
                  <m:oMathPara xmlns:m="http://schemas.openxmlformats.org/officeDocument/2006/math">
                    <m:oMathParaPr>
                      <m:jc m:val="centerGroup"/>
                    </m:oMathParaPr>
                    <m:oMath xmlns:m="http://schemas.openxmlformats.org/officeDocument/2006/math">
                      <m:r>
                        <a:rPr lang="en-US" b="1" i="1"/>
                        <m:t>𝐑𝐢𝐬𝐤</m:t>
                      </m:r>
                      <m:r>
                        <a:rPr lang="en-US" b="1"/>
                        <m:t> </m:t>
                      </m:r>
                      <m:r>
                        <a:rPr lang="en-US" b="1" i="1"/>
                        <m:t>𝐏𝐫𝐢𝐨𝐫𝐢𝐭𝐲</m:t>
                      </m:r>
                      <m:r>
                        <a:rPr lang="en-US" b="1"/>
                        <m:t> </m:t>
                      </m:r>
                      <m:r>
                        <a:rPr lang="en-US" b="1" i="1"/>
                        <m:t>𝐍𝐮𝐦𝐛𝐞𝐫</m:t>
                      </m:r>
                      <m:r>
                        <a:rPr lang="en-US" b="1"/>
                        <m:t>=</m:t>
                      </m:r>
                      <m:r>
                        <a:rPr lang="en-US" b="1" i="1"/>
                        <m:t>𝐒𝐞𝐯𝐞𝐫𝐢𝐭𝐲</m:t>
                      </m:r>
                      <m:r>
                        <a:rPr lang="en-US" b="1" i="1"/>
                        <m:t>∗</m:t>
                      </m:r>
                      <m:d>
                        <m:dPr>
                          <m:ctrlPr>
                            <a:rPr lang="en-US" b="1" i="1"/>
                          </m:ctrlPr>
                        </m:dPr>
                        <m:e>
                          <m:f>
                            <m:fPr>
                              <m:ctrlPr>
                                <a:rPr lang="en-US" b="1" i="1"/>
                              </m:ctrlPr>
                            </m:fPr>
                            <m:num>
                              <m:r>
                                <a:rPr lang="en-US" b="1" i="1"/>
                                <m:t>𝑳𝒊𝒌𝒆𝒍𝒊𝒉𝒐𝒐𝒅</m:t>
                              </m:r>
                              <m:r>
                                <a:rPr lang="en-US" b="1" i="1"/>
                                <m:t>∗</m:t>
                              </m:r>
                              <m:r>
                                <a:rPr lang="en-US" b="1" i="1"/>
                                <m:t>𝑬𝒙𝒑𝒐𝒔𝒖𝒓𝒆</m:t>
                              </m:r>
                            </m:num>
                            <m:den>
                              <m:r>
                                <a:rPr lang="en-US" b="1" i="1"/>
                                <m:t>𝟐</m:t>
                              </m:r>
                            </m:den>
                          </m:f>
                        </m:e>
                      </m:d>
                    </m:oMath>
                  </m:oMathPara>
                </a14:m>
                <a:endParaRPr lang="en-US" dirty="0"/>
              </a:p>
              <a:p>
                <a:r>
                  <a:rPr lang="en-US" dirty="0"/>
                  <a:t>For hazards that present a potential for high severity and low likelihood, especially fatality and serious incident (FSI) level risks, a careful review and analysis is advised. </a:t>
                </a:r>
              </a:p>
            </p:txBody>
          </p:sp>
        </mc:Choice>
        <mc:Fallback>
          <p:sp>
            <p:nvSpPr>
              <p:cNvPr id="3" name="Content Placeholder 2">
                <a:extLst>
                  <a:ext uri="{FF2B5EF4-FFF2-40B4-BE49-F238E27FC236}">
                    <a16:creationId xmlns:a16="http://schemas.microsoft.com/office/drawing/2014/main" id="{00B44EF4-AF8D-425E-9CE4-420F4E88649D}"/>
                  </a:ext>
                </a:extLst>
              </p:cNvPr>
              <p:cNvSpPr>
                <a:spLocks noGrp="1" noRot="1" noChangeAspect="1" noMove="1" noResize="1" noEditPoints="1" noAdjustHandles="1" noChangeArrowheads="1" noChangeShapeType="1" noTextEdit="1"/>
              </p:cNvSpPr>
              <p:nvPr>
                <p:ph idx="1"/>
              </p:nvPr>
            </p:nvSpPr>
            <p:spPr>
              <a:xfrm>
                <a:off x="543340" y="1285461"/>
                <a:ext cx="11171581" cy="4891502"/>
              </a:xfrm>
              <a:blipFill>
                <a:blip r:embed="rId2"/>
                <a:stretch>
                  <a:fillRect l="-982" t="-2868" r="-1582"/>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25</a:t>
            </a:fld>
            <a:endParaRPr lang="en-US"/>
          </a:p>
        </p:txBody>
      </p:sp>
    </p:spTree>
    <p:extLst>
      <p:ext uri="{BB962C8B-B14F-4D97-AF65-F5344CB8AC3E}">
        <p14:creationId xmlns:p14="http://schemas.microsoft.com/office/powerpoint/2010/main" val="2672010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Risk Scoring Systems</a:t>
            </a:r>
            <a:endParaRPr lang="en-US" dirty="0"/>
          </a:p>
          <a:p>
            <a:r>
              <a:rPr lang="en-US" u="sng" dirty="0"/>
              <a:t>Risk Level </a:t>
            </a:r>
            <a:r>
              <a:rPr lang="en-US" dirty="0"/>
              <a:t>– Upon completing a risk analysis and inputting the risk factors into the risk scoring formula, the resulting Risk Level or Risk Priority Number is produced.  Qualitative risk levels using descriptors such as Unacceptable, Serious, Moderate, and Low can be used.  In a semi-quantitative model, numerical values produced in mathematical formulas such as the examples in the proceed section are often used.  </a:t>
            </a:r>
          </a:p>
          <a:p>
            <a:r>
              <a:rPr lang="en-US" dirty="0"/>
              <a:t>The resulting risk level or RPN is then evaluated and compared to the established risk assessment matrix to determine its ranking and necessary action.</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26</a:t>
            </a:fld>
            <a:endParaRPr lang="en-US"/>
          </a:p>
        </p:txBody>
      </p:sp>
    </p:spTree>
    <p:extLst>
      <p:ext uri="{BB962C8B-B14F-4D97-AF65-F5344CB8AC3E}">
        <p14:creationId xmlns:p14="http://schemas.microsoft.com/office/powerpoint/2010/main" val="13421293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560FCC5-29EA-485C-BCD1-701031A51A0B}"/>
              </a:ext>
            </a:extLst>
          </p:cNvPr>
          <p:cNvPicPr>
            <a:picLocks noChangeAspect="1"/>
          </p:cNvPicPr>
          <p:nvPr/>
        </p:nvPicPr>
        <p:blipFill>
          <a:blip r:embed="rId2"/>
          <a:stretch>
            <a:fillRect/>
          </a:stretch>
        </p:blipFill>
        <p:spPr>
          <a:xfrm>
            <a:off x="7202659" y="1009441"/>
            <a:ext cx="4832698" cy="4141261"/>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360457" y="1285461"/>
            <a:ext cx="7039146" cy="4891502"/>
          </a:xfrm>
        </p:spPr>
        <p:txBody>
          <a:bodyPr>
            <a:normAutofit fontScale="92500"/>
          </a:bodyPr>
          <a:lstStyle/>
          <a:p>
            <a:r>
              <a:rPr lang="en-US" b="1" dirty="0"/>
              <a:t>Risk Scoring Systems</a:t>
            </a:r>
            <a:endParaRPr lang="en-US" dirty="0"/>
          </a:p>
          <a:p>
            <a:r>
              <a:rPr lang="en-US" u="sng" dirty="0"/>
              <a:t>Risk Screening and Communication Tools</a:t>
            </a:r>
            <a:r>
              <a:rPr lang="en-US" dirty="0"/>
              <a:t> – Risk screening and communication tools such risk matrices (examples shown in Tables 3.2 and 3.3), heat maps (as illustrated in Figure 3.4), graphs and risk priority numbers (RPNs) can be used to measure, compare, rank, prioritize and communicate risk within an organization (Lyon, Popov, 2017).  These tools provide a ‘measuring stick’ to help decision makers in selecting and treating risk.  For example, Figure 3.4 illustrates a risk heat map that can be used to visually rank and communicate risk.</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27</a:t>
            </a:fld>
            <a:endParaRPr lang="en-US"/>
          </a:p>
        </p:txBody>
      </p:sp>
      <p:sp>
        <p:nvSpPr>
          <p:cNvPr id="7" name="Rectangle 6">
            <a:extLst>
              <a:ext uri="{FF2B5EF4-FFF2-40B4-BE49-F238E27FC236}">
                <a16:creationId xmlns:a16="http://schemas.microsoft.com/office/drawing/2014/main" id="{E582F28A-C556-46F8-A34B-B70B0D33824F}"/>
              </a:ext>
            </a:extLst>
          </p:cNvPr>
          <p:cNvSpPr/>
          <p:nvPr/>
        </p:nvSpPr>
        <p:spPr>
          <a:xfrm>
            <a:off x="7909084" y="5384194"/>
            <a:ext cx="3419847" cy="369332"/>
          </a:xfrm>
          <a:prstGeom prst="rect">
            <a:avLst/>
          </a:prstGeom>
        </p:spPr>
        <p:txBody>
          <a:bodyPr wrap="none">
            <a:spAutoFit/>
          </a:bodyPr>
          <a:lstStyle/>
          <a:p>
            <a:r>
              <a:rPr lang="en-US" dirty="0"/>
              <a:t>Figure 3.4, Risk Heat Map Example</a:t>
            </a:r>
          </a:p>
        </p:txBody>
      </p:sp>
    </p:spTree>
    <p:extLst>
      <p:ext uri="{BB962C8B-B14F-4D97-AF65-F5344CB8AC3E}">
        <p14:creationId xmlns:p14="http://schemas.microsoft.com/office/powerpoint/2010/main" val="30554620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TOOLS USED TO ESTABLISH CONTEXT FOR SAFETY PROFESSIONALS</a:t>
            </a:r>
            <a:endParaRPr lang="en-US" dirty="0"/>
          </a:p>
          <a:p>
            <a:r>
              <a:rPr lang="en-US" dirty="0"/>
              <a:t>The following tools used in establishing context for a risk management process are</a:t>
            </a:r>
          </a:p>
          <a:p>
            <a:pPr lvl="1">
              <a:buFont typeface="Wingdings" panose="05000000000000000000" pitchFamily="2" charset="2"/>
              <a:buChar char="Ø"/>
            </a:pPr>
            <a:r>
              <a:rPr lang="en-US" dirty="0"/>
              <a:t>Risk Criteria Selection, </a:t>
            </a:r>
          </a:p>
          <a:p>
            <a:pPr lvl="1">
              <a:buFont typeface="Wingdings" panose="05000000000000000000" pitchFamily="2" charset="2"/>
              <a:buChar char="Ø"/>
            </a:pPr>
            <a:r>
              <a:rPr lang="en-US" dirty="0"/>
              <a:t>Pareto Analysis, and </a:t>
            </a:r>
          </a:p>
          <a:p>
            <a:pPr lvl="1">
              <a:buFont typeface="Wingdings" panose="05000000000000000000" pitchFamily="2" charset="2"/>
              <a:buChar char="Ø"/>
            </a:pPr>
            <a:r>
              <a:rPr lang="en-US" dirty="0"/>
              <a:t>Risk Assessment Matrices.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28</a:t>
            </a:fld>
            <a:endParaRPr lang="en-US"/>
          </a:p>
        </p:txBody>
      </p:sp>
    </p:spTree>
    <p:extLst>
      <p:ext uri="{BB962C8B-B14F-4D97-AF65-F5344CB8AC3E}">
        <p14:creationId xmlns:p14="http://schemas.microsoft.com/office/powerpoint/2010/main" val="17540803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20000"/>
          </a:bodyPr>
          <a:lstStyle/>
          <a:p>
            <a:r>
              <a:rPr lang="en-US" b="1" dirty="0"/>
              <a:t>TOOLS USED TO ESTABLISH CONTEXT FOR SAFETY PROFESSIONALS</a:t>
            </a:r>
            <a:endParaRPr lang="en-US" dirty="0"/>
          </a:p>
          <a:p>
            <a:r>
              <a:rPr lang="en-US" b="1" dirty="0"/>
              <a:t>Risk Management Tool #4: Risk Criteria Selection</a:t>
            </a:r>
            <a:endParaRPr lang="en-US" dirty="0"/>
          </a:p>
          <a:p>
            <a:r>
              <a:rPr lang="en-US" b="1" u="sng" dirty="0"/>
              <a:t>Purpose</a:t>
            </a:r>
            <a:r>
              <a:rPr lang="en-US" b="1" dirty="0"/>
              <a:t>:</a:t>
            </a:r>
            <a:r>
              <a:rPr lang="en-US" dirty="0"/>
              <a:t> Risk criteria are the reference points and basis for the analysis and evaluation of risk.  Their purpose is to provide a baseline and system of measurement (risk scoring system) used in the risk assessment process.  The selected risk criteria elements should reflect the organization’s objectives and context for the risk assessment. </a:t>
            </a:r>
          </a:p>
          <a:p>
            <a:r>
              <a:rPr lang="en-US" b="1" u="sng" dirty="0"/>
              <a:t>Application</a:t>
            </a:r>
            <a:r>
              <a:rPr lang="en-US" b="1" dirty="0"/>
              <a:t>: </a:t>
            </a:r>
            <a:r>
              <a:rPr lang="en-US" dirty="0"/>
              <a:t>Risk criteria, along with the overall context, are determined at the beginning of the risk assessment process and apply to all risk assessment techniques.  In the risk analysis phase, established risk criteria are used to understand the nature of risk and determine existing risk levels.  In the risk evaluation phase, risk criteria are used to compare risk levels from the analysis with the organization’s acceptable risk level and assists in risk treatment decisions. Risk criteria should be continuously reviewed throughout the process.</a:t>
            </a:r>
          </a:p>
          <a:p>
            <a:pPr lvl="1">
              <a:buFont typeface="Wingdings" panose="05000000000000000000" pitchFamily="2" charset="2"/>
              <a:buChar char="Ø"/>
            </a:pP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29</a:t>
            </a:fld>
            <a:endParaRPr lang="en-US"/>
          </a:p>
        </p:txBody>
      </p:sp>
    </p:spTree>
    <p:extLst>
      <p:ext uri="{BB962C8B-B14F-4D97-AF65-F5344CB8AC3E}">
        <p14:creationId xmlns:p14="http://schemas.microsoft.com/office/powerpoint/2010/main" val="3083648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a:bodyPr>
          <a:lstStyle/>
          <a:p>
            <a:r>
              <a:rPr lang="en-US" b="1" dirty="0"/>
              <a:t>Introduction</a:t>
            </a:r>
            <a:endParaRPr lang="en-US" dirty="0"/>
          </a:p>
          <a:p>
            <a:r>
              <a:rPr lang="en-US" dirty="0"/>
              <a:t>The act of defining the context from which to operate and conduct risk management efforts is found at or near the beginning of the process in the following standards:</a:t>
            </a:r>
          </a:p>
          <a:p>
            <a:pPr lvl="0"/>
            <a:r>
              <a:rPr lang="en-US" dirty="0"/>
              <a:t>ISO 31000 (ANSI/ASSE Z690.2-2011) </a:t>
            </a:r>
            <a:r>
              <a:rPr lang="en-US" i="1" dirty="0"/>
              <a:t>Risk Management Principles and Guidelines –</a:t>
            </a:r>
            <a:r>
              <a:rPr lang="en-US" dirty="0"/>
              <a:t> illustrated in Figure 3.1</a:t>
            </a:r>
          </a:p>
          <a:p>
            <a:pPr lvl="0"/>
            <a:r>
              <a:rPr lang="en-US" dirty="0"/>
              <a:t>ISO 31010 (ANSI/ASSE Z69.3-2011) </a:t>
            </a:r>
            <a:r>
              <a:rPr lang="en-US" i="1" dirty="0"/>
              <a:t>Risk Assessment Techniques</a:t>
            </a:r>
          </a:p>
          <a:p>
            <a:pPr lvl="0"/>
            <a:r>
              <a:rPr lang="en-US" dirty="0"/>
              <a:t>ANSI/ASSE Z590.3-2011 (R2016) </a:t>
            </a:r>
            <a:r>
              <a:rPr lang="en-US" i="1" dirty="0"/>
              <a:t>Prevention through Design: Guidelines for Addressing Occupational Hazards and Risks in Design and Redesign Process</a:t>
            </a:r>
            <a:r>
              <a:rPr lang="en-US" dirty="0"/>
              <a:t>es.  </a:t>
            </a:r>
          </a:p>
          <a:p>
            <a:pPr lvl="0"/>
            <a:r>
              <a:rPr lang="en-US" dirty="0"/>
              <a:t>ANSI/ASIS/RIMS RA.1-2015 </a:t>
            </a:r>
            <a:r>
              <a:rPr lang="en-US" i="1" dirty="0"/>
              <a:t>Risk Assessment</a:t>
            </a:r>
            <a:r>
              <a:rPr lang="en-US" dirty="0"/>
              <a:t> - Section 5.3.</a:t>
            </a:r>
          </a:p>
          <a:p>
            <a:pPr lvl="0"/>
            <a:r>
              <a:rPr lang="en-US" dirty="0"/>
              <a:t>ANSI B11.0-2015 </a:t>
            </a:r>
            <a:r>
              <a:rPr lang="en-US" i="1" dirty="0"/>
              <a:t>Safety of Machinery</a:t>
            </a:r>
            <a:r>
              <a:rPr lang="en-US" dirty="0"/>
              <a:t> - Section 6.</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a:t>
            </a:fld>
            <a:endParaRPr lang="en-US"/>
          </a:p>
        </p:txBody>
      </p:sp>
    </p:spTree>
    <p:extLst>
      <p:ext uri="{BB962C8B-B14F-4D97-AF65-F5344CB8AC3E}">
        <p14:creationId xmlns:p14="http://schemas.microsoft.com/office/powerpoint/2010/main" val="28514027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C9B865E-FE38-4AF0-A15B-8458168F4E43}"/>
              </a:ext>
            </a:extLst>
          </p:cNvPr>
          <p:cNvPicPr>
            <a:picLocks noChangeAspect="1"/>
          </p:cNvPicPr>
          <p:nvPr/>
        </p:nvPicPr>
        <p:blipFill>
          <a:blip r:embed="rId2"/>
          <a:stretch>
            <a:fillRect/>
          </a:stretch>
        </p:blipFill>
        <p:spPr>
          <a:xfrm>
            <a:off x="2558674" y="4504634"/>
            <a:ext cx="7640403" cy="2216841"/>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3525690"/>
          </a:xfrm>
        </p:spPr>
        <p:txBody>
          <a:bodyPr>
            <a:normAutofit/>
          </a:bodyPr>
          <a:lstStyle/>
          <a:p>
            <a:r>
              <a:rPr lang="en-US" b="1" dirty="0"/>
              <a:t>TOOLS USED TO ESTABLISH CONTEXT FOR SAFETY PROFESSIONALS</a:t>
            </a:r>
            <a:endParaRPr lang="en-US" dirty="0"/>
          </a:p>
          <a:p>
            <a:r>
              <a:rPr lang="en-US" b="1" dirty="0"/>
              <a:t>Risk Management Tool #4: Risk Criteria Selection</a:t>
            </a:r>
            <a:endParaRPr lang="en-US" dirty="0"/>
          </a:p>
          <a:p>
            <a:r>
              <a:rPr lang="en-US" b="1" u="sng" dirty="0"/>
              <a:t>Process</a:t>
            </a:r>
            <a:r>
              <a:rPr lang="en-US" dirty="0"/>
              <a:t>: Risk criteria are determined along with the establishment of context for the risk management initiative. Risk criteria includes the risk type or scheme, selected risk factors, defined risk levels, risk scoring system, decision guidelines for risk levels, and the risk screening and communication tools to be used.  The following sequence of steps shown in Figure 3.5 can be followed to select and establish risk criteria.</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30</a:t>
            </a:fld>
            <a:endParaRPr lang="en-US"/>
          </a:p>
        </p:txBody>
      </p:sp>
    </p:spTree>
    <p:extLst>
      <p:ext uri="{BB962C8B-B14F-4D97-AF65-F5344CB8AC3E}">
        <p14:creationId xmlns:p14="http://schemas.microsoft.com/office/powerpoint/2010/main" val="16697467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20000"/>
          </a:bodyPr>
          <a:lstStyle/>
          <a:p>
            <a:r>
              <a:rPr lang="en-US" b="1" dirty="0"/>
              <a:t>TOOLS USED TO ESTABLISH CONTEXT FOR SAFETY PROFESSIONALS</a:t>
            </a:r>
            <a:endParaRPr lang="en-US" dirty="0"/>
          </a:p>
          <a:p>
            <a:r>
              <a:rPr lang="en-US" b="1" dirty="0"/>
              <a:t>Risk Management Tool #5: Pareto Analysis</a:t>
            </a:r>
            <a:endParaRPr lang="en-US" dirty="0"/>
          </a:p>
          <a:p>
            <a:r>
              <a:rPr lang="en-US" b="1" u="sng" dirty="0"/>
              <a:t>Purpose:</a:t>
            </a:r>
            <a:r>
              <a:rPr lang="en-US" dirty="0"/>
              <a:t>   Pareto analysis is used to identify and evaluate factors that contribute to the greatest frequency of unwanted events (C. </a:t>
            </a:r>
            <a:r>
              <a:rPr lang="en-US" dirty="0" err="1"/>
              <a:t>Janicak</a:t>
            </a:r>
            <a:r>
              <a:rPr lang="en-US" dirty="0"/>
              <a:t>, 2010) which can be displayed in a diagram or chart. The Pareto principle is named after Italian economist Vilfredo Pareto, who, in 1906, found that 80% of the land in Italy was owned by 20% of the population. </a:t>
            </a:r>
          </a:p>
          <a:p>
            <a:r>
              <a:rPr lang="en-US" b="1" u="sng" dirty="0"/>
              <a:t>Application:</a:t>
            </a:r>
            <a:r>
              <a:rPr lang="en-US" dirty="0"/>
              <a:t> Pareto analysis is applied to situations where there are varying sources or outcomes (categories of interest) to consider.  It is a bottom-up approach and can provide quantitative results. From a safety and health standpoint, it can be helpful in comparing and selecting hazard causes that produce the most severe consequences, as well as selecting the most beneficial risk treatments.  Pareto analysis can be applied whenever some form of prioritization is needed.   </a:t>
            </a:r>
          </a:p>
          <a:p>
            <a:pPr lvl="1">
              <a:buFont typeface="Wingdings" panose="05000000000000000000" pitchFamily="2" charset="2"/>
              <a:buChar char="Ø"/>
            </a:pP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31</a:t>
            </a:fld>
            <a:endParaRPr lang="en-US"/>
          </a:p>
        </p:txBody>
      </p:sp>
    </p:spTree>
    <p:extLst>
      <p:ext uri="{BB962C8B-B14F-4D97-AF65-F5344CB8AC3E}">
        <p14:creationId xmlns:p14="http://schemas.microsoft.com/office/powerpoint/2010/main" val="10245250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1" y="1285461"/>
            <a:ext cx="11277598" cy="3413148"/>
          </a:xfrm>
        </p:spPr>
        <p:txBody>
          <a:bodyPr>
            <a:normAutofit/>
          </a:bodyPr>
          <a:lstStyle/>
          <a:p>
            <a:r>
              <a:rPr lang="en-US" b="1" dirty="0"/>
              <a:t>TOOLS USED TO ESTABLISH CONTEXT FOR SAFETY PROFESSIONALS</a:t>
            </a:r>
            <a:endParaRPr lang="en-US" dirty="0"/>
          </a:p>
          <a:p>
            <a:r>
              <a:rPr lang="en-US" b="1" dirty="0"/>
              <a:t>Risk Management Tool #5: Pareto Analysis</a:t>
            </a:r>
            <a:endParaRPr lang="en-US" dirty="0"/>
          </a:p>
          <a:p>
            <a:r>
              <a:rPr lang="en-US" b="1" u="sng" dirty="0"/>
              <a:t>Process:</a:t>
            </a:r>
            <a:endParaRPr lang="en-US" dirty="0"/>
          </a:p>
          <a:p>
            <a:r>
              <a:rPr lang="en-US" dirty="0"/>
              <a:t>Pareto analysis involves the following steps shown in Figure 3.5.  </a:t>
            </a:r>
          </a:p>
          <a:p>
            <a:pPr marL="0" indent="0">
              <a:buNone/>
            </a:pP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32</a:t>
            </a:fld>
            <a:endParaRPr lang="en-US"/>
          </a:p>
        </p:txBody>
      </p:sp>
      <p:pic>
        <p:nvPicPr>
          <p:cNvPr id="5" name="Picture 4">
            <a:extLst>
              <a:ext uri="{FF2B5EF4-FFF2-40B4-BE49-F238E27FC236}">
                <a16:creationId xmlns:a16="http://schemas.microsoft.com/office/drawing/2014/main" id="{355D3A12-FE77-47DF-8468-FA509405198B}"/>
              </a:ext>
            </a:extLst>
          </p:cNvPr>
          <p:cNvPicPr>
            <a:picLocks noChangeAspect="1"/>
          </p:cNvPicPr>
          <p:nvPr/>
        </p:nvPicPr>
        <p:blipFill>
          <a:blip r:embed="rId2"/>
          <a:stretch>
            <a:fillRect/>
          </a:stretch>
        </p:blipFill>
        <p:spPr>
          <a:xfrm>
            <a:off x="1834188" y="4722178"/>
            <a:ext cx="8457363" cy="1758462"/>
          </a:xfrm>
          <a:prstGeom prst="rect">
            <a:avLst/>
          </a:prstGeom>
        </p:spPr>
      </p:pic>
    </p:spTree>
    <p:extLst>
      <p:ext uri="{BB962C8B-B14F-4D97-AF65-F5344CB8AC3E}">
        <p14:creationId xmlns:p14="http://schemas.microsoft.com/office/powerpoint/2010/main" val="38235680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374525" y="1285461"/>
            <a:ext cx="5721475" cy="4891502"/>
          </a:xfrm>
        </p:spPr>
        <p:txBody>
          <a:bodyPr>
            <a:normAutofit fontScale="85000" lnSpcReduction="10000"/>
          </a:bodyPr>
          <a:lstStyle/>
          <a:p>
            <a:r>
              <a:rPr lang="en-US" b="1" dirty="0"/>
              <a:t>TOOLS USED TO ESTABLISH CONTEXT FOR SAFETY PROFESSIONALS</a:t>
            </a:r>
            <a:endParaRPr lang="en-US" dirty="0"/>
          </a:p>
          <a:p>
            <a:r>
              <a:rPr lang="en-US" b="1" dirty="0"/>
              <a:t>Risk Management Tool #5: Pareto Analysis</a:t>
            </a:r>
            <a:endParaRPr lang="en-US" dirty="0"/>
          </a:p>
          <a:p>
            <a:r>
              <a:rPr lang="en-US" dirty="0"/>
              <a:t>Process: Pareto analysis is a data analysis tool and is typically presented as a bar chart (as shown in Pareto Analysis Chart Example) in which the horizontal axis represents ‘categories of interest’ and the vertical axis represents a ‘numerical factor’ such as frequency, monetary value, or other performance indicator (e.g., injuries, illnesses, accidents/incidents, parts, time.)  A cumulative percentage line may be inserted/added for visualization.</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33</a:t>
            </a:fld>
            <a:endParaRPr lang="en-US"/>
          </a:p>
        </p:txBody>
      </p:sp>
      <p:pic>
        <p:nvPicPr>
          <p:cNvPr id="5" name="Picture 4">
            <a:extLst>
              <a:ext uri="{FF2B5EF4-FFF2-40B4-BE49-F238E27FC236}">
                <a16:creationId xmlns:a16="http://schemas.microsoft.com/office/drawing/2014/main" id="{EA1C927E-B898-4E48-8F04-38EE356B19C1}"/>
              </a:ext>
            </a:extLst>
          </p:cNvPr>
          <p:cNvPicPr>
            <a:picLocks noChangeAspect="1"/>
          </p:cNvPicPr>
          <p:nvPr/>
        </p:nvPicPr>
        <p:blipFill>
          <a:blip r:embed="rId2"/>
          <a:stretch>
            <a:fillRect/>
          </a:stretch>
        </p:blipFill>
        <p:spPr>
          <a:xfrm>
            <a:off x="6096000" y="1687516"/>
            <a:ext cx="5955388" cy="3610726"/>
          </a:xfrm>
          <a:prstGeom prst="rect">
            <a:avLst/>
          </a:prstGeom>
        </p:spPr>
      </p:pic>
      <p:sp>
        <p:nvSpPr>
          <p:cNvPr id="6" name="Rectangle 5">
            <a:extLst>
              <a:ext uri="{FF2B5EF4-FFF2-40B4-BE49-F238E27FC236}">
                <a16:creationId xmlns:a16="http://schemas.microsoft.com/office/drawing/2014/main" id="{5DA730CB-7D6B-49ED-82A4-F1AF84EF1884}"/>
              </a:ext>
            </a:extLst>
          </p:cNvPr>
          <p:cNvSpPr/>
          <p:nvPr/>
        </p:nvSpPr>
        <p:spPr>
          <a:xfrm>
            <a:off x="6940909" y="5457964"/>
            <a:ext cx="3993529" cy="369332"/>
          </a:xfrm>
          <a:prstGeom prst="rect">
            <a:avLst/>
          </a:prstGeom>
        </p:spPr>
        <p:txBody>
          <a:bodyPr wrap="none">
            <a:spAutoFit/>
          </a:bodyPr>
          <a:lstStyle/>
          <a:p>
            <a:r>
              <a:rPr lang="en-US" dirty="0"/>
              <a:t>Figure 3.6 Pareto Analysis Chart Example</a:t>
            </a:r>
          </a:p>
        </p:txBody>
      </p:sp>
    </p:spTree>
    <p:extLst>
      <p:ext uri="{BB962C8B-B14F-4D97-AF65-F5344CB8AC3E}">
        <p14:creationId xmlns:p14="http://schemas.microsoft.com/office/powerpoint/2010/main" val="423176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20000"/>
          </a:bodyPr>
          <a:lstStyle/>
          <a:p>
            <a:r>
              <a:rPr lang="en-US" b="1" dirty="0"/>
              <a:t>TOOLS USED TO ESTABLISH CONTEXT FOR SAFETY PROFESSIONALS</a:t>
            </a:r>
            <a:endParaRPr lang="en-US" dirty="0"/>
          </a:p>
          <a:p>
            <a:r>
              <a:rPr lang="en-US" b="1" dirty="0"/>
              <a:t>Risk Management Tool #6: Risk Matrices</a:t>
            </a:r>
            <a:endParaRPr lang="en-US" dirty="0"/>
          </a:p>
          <a:p>
            <a:r>
              <a:rPr lang="en-US" b="1" u="sng" dirty="0"/>
              <a:t>Purpose: </a:t>
            </a:r>
            <a:r>
              <a:rPr lang="en-US" dirty="0"/>
              <a:t> Risk matrices are widely used to communicate risk levels visually to stakeholders so that unacceptable risks can be reduced and managed. Sometimes called a consequence/likelihood matrix, a risk matrix is used to establish and display risk levels by categorizing combinations of a risk’s likelihood and severity of consequence.  </a:t>
            </a:r>
          </a:p>
          <a:p>
            <a:r>
              <a:rPr lang="en-US" b="1" u="sng" dirty="0"/>
              <a:t>Application:</a:t>
            </a:r>
            <a:r>
              <a:rPr lang="en-US" dirty="0"/>
              <a:t> Risk matrices are generally used in the risk evaluation phase of a risk assessment to compare, evaluate, and prioritize risks.  Matrices provide stakeholders and decision makers a quick, visual comparison of risks which are useful in screening and selecting risks for further treatment.  They are constructed by using a horizontal axis and a vertical axis; one for severity of consequence and the other for likelihood of occurrence.  The combined severity of consequences and likelihood of occurrence for each risk are plotted in the appropriate category in the matrix identifying its risk level.</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34</a:t>
            </a:fld>
            <a:endParaRPr lang="en-US"/>
          </a:p>
        </p:txBody>
      </p:sp>
    </p:spTree>
    <p:extLst>
      <p:ext uri="{BB962C8B-B14F-4D97-AF65-F5344CB8AC3E}">
        <p14:creationId xmlns:p14="http://schemas.microsoft.com/office/powerpoint/2010/main" val="316371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92500" lnSpcReduction="20000"/>
          </a:bodyPr>
          <a:lstStyle/>
          <a:p>
            <a:r>
              <a:rPr lang="en-US" b="1" dirty="0"/>
              <a:t>TOOLS USED TO ESTABLISH CONTEXT FOR SAFETY PROFESSIONALS</a:t>
            </a:r>
            <a:endParaRPr lang="en-US" dirty="0"/>
          </a:p>
          <a:p>
            <a:r>
              <a:rPr lang="en-US" b="1" dirty="0"/>
              <a:t>Risk Management Tool #6: Risk Matrices</a:t>
            </a:r>
            <a:endParaRPr lang="en-US" dirty="0"/>
          </a:p>
          <a:p>
            <a:r>
              <a:rPr lang="en-US" b="1" u="sng" dirty="0"/>
              <a:t>Process:</a:t>
            </a:r>
            <a:r>
              <a:rPr lang="en-US" dirty="0"/>
              <a:t> A number of examples are available in standards, references and other sources mentioned in this manual. The selection, modification or creation of a risk matrix can be achieved by applying the following steps:</a:t>
            </a:r>
          </a:p>
          <a:p>
            <a:pPr lvl="0"/>
            <a:r>
              <a:rPr lang="en-US" dirty="0"/>
              <a:t>Review Risk Criteria and Context – </a:t>
            </a:r>
          </a:p>
          <a:p>
            <a:pPr lvl="0"/>
            <a:r>
              <a:rPr lang="en-US" dirty="0"/>
              <a:t>Determine Type –  Qualitative, semi-quantitative or quantitative models are selected.</a:t>
            </a:r>
          </a:p>
          <a:p>
            <a:pPr lvl="0"/>
            <a:r>
              <a:rPr lang="en-US" dirty="0"/>
              <a:t>Determine Consequences Categories – For severity of consequences, it may be appropriate to include multiple categories such as human safety and health, environmental protection or community, assets, business reputation or others.   </a:t>
            </a:r>
          </a:p>
          <a:p>
            <a:pPr lvl="0"/>
            <a:r>
              <a:rPr lang="en-US" dirty="0"/>
              <a:t>Determine Number of Levels – The number risk levels for both axes (severity and likelihood) is determined.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35</a:t>
            </a:fld>
            <a:endParaRPr lang="en-US"/>
          </a:p>
        </p:txBody>
      </p:sp>
    </p:spTree>
    <p:extLst>
      <p:ext uri="{BB962C8B-B14F-4D97-AF65-F5344CB8AC3E}">
        <p14:creationId xmlns:p14="http://schemas.microsoft.com/office/powerpoint/2010/main" val="19382139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7728010" cy="854075"/>
          </a:xfrm>
        </p:spPr>
        <p:txBody>
          <a:bodyPr>
            <a:normAutofit fontScale="90000"/>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247613" y="1308894"/>
            <a:ext cx="5815257" cy="4891502"/>
          </a:xfrm>
        </p:spPr>
        <p:txBody>
          <a:bodyPr>
            <a:normAutofit lnSpcReduction="10000"/>
          </a:bodyPr>
          <a:lstStyle/>
          <a:p>
            <a:r>
              <a:rPr lang="en-US" b="1" dirty="0"/>
              <a:t>TOOLS USED TO ESTABLISH CONTEXT FOR SAFETY PROFESSIONALS</a:t>
            </a:r>
            <a:endParaRPr lang="en-US" dirty="0"/>
          </a:p>
          <a:p>
            <a:r>
              <a:rPr lang="en-US" b="1" dirty="0"/>
              <a:t>Risk Management Tool #6: Risk Matrices</a:t>
            </a:r>
            <a:endParaRPr lang="en-US" dirty="0"/>
          </a:p>
          <a:p>
            <a:pPr lvl="0"/>
            <a:r>
              <a:rPr lang="en-US" b="1" u="sng" dirty="0"/>
              <a:t>Process:</a:t>
            </a:r>
            <a:r>
              <a:rPr lang="en-US" dirty="0"/>
              <a:t> When numerical descriptions are used, they should be consistent with available data with the units given. The Table above illustrates a qualitative matrix, while the Table below displays a semi-quantitative method.</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36</a:t>
            </a:fld>
            <a:endParaRPr lang="en-US"/>
          </a:p>
        </p:txBody>
      </p:sp>
      <p:pic>
        <p:nvPicPr>
          <p:cNvPr id="5" name="Picture 4">
            <a:extLst>
              <a:ext uri="{FF2B5EF4-FFF2-40B4-BE49-F238E27FC236}">
                <a16:creationId xmlns:a16="http://schemas.microsoft.com/office/drawing/2014/main" id="{E5746851-EE51-4AA7-8C03-4646FCFF4CC4}"/>
              </a:ext>
            </a:extLst>
          </p:cNvPr>
          <p:cNvPicPr>
            <a:picLocks noChangeAspect="1"/>
          </p:cNvPicPr>
          <p:nvPr/>
        </p:nvPicPr>
        <p:blipFill>
          <a:blip r:embed="rId2"/>
          <a:stretch>
            <a:fillRect/>
          </a:stretch>
        </p:blipFill>
        <p:spPr>
          <a:xfrm>
            <a:off x="8009400" y="164050"/>
            <a:ext cx="3877799" cy="3006969"/>
          </a:xfrm>
          <a:prstGeom prst="rect">
            <a:avLst/>
          </a:prstGeom>
        </p:spPr>
      </p:pic>
      <p:pic>
        <p:nvPicPr>
          <p:cNvPr id="6" name="Picture 5">
            <a:extLst>
              <a:ext uri="{FF2B5EF4-FFF2-40B4-BE49-F238E27FC236}">
                <a16:creationId xmlns:a16="http://schemas.microsoft.com/office/drawing/2014/main" id="{67AC073C-F6C3-4B27-8328-66CB22D9B221}"/>
              </a:ext>
            </a:extLst>
          </p:cNvPr>
          <p:cNvPicPr>
            <a:picLocks noChangeAspect="1"/>
          </p:cNvPicPr>
          <p:nvPr/>
        </p:nvPicPr>
        <p:blipFill>
          <a:blip r:embed="rId3"/>
          <a:stretch>
            <a:fillRect/>
          </a:stretch>
        </p:blipFill>
        <p:spPr>
          <a:xfrm>
            <a:off x="6377604" y="3250226"/>
            <a:ext cx="3718926" cy="3308909"/>
          </a:xfrm>
          <a:prstGeom prst="rect">
            <a:avLst/>
          </a:prstGeom>
        </p:spPr>
      </p:pic>
    </p:spTree>
    <p:extLst>
      <p:ext uri="{BB962C8B-B14F-4D97-AF65-F5344CB8AC3E}">
        <p14:creationId xmlns:p14="http://schemas.microsoft.com/office/powerpoint/2010/main" val="40997953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fontScale="62500" lnSpcReduction="20000"/>
          </a:bodyPr>
          <a:lstStyle/>
          <a:p>
            <a:r>
              <a:rPr lang="en-US" b="1" dirty="0"/>
              <a:t>References</a:t>
            </a:r>
            <a:endParaRPr lang="en-US" dirty="0"/>
          </a:p>
          <a:p>
            <a:r>
              <a:rPr lang="en-US" dirty="0"/>
              <a:t>ANSI/ASIS/RIMS RA.1-2015. </a:t>
            </a:r>
            <a:r>
              <a:rPr lang="en-US" i="1" dirty="0"/>
              <a:t>Risk Assessment.</a:t>
            </a:r>
            <a:r>
              <a:rPr lang="en-US" dirty="0"/>
              <a:t> Alexandria, VA: ASIS International and The Risk and Insurance Management Society, Inc., 2015.</a:t>
            </a:r>
          </a:p>
          <a:p>
            <a:r>
              <a:rPr lang="en-US" dirty="0"/>
              <a:t>ANSI/ASSE/AIHA Z10-2012 (R2017). </a:t>
            </a:r>
            <a:r>
              <a:rPr lang="en-US" i="1" dirty="0"/>
              <a:t>American National Standard—Occupational Health and Safety Management Systems. </a:t>
            </a:r>
            <a:r>
              <a:rPr lang="en-US" dirty="0"/>
              <a:t>Fairfax, VA: American Industrial Hygiene Association, 2012. </a:t>
            </a:r>
          </a:p>
          <a:p>
            <a:r>
              <a:rPr lang="en-US" dirty="0"/>
              <a:t>ANSI/ASSE Z590.3-2011 (R2016). </a:t>
            </a:r>
            <a:r>
              <a:rPr lang="en-US" i="1" dirty="0"/>
              <a:t>Prevention through Design: Guidelines for Addressing Occupational Hazards and Risks in Design and Redesign Processes</a:t>
            </a:r>
            <a:r>
              <a:rPr lang="en-US" dirty="0"/>
              <a:t>. Des Plaines, IL: American Society of Safety Engineers, 2011.</a:t>
            </a:r>
          </a:p>
          <a:p>
            <a:r>
              <a:rPr lang="en-US" dirty="0"/>
              <a:t>ANSI/ASSE Z690.1-2011. </a:t>
            </a:r>
            <a:r>
              <a:rPr lang="en-US" i="1" dirty="0"/>
              <a:t>American National Standard - Vocabulary for Risk Management</a:t>
            </a:r>
            <a:r>
              <a:rPr lang="en-US" dirty="0"/>
              <a:t>. Des Plaines, IL: American Society of Safety Engineers, 2011.</a:t>
            </a:r>
          </a:p>
          <a:p>
            <a:r>
              <a:rPr lang="en-US" dirty="0"/>
              <a:t>ANSI/ASSE Z690.2-2011</a:t>
            </a:r>
            <a:r>
              <a:rPr lang="en-US" i="1" dirty="0"/>
              <a:t>. American National Standard – Risk Management Principles and Guidelines</a:t>
            </a:r>
            <a:r>
              <a:rPr lang="en-US" dirty="0"/>
              <a:t>. Des Plaines, IL: American Society of Safety Engineers, 2011.</a:t>
            </a:r>
          </a:p>
          <a:p>
            <a:r>
              <a:rPr lang="en-US" dirty="0"/>
              <a:t>ANSI/ASSE Z690.3-2011. </a:t>
            </a:r>
            <a:r>
              <a:rPr lang="en-US" i="1" dirty="0"/>
              <a:t>American National Standard - Risk Assessment Techniques</a:t>
            </a:r>
            <a:r>
              <a:rPr lang="en-US" dirty="0"/>
              <a:t>. Des Plains, IL: American Society of Safety Engineers, 2011.</a:t>
            </a:r>
          </a:p>
          <a:p>
            <a:r>
              <a:rPr lang="en-US" dirty="0"/>
              <a:t>ANSI B11.0-2015. </a:t>
            </a:r>
            <a:r>
              <a:rPr lang="en-US" i="1" dirty="0"/>
              <a:t>Safety of Machinery</a:t>
            </a:r>
            <a:r>
              <a:rPr lang="en-US" dirty="0"/>
              <a:t>. Houston, TX: B11 Standards, 2015.</a:t>
            </a:r>
          </a:p>
          <a:p>
            <a:r>
              <a:rPr lang="en-US" dirty="0"/>
              <a:t>ANSI/RIA R15.06-1999. </a:t>
            </a:r>
            <a:r>
              <a:rPr lang="en-US" i="1" dirty="0"/>
              <a:t>American National Standard – Industrial Robots and Robot Systems – Safety Requirements</a:t>
            </a:r>
            <a:r>
              <a:rPr lang="en-US" dirty="0"/>
              <a:t>. Ann Arbor, MI: Robotic Industries Association, 1999.</a:t>
            </a:r>
          </a:p>
          <a:p>
            <a:r>
              <a:rPr lang="en-US" dirty="0"/>
              <a:t>ASSE’s Risk Assessment Institute website (http://www.oshrisk.org/videos/)</a:t>
            </a:r>
          </a:p>
          <a:p>
            <a:pPr marL="0" indent="0">
              <a:buNone/>
            </a:pP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37</a:t>
            </a:fld>
            <a:endParaRPr lang="en-US"/>
          </a:p>
        </p:txBody>
      </p:sp>
    </p:spTree>
    <p:extLst>
      <p:ext uri="{BB962C8B-B14F-4D97-AF65-F5344CB8AC3E}">
        <p14:creationId xmlns:p14="http://schemas.microsoft.com/office/powerpoint/2010/main" val="17621090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5171610"/>
          </a:xfrm>
        </p:spPr>
        <p:txBody>
          <a:bodyPr>
            <a:normAutofit fontScale="55000" lnSpcReduction="20000"/>
          </a:bodyPr>
          <a:lstStyle/>
          <a:p>
            <a:r>
              <a:rPr lang="en-US" b="1" dirty="0"/>
              <a:t>References</a:t>
            </a:r>
            <a:endParaRPr lang="en-US" dirty="0"/>
          </a:p>
          <a:p>
            <a:r>
              <a:rPr lang="en-US" dirty="0"/>
              <a:t>BS OHSAS 18001:2007. </a:t>
            </a:r>
            <a:r>
              <a:rPr lang="en-US" i="1" dirty="0"/>
              <a:t>Occupational health and safety Management systems—Requirements.</a:t>
            </a:r>
            <a:r>
              <a:rPr lang="en-US" dirty="0"/>
              <a:t> London, UK: British Standards Institution (BSI), 2007</a:t>
            </a:r>
          </a:p>
          <a:p>
            <a:r>
              <a:rPr lang="en-US" dirty="0"/>
              <a:t>Business Dictionary. http://www.businessdictionary.com/definition/context.html</a:t>
            </a:r>
          </a:p>
          <a:p>
            <a:r>
              <a:rPr lang="en-US" i="1" dirty="0"/>
              <a:t>Communicating &amp; Managing Risk: The Key Result of Risk Assessment, </a:t>
            </a:r>
            <a:r>
              <a:rPr lang="en-US" dirty="0"/>
              <a:t>Bruce K. Lyon and Georgi Popov, Professional Safety, November 2017, American Society of Safety Engineers</a:t>
            </a:r>
          </a:p>
          <a:p>
            <a:r>
              <a:rPr lang="en-US" dirty="0"/>
              <a:t>Forbes: </a:t>
            </a:r>
            <a:r>
              <a:rPr lang="en-US" u="sng" dirty="0">
                <a:hlinkClick r:id="rId2"/>
              </a:rPr>
              <a:t>http://www.forbes.com/sites/davelavinsky/2014/01/20/pareto-principle-how-to-use-it-to-dramatically-grow-your-business/#7c56b2f51259_</a:t>
            </a:r>
            <a:endParaRPr lang="en-US" dirty="0"/>
          </a:p>
          <a:p>
            <a:r>
              <a:rPr lang="en-US" dirty="0"/>
              <a:t>ILO-OSH 2001. </a:t>
            </a:r>
            <a:r>
              <a:rPr lang="en-US" i="1" dirty="0"/>
              <a:t>Guidelines on occupational safety and health management systems</a:t>
            </a:r>
            <a:r>
              <a:rPr lang="en-US" dirty="0"/>
              <a:t>. Geneva, Switzerland. International </a:t>
            </a:r>
            <a:r>
              <a:rPr lang="en-US" dirty="0" err="1"/>
              <a:t>Labour</a:t>
            </a:r>
            <a:r>
              <a:rPr lang="en-US" dirty="0"/>
              <a:t> Office, 2001.</a:t>
            </a:r>
          </a:p>
          <a:p>
            <a:r>
              <a:rPr lang="en-US" i="1" dirty="0"/>
              <a:t>Improving Ergo IQ: A Practical Risk Assessment Model</a:t>
            </a:r>
            <a:r>
              <a:rPr lang="en-US" dirty="0"/>
              <a:t>, Bruce K. Lyon, Georgi Popov, and Kevin Hanes, Professional Safety, December 2013, American Society of Safety Engineers</a:t>
            </a:r>
          </a:p>
          <a:p>
            <a:r>
              <a:rPr lang="en-US" dirty="0" err="1"/>
              <a:t>Janicak</a:t>
            </a:r>
            <a:r>
              <a:rPr lang="en-US" dirty="0"/>
              <a:t>, Christopher, A. </a:t>
            </a:r>
            <a:r>
              <a:rPr lang="en-US" i="1" dirty="0"/>
              <a:t>Safety Metrics: Tools and Techniques for Measuring Safety Performance</a:t>
            </a:r>
            <a:r>
              <a:rPr lang="en-US" dirty="0"/>
              <a:t>. Lanham, MD: Government Institutes, 2010.</a:t>
            </a:r>
          </a:p>
          <a:p>
            <a:r>
              <a:rPr lang="en-US" dirty="0"/>
              <a:t>Main, Bruce, W. </a:t>
            </a:r>
            <a:r>
              <a:rPr lang="en-US" i="1" dirty="0"/>
              <a:t>Risk Assessment: Challenges and Opportunities</a:t>
            </a:r>
            <a:r>
              <a:rPr lang="en-US" dirty="0"/>
              <a:t>.</a:t>
            </a:r>
            <a:r>
              <a:rPr lang="en-US" i="1" dirty="0"/>
              <a:t> </a:t>
            </a:r>
            <a:r>
              <a:rPr lang="en-US" dirty="0"/>
              <a:t>Ann Harbor, MI:</a:t>
            </a:r>
            <a:r>
              <a:rPr lang="en-US" i="1" dirty="0"/>
              <a:t> </a:t>
            </a:r>
            <a:r>
              <a:rPr lang="en-US" dirty="0"/>
              <a:t>Design Safety Engineering, Inc., 2012.</a:t>
            </a:r>
          </a:p>
          <a:p>
            <a:r>
              <a:rPr lang="en-US" dirty="0" err="1"/>
              <a:t>Manuele</a:t>
            </a:r>
            <a:r>
              <a:rPr lang="en-US" dirty="0"/>
              <a:t>, Fred. A., </a:t>
            </a:r>
            <a:r>
              <a:rPr lang="en-US" i="1" dirty="0"/>
              <a:t>Advanced Safety Management: Focusing on Z10 and Serious Injury Prevention</a:t>
            </a:r>
            <a:r>
              <a:rPr lang="en-US" dirty="0"/>
              <a:t>. Hoboken, NJ: Wiley, 2008.</a:t>
            </a:r>
          </a:p>
          <a:p>
            <a:r>
              <a:rPr lang="en-US" dirty="0"/>
              <a:t>MIL-STD-882E. </a:t>
            </a:r>
            <a:r>
              <a:rPr lang="en-US" i="1" dirty="0"/>
              <a:t>Standard Practice for System Safety</a:t>
            </a:r>
            <a:r>
              <a:rPr lang="en-US" dirty="0"/>
              <a:t>. Washington, DC: Department of Defense, 2012. </a:t>
            </a:r>
          </a:p>
          <a:p>
            <a:r>
              <a:rPr lang="en-US" dirty="0"/>
              <a:t>Popov, G., Lyon, B., </a:t>
            </a:r>
            <a:r>
              <a:rPr lang="en-US" dirty="0" err="1"/>
              <a:t>Hollcroft</a:t>
            </a:r>
            <a:r>
              <a:rPr lang="en-US" dirty="0"/>
              <a:t>, B., </a:t>
            </a:r>
            <a:r>
              <a:rPr lang="en-US" i="1" dirty="0"/>
              <a:t>Risk Assessment: A Practical Guide to Assessing Operational</a:t>
            </a:r>
            <a:r>
              <a:rPr lang="en-US" dirty="0"/>
              <a:t> Risks. Hoboken, NJ: Wiley, 2016</a:t>
            </a:r>
          </a:p>
          <a:p>
            <a:r>
              <a:rPr lang="en-US" i="1" dirty="0"/>
              <a:t>Risk Assessments – Top 10 Pitfalls &amp; Tips for Improvement,</a:t>
            </a:r>
            <a:r>
              <a:rPr lang="en-US" dirty="0"/>
              <a:t> Bruce K. Lyon and Bruce </a:t>
            </a:r>
            <a:r>
              <a:rPr lang="en-US" dirty="0" err="1"/>
              <a:t>Hollcroft</a:t>
            </a:r>
            <a:r>
              <a:rPr lang="en-US" dirty="0"/>
              <a:t>, Professional Safety, December 2012,</a:t>
            </a:r>
            <a:r>
              <a:rPr lang="en-US" i="1" dirty="0"/>
              <a:t> </a:t>
            </a:r>
            <a:r>
              <a:rPr lang="en-US" dirty="0"/>
              <a:t>American Society of Safety Engineers </a:t>
            </a:r>
          </a:p>
          <a:p>
            <a:r>
              <a:rPr lang="en-US" dirty="0"/>
              <a:t>OSHA. (2003). </a:t>
            </a:r>
            <a:r>
              <a:rPr lang="en-US" i="1" dirty="0"/>
              <a:t>Voluntary protection programs: Policies and procedures manual</a:t>
            </a:r>
            <a:r>
              <a:rPr lang="en-US" dirty="0"/>
              <a:t>. Washington, DC: U.S. Department of Labor, Author. Retrieved from </a:t>
            </a:r>
            <a:r>
              <a:rPr lang="en-US" dirty="0">
                <a:hlinkClick r:id="rId3"/>
              </a:rPr>
              <a:t>www.osha.gov/</a:t>
            </a:r>
            <a:r>
              <a:rPr lang="en-US" dirty="0"/>
              <a:t> </a:t>
            </a:r>
            <a:r>
              <a:rPr lang="en-US" dirty="0" err="1"/>
              <a:t>OshDoc</a:t>
            </a:r>
            <a:r>
              <a:rPr lang="en-US" dirty="0"/>
              <a:t>/</a:t>
            </a:r>
            <a:r>
              <a:rPr lang="en-US" dirty="0" err="1"/>
              <a:t>Directive_pdf</a:t>
            </a:r>
            <a:r>
              <a:rPr lang="en-US" dirty="0"/>
              <a:t>/CSP_03-01-003.pdf</a:t>
            </a:r>
          </a:p>
          <a:p>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38</a:t>
            </a:fld>
            <a:endParaRPr lang="en-US"/>
          </a:p>
        </p:txBody>
      </p:sp>
    </p:spTree>
    <p:extLst>
      <p:ext uri="{BB962C8B-B14F-4D97-AF65-F5344CB8AC3E}">
        <p14:creationId xmlns:p14="http://schemas.microsoft.com/office/powerpoint/2010/main" val="1100376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F797A5-095F-4599-9C95-DA1F2CDEF32C}"/>
              </a:ext>
            </a:extLst>
          </p:cNvPr>
          <p:cNvPicPr>
            <a:picLocks noChangeAspect="1"/>
          </p:cNvPicPr>
          <p:nvPr/>
        </p:nvPicPr>
        <p:blipFill>
          <a:blip r:embed="rId2"/>
          <a:stretch>
            <a:fillRect/>
          </a:stretch>
        </p:blipFill>
        <p:spPr>
          <a:xfrm>
            <a:off x="7948246" y="199278"/>
            <a:ext cx="3938954" cy="6522197"/>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6871505" cy="4891502"/>
          </a:xfrm>
        </p:spPr>
        <p:txBody>
          <a:bodyPr>
            <a:normAutofit/>
          </a:bodyPr>
          <a:lstStyle/>
          <a:p>
            <a:r>
              <a:rPr lang="en-US" b="1" dirty="0"/>
              <a:t>Introduction</a:t>
            </a:r>
          </a:p>
          <a:p>
            <a:r>
              <a:rPr lang="en-US" dirty="0"/>
              <a:t>‘Establishing the context’ sets the purpose and scope for the risk management process and defines the criteria against which the risks will be assessed. It is especially important that the context be in alignment with, and in support of the organization’s goals and objectives.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a:t>
            </a:fld>
            <a:endParaRPr lang="en-US"/>
          </a:p>
        </p:txBody>
      </p:sp>
      <p:sp>
        <p:nvSpPr>
          <p:cNvPr id="6" name="Rectangle 5">
            <a:extLst>
              <a:ext uri="{FF2B5EF4-FFF2-40B4-BE49-F238E27FC236}">
                <a16:creationId xmlns:a16="http://schemas.microsoft.com/office/drawing/2014/main" id="{21C0C8FC-A662-4292-9E7F-660045311028}"/>
              </a:ext>
            </a:extLst>
          </p:cNvPr>
          <p:cNvSpPr/>
          <p:nvPr/>
        </p:nvSpPr>
        <p:spPr>
          <a:xfrm>
            <a:off x="1254369" y="5818239"/>
            <a:ext cx="6822831" cy="646331"/>
          </a:xfrm>
          <a:prstGeom prst="rect">
            <a:avLst/>
          </a:prstGeom>
        </p:spPr>
        <p:txBody>
          <a:bodyPr wrap="square">
            <a:spAutoFit/>
          </a:bodyPr>
          <a:lstStyle/>
          <a:p>
            <a:r>
              <a:rPr lang="en-US" i="1" dirty="0">
                <a:latin typeface="Times New Roman" panose="02020603050405020304" pitchFamily="18" charset="0"/>
                <a:ea typeface="Calibri" panose="020F0502020204030204" pitchFamily="34" charset="0"/>
              </a:rPr>
              <a:t>Figure 3.1- Establishing the Context at the beginning of the ISO 31000 Risk Management Process reprinted with permission from ASSP</a:t>
            </a:r>
            <a:endParaRPr lang="en-US" dirty="0"/>
          </a:p>
        </p:txBody>
      </p:sp>
    </p:spTree>
    <p:extLst>
      <p:ext uri="{BB962C8B-B14F-4D97-AF65-F5344CB8AC3E}">
        <p14:creationId xmlns:p14="http://schemas.microsoft.com/office/powerpoint/2010/main" val="399747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2780102"/>
          </a:xfrm>
        </p:spPr>
        <p:txBody>
          <a:bodyPr>
            <a:normAutofit/>
          </a:bodyPr>
          <a:lstStyle/>
          <a:p>
            <a:r>
              <a:rPr lang="en-US" b="1" dirty="0"/>
              <a:t>Establishing Context and Risk-based Decision Making</a:t>
            </a:r>
            <a:endParaRPr lang="en-US" dirty="0"/>
          </a:p>
          <a:p>
            <a:r>
              <a:rPr lang="en-US" dirty="0"/>
              <a:t>For any significant decision to be made, its context must first be defined.  In the risk-based decision making (RBDM) model (presented in Figure 3.2) provides a sequential approach to constructing the decision making process using risk-based information.  Its ultimate purpose is to reduce uncertainty in the organization and achieve better outcomes.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a:t>
            </a:fld>
            <a:endParaRPr lang="en-US"/>
          </a:p>
        </p:txBody>
      </p:sp>
      <p:pic>
        <p:nvPicPr>
          <p:cNvPr id="5" name="Picture 4">
            <a:extLst>
              <a:ext uri="{FF2B5EF4-FFF2-40B4-BE49-F238E27FC236}">
                <a16:creationId xmlns:a16="http://schemas.microsoft.com/office/drawing/2014/main" id="{B60B896F-C988-4DA5-B393-7AB0EA14C38E}"/>
              </a:ext>
            </a:extLst>
          </p:cNvPr>
          <p:cNvPicPr>
            <a:picLocks noChangeAspect="1"/>
          </p:cNvPicPr>
          <p:nvPr/>
        </p:nvPicPr>
        <p:blipFill>
          <a:blip r:embed="rId2"/>
          <a:stretch>
            <a:fillRect/>
          </a:stretch>
        </p:blipFill>
        <p:spPr>
          <a:xfrm>
            <a:off x="1486488" y="3882680"/>
            <a:ext cx="8579747" cy="2857695"/>
          </a:xfrm>
          <a:prstGeom prst="rect">
            <a:avLst/>
          </a:prstGeom>
        </p:spPr>
      </p:pic>
    </p:spTree>
    <p:extLst>
      <p:ext uri="{BB962C8B-B14F-4D97-AF65-F5344CB8AC3E}">
        <p14:creationId xmlns:p14="http://schemas.microsoft.com/office/powerpoint/2010/main" val="4673737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Defining Context</a:t>
            </a:r>
            <a:endParaRPr lang="en-US" dirty="0"/>
          </a:p>
          <a:p>
            <a:r>
              <a:rPr lang="en-US" dirty="0"/>
              <a:t>Context is the setting and framework for which a specific effort is to take place as well as its purpose.  A review of the definition given for context (available online) shows the following:</a:t>
            </a:r>
          </a:p>
          <a:p>
            <a:pPr lvl="0"/>
            <a:r>
              <a:rPr lang="en-US" dirty="0"/>
              <a:t>Background, environment, framework, setting, or situation surrounding an event or occurrence.</a:t>
            </a:r>
          </a:p>
          <a:p>
            <a:pPr lvl="0"/>
            <a:r>
              <a:rPr lang="en-US" dirty="0"/>
              <a:t>Words and sentences that occur before or after a word or sentence and imbue it with a particular meaning.</a:t>
            </a:r>
          </a:p>
          <a:p>
            <a:r>
              <a:rPr lang="en-US" dirty="0"/>
              <a:t>Circumstances under which a document was created, including its function, purpose, use, time, the creator, and the recipient.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6</a:t>
            </a:fld>
            <a:endParaRPr lang="en-US"/>
          </a:p>
        </p:txBody>
      </p:sp>
    </p:spTree>
    <p:extLst>
      <p:ext uri="{BB962C8B-B14F-4D97-AF65-F5344CB8AC3E}">
        <p14:creationId xmlns:p14="http://schemas.microsoft.com/office/powerpoint/2010/main" val="23162712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lnSpcReduction="10000"/>
          </a:bodyPr>
          <a:lstStyle/>
          <a:p>
            <a:r>
              <a:rPr lang="en-US" b="1" dirty="0"/>
              <a:t>External Context</a:t>
            </a:r>
            <a:endParaRPr lang="en-US" dirty="0"/>
          </a:p>
          <a:p>
            <a:r>
              <a:rPr lang="en-US" dirty="0"/>
              <a:t>External environmental factors can include: </a:t>
            </a:r>
          </a:p>
          <a:p>
            <a:pPr lvl="1">
              <a:buFont typeface="Wingdings" panose="05000000000000000000" pitchFamily="2" charset="2"/>
              <a:buChar char="Ø"/>
            </a:pPr>
            <a:r>
              <a:rPr lang="en-US" dirty="0"/>
              <a:t>social and cultural settings,</a:t>
            </a:r>
          </a:p>
          <a:p>
            <a:pPr lvl="1">
              <a:buFont typeface="Wingdings" panose="05000000000000000000" pitchFamily="2" charset="2"/>
              <a:buChar char="Ø"/>
            </a:pPr>
            <a:r>
              <a:rPr lang="en-US" dirty="0"/>
              <a:t>external stakeholders’ (customers, suppliers, public, etc.) perceptions, needs, objectives, and relationships,</a:t>
            </a:r>
          </a:p>
          <a:p>
            <a:pPr lvl="1">
              <a:buFont typeface="Wingdings" panose="05000000000000000000" pitchFamily="2" charset="2"/>
              <a:buChar char="Ø"/>
            </a:pPr>
            <a:r>
              <a:rPr lang="en-US" dirty="0"/>
              <a:t>legal and political environment, </a:t>
            </a:r>
          </a:p>
          <a:p>
            <a:pPr lvl="1">
              <a:buFont typeface="Wingdings" panose="05000000000000000000" pitchFamily="2" charset="2"/>
              <a:buChar char="Ø"/>
            </a:pPr>
            <a:r>
              <a:rPr lang="en-US" dirty="0"/>
              <a:t>regulatory aspects, </a:t>
            </a:r>
          </a:p>
          <a:p>
            <a:pPr lvl="1">
              <a:buFont typeface="Wingdings" panose="05000000000000000000" pitchFamily="2" charset="2"/>
              <a:buChar char="Ø"/>
            </a:pPr>
            <a:r>
              <a:rPr lang="en-US" dirty="0"/>
              <a:t>competitive factors,</a:t>
            </a:r>
          </a:p>
          <a:p>
            <a:pPr lvl="1">
              <a:buFont typeface="Wingdings" panose="05000000000000000000" pitchFamily="2" charset="2"/>
              <a:buChar char="Ø"/>
            </a:pPr>
            <a:r>
              <a:rPr lang="en-US" dirty="0"/>
              <a:t>key business drivers, </a:t>
            </a:r>
          </a:p>
          <a:p>
            <a:pPr lvl="1">
              <a:buFont typeface="Wingdings" panose="05000000000000000000" pitchFamily="2" charset="2"/>
              <a:buChar char="Ø"/>
            </a:pPr>
            <a:r>
              <a:rPr lang="en-US" dirty="0"/>
              <a:t>financial influences,</a:t>
            </a:r>
          </a:p>
          <a:p>
            <a:pPr lvl="1">
              <a:buFont typeface="Wingdings" panose="05000000000000000000" pitchFamily="2" charset="2"/>
              <a:buChar char="Ø"/>
            </a:pPr>
            <a:r>
              <a:rPr lang="en-US" dirty="0"/>
              <a:t>economic climate and outlook,</a:t>
            </a:r>
          </a:p>
          <a:p>
            <a:pPr lvl="1">
              <a:buFont typeface="Wingdings" panose="05000000000000000000" pitchFamily="2" charset="2"/>
              <a:buChar char="Ø"/>
            </a:pPr>
            <a:r>
              <a:rPr lang="en-US" dirty="0"/>
              <a:t>potential changes and developments,</a:t>
            </a:r>
          </a:p>
          <a:p>
            <a:pPr lvl="1">
              <a:buFont typeface="Wingdings" panose="05000000000000000000" pitchFamily="2" charset="2"/>
              <a:buChar char="Ø"/>
            </a:pPr>
            <a:r>
              <a:rPr lang="en-US" dirty="0"/>
              <a:t>other relevant external factors.  </a:t>
            </a:r>
          </a:p>
          <a:p>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7</a:t>
            </a:fld>
            <a:endParaRPr lang="en-US"/>
          </a:p>
        </p:txBody>
      </p:sp>
    </p:spTree>
    <p:extLst>
      <p:ext uri="{BB962C8B-B14F-4D97-AF65-F5344CB8AC3E}">
        <p14:creationId xmlns:p14="http://schemas.microsoft.com/office/powerpoint/2010/main" val="39889981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Internal Context</a:t>
            </a:r>
            <a:endParaRPr lang="en-US" dirty="0"/>
          </a:p>
          <a:p>
            <a:r>
              <a:rPr lang="en-US" dirty="0"/>
              <a:t>Internal elements within the organization include:</a:t>
            </a:r>
          </a:p>
          <a:p>
            <a:pPr lvl="1">
              <a:buFont typeface="Wingdings" panose="05000000000000000000" pitchFamily="2" charset="2"/>
              <a:buChar char="Ø"/>
            </a:pPr>
            <a:r>
              <a:rPr lang="en-US" dirty="0"/>
              <a:t>culture, perceptions and values,</a:t>
            </a:r>
          </a:p>
          <a:p>
            <a:pPr lvl="1">
              <a:buFont typeface="Wingdings" panose="05000000000000000000" pitchFamily="2" charset="2"/>
              <a:buChar char="Ø"/>
            </a:pPr>
            <a:r>
              <a:rPr lang="en-US" dirty="0"/>
              <a:t>mission, goals and objectives,</a:t>
            </a:r>
          </a:p>
          <a:p>
            <a:pPr lvl="1">
              <a:buFont typeface="Wingdings" panose="05000000000000000000" pitchFamily="2" charset="2"/>
              <a:buChar char="Ø"/>
            </a:pPr>
            <a:r>
              <a:rPr lang="en-US" dirty="0"/>
              <a:t>strategy, structure and management style,</a:t>
            </a:r>
          </a:p>
          <a:p>
            <a:pPr lvl="1">
              <a:buFont typeface="Wingdings" panose="05000000000000000000" pitchFamily="2" charset="2"/>
              <a:buChar char="Ø"/>
            </a:pPr>
            <a:r>
              <a:rPr lang="en-US" dirty="0"/>
              <a:t>capabilities, resources and knowledge,</a:t>
            </a:r>
          </a:p>
          <a:p>
            <a:pPr lvl="1">
              <a:buFont typeface="Wingdings" panose="05000000000000000000" pitchFamily="2" charset="2"/>
              <a:buChar char="Ø"/>
            </a:pPr>
            <a:r>
              <a:rPr lang="en-US" dirty="0"/>
              <a:t>stakeholders and decision-makers,</a:t>
            </a:r>
          </a:p>
          <a:p>
            <a:pPr lvl="1">
              <a:buFont typeface="Wingdings" panose="05000000000000000000" pitchFamily="2" charset="2"/>
              <a:buChar char="Ø"/>
            </a:pPr>
            <a:r>
              <a:rPr lang="en-US" dirty="0"/>
              <a:t>policies, practices and protocols.</a:t>
            </a:r>
          </a:p>
          <a:p>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8</a:t>
            </a:fld>
            <a:endParaRPr lang="en-US"/>
          </a:p>
        </p:txBody>
      </p:sp>
    </p:spTree>
    <p:extLst>
      <p:ext uri="{BB962C8B-B14F-4D97-AF65-F5344CB8AC3E}">
        <p14:creationId xmlns:p14="http://schemas.microsoft.com/office/powerpoint/2010/main" val="3535651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98865"/>
            <a:ext cx="11516138" cy="854075"/>
          </a:xfrm>
        </p:spPr>
        <p:txBody>
          <a:bodyPr>
            <a:normAutofit/>
          </a:bodyPr>
          <a:lstStyle/>
          <a:p>
            <a:r>
              <a:rPr lang="en-US" b="1" dirty="0"/>
              <a:t>Chapter 3 – Establishing the Context</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43340" y="1285461"/>
            <a:ext cx="11171581" cy="4891502"/>
          </a:xfrm>
        </p:spPr>
        <p:txBody>
          <a:bodyPr>
            <a:normAutofit/>
          </a:bodyPr>
          <a:lstStyle/>
          <a:p>
            <a:r>
              <a:rPr lang="en-US" b="1" dirty="0"/>
              <a:t>Defining Purpose and Scope</a:t>
            </a:r>
            <a:endParaRPr lang="en-US" dirty="0"/>
          </a:p>
          <a:p>
            <a:r>
              <a:rPr lang="en-US" dirty="0"/>
              <a:t>Setting the purpose, parameters, limits and scope of a risk management project are critical. Much like a written contractual agreement between parties, a clear scope and purpose statement identifies and describes the specific objectives, limits and boundaries, resources, and responsibilities of each party.  </a:t>
            </a:r>
          </a:p>
          <a:p>
            <a:r>
              <a:rPr lang="en-US" dirty="0"/>
              <a:t>Within an organization’s risk management process, the context should define the purpose and scope of the assessment; the responsibilities and accountabilities of stakeholders; the degree or extent of the assessment; the risk assessment methodologies; the risk criteria; and resources available.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9</a:t>
            </a:fld>
            <a:endParaRPr lang="en-US"/>
          </a:p>
        </p:txBody>
      </p:sp>
    </p:spTree>
    <p:extLst>
      <p:ext uri="{BB962C8B-B14F-4D97-AF65-F5344CB8AC3E}">
        <p14:creationId xmlns:p14="http://schemas.microsoft.com/office/powerpoint/2010/main" val="27452469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1123</TotalTime>
  <Words>4172</Words>
  <Application>Microsoft Office PowerPoint</Application>
  <PresentationFormat>Widescreen</PresentationFormat>
  <Paragraphs>257</Paragraphs>
  <Slides>38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Calibri Light</vt:lpstr>
      <vt:lpstr>Times New Roman</vt:lpstr>
      <vt:lpstr>Wingdings</vt:lpstr>
      <vt:lpstr>Office Theme</vt:lpstr>
      <vt:lpstr>Risk Management Tools for Safety Professionals – Part I, Chapter 3</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lpstr>Chapter 3 – Establishing the Context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 Management Tools for Safety Professionals – Part I, Chapter 1</dc:title>
  <dc:creator>Georgi Popov</dc:creator>
  <cp:lastModifiedBy>Georgi Popov</cp:lastModifiedBy>
  <cp:revision>45</cp:revision>
  <dcterms:created xsi:type="dcterms:W3CDTF">2018-07-15T00:58:29Z</dcterms:created>
  <dcterms:modified xsi:type="dcterms:W3CDTF">2018-07-15T19:41:39Z</dcterms:modified>
</cp:coreProperties>
</file>