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94" r:id="rId4"/>
    <p:sldId id="295" r:id="rId5"/>
    <p:sldId id="296" r:id="rId6"/>
    <p:sldId id="297" r:id="rId7"/>
    <p:sldId id="298" r:id="rId8"/>
    <p:sldId id="299"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8" r:id="rId27"/>
    <p:sldId id="31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17D963-C16D-4E72-9B25-E70EC36506BE}" type="datetimeFigureOut">
              <a:rPr lang="en-US" smtClean="0"/>
              <a:t>7/15/2018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B9456E-E98A-4C3F-A778-2C88AD4E355F}" type="slidenum">
              <a:rPr lang="en-US" smtClean="0"/>
              <a:t>‹#›</a:t>
            </a:fld>
            <a:endParaRPr lang="en-US"/>
          </a:p>
        </p:txBody>
      </p:sp>
    </p:spTree>
    <p:extLst>
      <p:ext uri="{BB962C8B-B14F-4D97-AF65-F5344CB8AC3E}">
        <p14:creationId xmlns:p14="http://schemas.microsoft.com/office/powerpoint/2010/main" val="396546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B2B06-CCE2-4BDA-A8CE-4C2B94D1EC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28243F-F1BF-4241-AA1C-F3D57BAE43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F2F8C0-4B11-48FF-97EF-AAA5E641AE65}"/>
              </a:ext>
            </a:extLst>
          </p:cNvPr>
          <p:cNvSpPr>
            <a:spLocks noGrp="1"/>
          </p:cNvSpPr>
          <p:nvPr>
            <p:ph type="dt" sz="half" idx="10"/>
          </p:nvPr>
        </p:nvSpPr>
        <p:spPr/>
        <p:txBody>
          <a:bodyPr/>
          <a:lstStyle/>
          <a:p>
            <a:fld id="{7F72C275-21ED-4834-8C70-E8B171663464}" type="datetime1">
              <a:rPr lang="en-US" smtClean="0"/>
              <a:t>7/15/2018</a:t>
            </a:fld>
            <a:endParaRPr lang="en-US"/>
          </a:p>
        </p:txBody>
      </p:sp>
      <p:sp>
        <p:nvSpPr>
          <p:cNvPr id="5" name="Footer Placeholder 4">
            <a:extLst>
              <a:ext uri="{FF2B5EF4-FFF2-40B4-BE49-F238E27FC236}">
                <a16:creationId xmlns:a16="http://schemas.microsoft.com/office/drawing/2014/main" id="{90992091-7653-4FD7-A072-23E058D9C1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C94978-B5DB-4FE4-8EDB-ACDE077B8662}"/>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039306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3AF36-8B80-47DE-87AB-9E0623822B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5E9DE2F-DC63-4BE7-B8F3-4967553956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42E5FA-35BD-4652-83BB-DF16F1E4CFF0}"/>
              </a:ext>
            </a:extLst>
          </p:cNvPr>
          <p:cNvSpPr>
            <a:spLocks noGrp="1"/>
          </p:cNvSpPr>
          <p:nvPr>
            <p:ph type="dt" sz="half" idx="10"/>
          </p:nvPr>
        </p:nvSpPr>
        <p:spPr/>
        <p:txBody>
          <a:bodyPr/>
          <a:lstStyle/>
          <a:p>
            <a:fld id="{6151575F-4374-45C4-B39C-F63CC13A8066}" type="datetime1">
              <a:rPr lang="en-US" smtClean="0"/>
              <a:t>7/15/2018</a:t>
            </a:fld>
            <a:endParaRPr lang="en-US"/>
          </a:p>
        </p:txBody>
      </p:sp>
      <p:sp>
        <p:nvSpPr>
          <p:cNvPr id="5" name="Footer Placeholder 4">
            <a:extLst>
              <a:ext uri="{FF2B5EF4-FFF2-40B4-BE49-F238E27FC236}">
                <a16:creationId xmlns:a16="http://schemas.microsoft.com/office/drawing/2014/main" id="{41C93805-5B20-4BC7-8033-9A2F016EB8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BEDD8D-063D-4BD1-B48F-77BBFEC12A24}"/>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53322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B55C3E-1ED3-47B0-87B0-F0778102EC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D0301E-31F1-4819-9F5B-97C90DA837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24782F-C64E-499A-91E3-2AB29D9DB65E}"/>
              </a:ext>
            </a:extLst>
          </p:cNvPr>
          <p:cNvSpPr>
            <a:spLocks noGrp="1"/>
          </p:cNvSpPr>
          <p:nvPr>
            <p:ph type="dt" sz="half" idx="10"/>
          </p:nvPr>
        </p:nvSpPr>
        <p:spPr/>
        <p:txBody>
          <a:bodyPr/>
          <a:lstStyle/>
          <a:p>
            <a:fld id="{42D8EE0A-0752-4041-827E-9C839488F677}" type="datetime1">
              <a:rPr lang="en-US" smtClean="0"/>
              <a:t>7/15/2018</a:t>
            </a:fld>
            <a:endParaRPr lang="en-US"/>
          </a:p>
        </p:txBody>
      </p:sp>
      <p:sp>
        <p:nvSpPr>
          <p:cNvPr id="5" name="Footer Placeholder 4">
            <a:extLst>
              <a:ext uri="{FF2B5EF4-FFF2-40B4-BE49-F238E27FC236}">
                <a16:creationId xmlns:a16="http://schemas.microsoft.com/office/drawing/2014/main" id="{2462F0A0-E6CA-43D0-B509-C7A4BECB23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5C4484-2293-4F98-8070-2459402F1DE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6834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1E47A-31A1-4B75-956D-382CC75276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31A669-2B7F-41A5-A30C-9C848F940B0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3478B8-4E3B-4DAC-A332-4755260C2556}"/>
              </a:ext>
            </a:extLst>
          </p:cNvPr>
          <p:cNvSpPr>
            <a:spLocks noGrp="1"/>
          </p:cNvSpPr>
          <p:nvPr>
            <p:ph type="dt" sz="half" idx="10"/>
          </p:nvPr>
        </p:nvSpPr>
        <p:spPr/>
        <p:txBody>
          <a:bodyPr/>
          <a:lstStyle/>
          <a:p>
            <a:fld id="{A9DA0F56-5D1C-4927-B487-8D674136740F}" type="datetime1">
              <a:rPr lang="en-US" smtClean="0"/>
              <a:t>7/15/2018</a:t>
            </a:fld>
            <a:endParaRPr lang="en-US"/>
          </a:p>
        </p:txBody>
      </p:sp>
      <p:sp>
        <p:nvSpPr>
          <p:cNvPr id="5" name="Footer Placeholder 4">
            <a:extLst>
              <a:ext uri="{FF2B5EF4-FFF2-40B4-BE49-F238E27FC236}">
                <a16:creationId xmlns:a16="http://schemas.microsoft.com/office/drawing/2014/main" id="{0194A3CA-175F-4A86-8487-F87AE763D7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8931F8-5216-466E-9D73-E03B00A4AAB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34522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A168-446E-411C-BF0D-FDF6415D76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FB9D816-C12C-44B3-9DA1-000BC1CC72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6D3A609-3B1B-4D32-B1FC-2EA2FB5D873C}"/>
              </a:ext>
            </a:extLst>
          </p:cNvPr>
          <p:cNvSpPr>
            <a:spLocks noGrp="1"/>
          </p:cNvSpPr>
          <p:nvPr>
            <p:ph type="dt" sz="half" idx="10"/>
          </p:nvPr>
        </p:nvSpPr>
        <p:spPr/>
        <p:txBody>
          <a:bodyPr/>
          <a:lstStyle/>
          <a:p>
            <a:fld id="{66899426-5E1B-49E5-A8BC-7051C1AF5C23}" type="datetime1">
              <a:rPr lang="en-US" smtClean="0"/>
              <a:t>7/15/2018</a:t>
            </a:fld>
            <a:endParaRPr lang="en-US"/>
          </a:p>
        </p:txBody>
      </p:sp>
      <p:sp>
        <p:nvSpPr>
          <p:cNvPr id="5" name="Footer Placeholder 4">
            <a:extLst>
              <a:ext uri="{FF2B5EF4-FFF2-40B4-BE49-F238E27FC236}">
                <a16:creationId xmlns:a16="http://schemas.microsoft.com/office/drawing/2014/main" id="{1C9F19B1-A2D8-4CD3-BF5B-7DD4EE4FAC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9094CA-8706-482D-91F0-3D109013376E}"/>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641748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EE4E9-5D3A-48F5-8A23-B60C3E129C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6B10E3-CD47-4E53-B4C2-B0020FB6874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DEDCD4-CB93-408E-895A-F129C6AD881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3BC4AE-3216-48D0-BB8A-211C07484A95}"/>
              </a:ext>
            </a:extLst>
          </p:cNvPr>
          <p:cNvSpPr>
            <a:spLocks noGrp="1"/>
          </p:cNvSpPr>
          <p:nvPr>
            <p:ph type="dt" sz="half" idx="10"/>
          </p:nvPr>
        </p:nvSpPr>
        <p:spPr/>
        <p:txBody>
          <a:bodyPr/>
          <a:lstStyle/>
          <a:p>
            <a:fld id="{E67442F0-3067-423D-AAA4-C65C400013C7}" type="datetime1">
              <a:rPr lang="en-US" smtClean="0"/>
              <a:t>7/15/2018</a:t>
            </a:fld>
            <a:endParaRPr lang="en-US"/>
          </a:p>
        </p:txBody>
      </p:sp>
      <p:sp>
        <p:nvSpPr>
          <p:cNvPr id="6" name="Footer Placeholder 5">
            <a:extLst>
              <a:ext uri="{FF2B5EF4-FFF2-40B4-BE49-F238E27FC236}">
                <a16:creationId xmlns:a16="http://schemas.microsoft.com/office/drawing/2014/main" id="{CA11692F-508E-4223-A84F-E0B3812448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239093-87CB-4509-80F1-8DEDDD2C3917}"/>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41881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F90ED-CECB-45F3-BE40-FE8C72EA1D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951BDC-821F-4C69-BA81-FE5C21FF4D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BBF4FFC-DE0C-47FE-A68B-0FE904DD7EB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A0A7F4-D05D-40BA-BB80-2FAC4230E6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4F0EDB1-71FA-44F6-8F65-404320F5212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8B947D-9CA2-41CF-BDD5-30AEAF482AE9}"/>
              </a:ext>
            </a:extLst>
          </p:cNvPr>
          <p:cNvSpPr>
            <a:spLocks noGrp="1"/>
          </p:cNvSpPr>
          <p:nvPr>
            <p:ph type="dt" sz="half" idx="10"/>
          </p:nvPr>
        </p:nvSpPr>
        <p:spPr/>
        <p:txBody>
          <a:bodyPr/>
          <a:lstStyle/>
          <a:p>
            <a:fld id="{B716EF62-64C0-41D9-BE6D-62319DA791C2}" type="datetime1">
              <a:rPr lang="en-US" smtClean="0"/>
              <a:t>7/15/2018</a:t>
            </a:fld>
            <a:endParaRPr lang="en-US"/>
          </a:p>
        </p:txBody>
      </p:sp>
      <p:sp>
        <p:nvSpPr>
          <p:cNvPr id="8" name="Footer Placeholder 7">
            <a:extLst>
              <a:ext uri="{FF2B5EF4-FFF2-40B4-BE49-F238E27FC236}">
                <a16:creationId xmlns:a16="http://schemas.microsoft.com/office/drawing/2014/main" id="{D3026884-9BC4-4E89-BE56-E80149FAF7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DFCF71-D9B2-49CF-AE72-BB3D85E867D8}"/>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188577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A293F-5587-45C4-83E3-4E8AB762DA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C7E56E-1AAD-4F98-B81A-D7A731B607FD}"/>
              </a:ext>
            </a:extLst>
          </p:cNvPr>
          <p:cNvSpPr>
            <a:spLocks noGrp="1"/>
          </p:cNvSpPr>
          <p:nvPr>
            <p:ph type="dt" sz="half" idx="10"/>
          </p:nvPr>
        </p:nvSpPr>
        <p:spPr/>
        <p:txBody>
          <a:bodyPr/>
          <a:lstStyle/>
          <a:p>
            <a:fld id="{17D59EDA-0712-4597-88F2-919E541E1C7E}" type="datetime1">
              <a:rPr lang="en-US" smtClean="0"/>
              <a:t>7/15/2018</a:t>
            </a:fld>
            <a:endParaRPr lang="en-US"/>
          </a:p>
        </p:txBody>
      </p:sp>
      <p:sp>
        <p:nvSpPr>
          <p:cNvPr id="4" name="Footer Placeholder 3">
            <a:extLst>
              <a:ext uri="{FF2B5EF4-FFF2-40B4-BE49-F238E27FC236}">
                <a16:creationId xmlns:a16="http://schemas.microsoft.com/office/drawing/2014/main" id="{023636A3-118A-48B0-ABFB-A32ADD0EDD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2CC0C1-FB3A-4742-9FB4-6DAF0A6E700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7455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20EB16-F46C-4A98-8E0E-E6A06C7BB721}"/>
              </a:ext>
            </a:extLst>
          </p:cNvPr>
          <p:cNvSpPr>
            <a:spLocks noGrp="1"/>
          </p:cNvSpPr>
          <p:nvPr>
            <p:ph type="dt" sz="half" idx="10"/>
          </p:nvPr>
        </p:nvSpPr>
        <p:spPr/>
        <p:txBody>
          <a:bodyPr/>
          <a:lstStyle/>
          <a:p>
            <a:fld id="{985F1D8C-68B3-46EF-AE1B-D9ACF482B67C}" type="datetime1">
              <a:rPr lang="en-US" smtClean="0"/>
              <a:t>7/15/2018</a:t>
            </a:fld>
            <a:endParaRPr lang="en-US"/>
          </a:p>
        </p:txBody>
      </p:sp>
      <p:sp>
        <p:nvSpPr>
          <p:cNvPr id="3" name="Footer Placeholder 2">
            <a:extLst>
              <a:ext uri="{FF2B5EF4-FFF2-40B4-BE49-F238E27FC236}">
                <a16:creationId xmlns:a16="http://schemas.microsoft.com/office/drawing/2014/main" id="{8549DB10-6436-4D0F-AAA5-CBFC220B7A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D2DCE79-90F0-4102-A290-471E1496E7CD}"/>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40423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9581E-9000-4C71-BC1C-E69A7E86D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16B1C7-4C9D-44FA-ABE6-61C30AE811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29D3FD-382C-4075-9D72-0991ADBED5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7E0300-CCA0-4081-97DE-87E22DCACF1B}"/>
              </a:ext>
            </a:extLst>
          </p:cNvPr>
          <p:cNvSpPr>
            <a:spLocks noGrp="1"/>
          </p:cNvSpPr>
          <p:nvPr>
            <p:ph type="dt" sz="half" idx="10"/>
          </p:nvPr>
        </p:nvSpPr>
        <p:spPr/>
        <p:txBody>
          <a:bodyPr/>
          <a:lstStyle/>
          <a:p>
            <a:fld id="{944425F9-24D7-4C21-A5A4-81DD93B352C7}" type="datetime1">
              <a:rPr lang="en-US" smtClean="0"/>
              <a:t>7/15/2018</a:t>
            </a:fld>
            <a:endParaRPr lang="en-US"/>
          </a:p>
        </p:txBody>
      </p:sp>
      <p:sp>
        <p:nvSpPr>
          <p:cNvPr id="6" name="Footer Placeholder 5">
            <a:extLst>
              <a:ext uri="{FF2B5EF4-FFF2-40B4-BE49-F238E27FC236}">
                <a16:creationId xmlns:a16="http://schemas.microsoft.com/office/drawing/2014/main" id="{B6F952F6-10B2-47E2-87FD-D1CA683A9F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86C58E-AEB9-488C-ADF4-24B817977A0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9182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08ED8-9B90-4327-BCEA-9EBA3BD084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28634B-2801-4DF7-BF74-DB7CB12C8E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D5934DA-7DAD-4B04-B952-F0CAA888DB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19E4840-414C-48DA-883E-21E9E73A489C}"/>
              </a:ext>
            </a:extLst>
          </p:cNvPr>
          <p:cNvSpPr>
            <a:spLocks noGrp="1"/>
          </p:cNvSpPr>
          <p:nvPr>
            <p:ph type="dt" sz="half" idx="10"/>
          </p:nvPr>
        </p:nvSpPr>
        <p:spPr/>
        <p:txBody>
          <a:bodyPr/>
          <a:lstStyle/>
          <a:p>
            <a:fld id="{F01815D8-BC16-4866-85C9-FF004EF077C0}" type="datetime1">
              <a:rPr lang="en-US" smtClean="0"/>
              <a:t>7/15/2018</a:t>
            </a:fld>
            <a:endParaRPr lang="en-US"/>
          </a:p>
        </p:txBody>
      </p:sp>
      <p:sp>
        <p:nvSpPr>
          <p:cNvPr id="6" name="Footer Placeholder 5">
            <a:extLst>
              <a:ext uri="{FF2B5EF4-FFF2-40B4-BE49-F238E27FC236}">
                <a16:creationId xmlns:a16="http://schemas.microsoft.com/office/drawing/2014/main" id="{F4C52C99-9121-4C38-AA8C-A5A2F47EA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7B10A4-BAC7-4556-B7F1-A29E4CD0FE06}"/>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038622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E74064-8708-4A51-BE5E-D6F65F693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7D7545-5022-4356-B625-BEDDDDF667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5C82E7-E397-4BEF-A5FA-082994B5E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5C705-819E-420E-A7DB-468806E1DAC4}" type="datetime1">
              <a:rPr lang="en-US" smtClean="0"/>
              <a:t>7/15/2018</a:t>
            </a:fld>
            <a:endParaRPr lang="en-US"/>
          </a:p>
        </p:txBody>
      </p:sp>
      <p:sp>
        <p:nvSpPr>
          <p:cNvPr id="5" name="Footer Placeholder 4">
            <a:extLst>
              <a:ext uri="{FF2B5EF4-FFF2-40B4-BE49-F238E27FC236}">
                <a16:creationId xmlns:a16="http://schemas.microsoft.com/office/drawing/2014/main" id="{0BA9FDC1-48A6-4E2D-A4BE-39279683C0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36A59A-ED85-43DD-9A98-D5BAC73799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0A893-C6D1-4DA9-BEB5-6993BE2D23D6}" type="slidenum">
              <a:rPr lang="en-US" smtClean="0"/>
              <a:t>‹#›</a:t>
            </a:fld>
            <a:endParaRPr lang="en-US"/>
          </a:p>
        </p:txBody>
      </p:sp>
    </p:spTree>
    <p:extLst>
      <p:ext uri="{BB962C8B-B14F-4D97-AF65-F5344CB8AC3E}">
        <p14:creationId xmlns:p14="http://schemas.microsoft.com/office/powerpoint/2010/main" val="1821289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osha.gov/Publications/osha3071.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osha.gov/Publications/osha3071.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5AD89-346E-483F-8747-057E52778709}"/>
              </a:ext>
            </a:extLst>
          </p:cNvPr>
          <p:cNvSpPr>
            <a:spLocks noGrp="1"/>
          </p:cNvSpPr>
          <p:nvPr>
            <p:ph type="ctrTitle"/>
          </p:nvPr>
        </p:nvSpPr>
        <p:spPr>
          <a:xfrm>
            <a:off x="437322" y="285266"/>
            <a:ext cx="11317356" cy="2387600"/>
          </a:xfrm>
        </p:spPr>
        <p:txBody>
          <a:bodyPr>
            <a:normAutofit/>
          </a:bodyPr>
          <a:lstStyle/>
          <a:p>
            <a:r>
              <a:rPr lang="en-US" dirty="0"/>
              <a:t>Risk Management Tools for Safety Professionals – Part I, Chapter 4</a:t>
            </a:r>
          </a:p>
        </p:txBody>
      </p:sp>
      <p:sp>
        <p:nvSpPr>
          <p:cNvPr id="3" name="Subtitle 2">
            <a:extLst>
              <a:ext uri="{FF2B5EF4-FFF2-40B4-BE49-F238E27FC236}">
                <a16:creationId xmlns:a16="http://schemas.microsoft.com/office/drawing/2014/main" id="{260B7973-31AF-4CF4-9822-6C83BA70034B}"/>
              </a:ext>
            </a:extLst>
          </p:cNvPr>
          <p:cNvSpPr>
            <a:spLocks noGrp="1"/>
          </p:cNvSpPr>
          <p:nvPr>
            <p:ph type="subTitle" idx="1"/>
          </p:nvPr>
        </p:nvSpPr>
        <p:spPr>
          <a:xfrm>
            <a:off x="1524000" y="2806908"/>
            <a:ext cx="9144000" cy="1655762"/>
          </a:xfrm>
        </p:spPr>
        <p:txBody>
          <a:bodyPr/>
          <a:lstStyle/>
          <a:p>
            <a:r>
              <a:rPr lang="en-US" b="1" dirty="0"/>
              <a:t>RISK MANAGEMENT METHODS AND TOOLS</a:t>
            </a:r>
          </a:p>
          <a:p>
            <a:r>
              <a:rPr lang="en-US" b="1" dirty="0"/>
              <a:t>Chapter 4 – Risk Identification</a:t>
            </a:r>
            <a:endParaRPr lang="en-US" dirty="0"/>
          </a:p>
        </p:txBody>
      </p:sp>
      <p:sp>
        <p:nvSpPr>
          <p:cNvPr id="4" name="TextBox 3">
            <a:extLst>
              <a:ext uri="{FF2B5EF4-FFF2-40B4-BE49-F238E27FC236}">
                <a16:creationId xmlns:a16="http://schemas.microsoft.com/office/drawing/2014/main" id="{51234ACC-A966-4BDA-9BD5-A6303599A820}"/>
              </a:ext>
            </a:extLst>
          </p:cNvPr>
          <p:cNvSpPr txBox="1"/>
          <p:nvPr/>
        </p:nvSpPr>
        <p:spPr>
          <a:xfrm>
            <a:off x="437322" y="5724938"/>
            <a:ext cx="4956313" cy="646331"/>
          </a:xfrm>
          <a:prstGeom prst="rect">
            <a:avLst/>
          </a:prstGeom>
          <a:noFill/>
        </p:spPr>
        <p:txBody>
          <a:bodyPr wrap="square" rtlCol="0">
            <a:spAutoFit/>
          </a:bodyPr>
          <a:lstStyle/>
          <a:p>
            <a:r>
              <a:rPr lang="en-US" dirty="0"/>
              <a:t>Authors: </a:t>
            </a:r>
            <a:r>
              <a:rPr lang="en-US" b="1" dirty="0"/>
              <a:t>Bruce K. Lyon, P.E., CSP, ARM, CHMM</a:t>
            </a:r>
          </a:p>
          <a:p>
            <a:r>
              <a:rPr lang="en-US" b="1" dirty="0"/>
              <a:t>Georgi Popov, Ph.D., QEP, SMS, ARM, CMC</a:t>
            </a:r>
            <a:endParaRPr lang="en-US" dirty="0"/>
          </a:p>
        </p:txBody>
      </p:sp>
      <p:sp>
        <p:nvSpPr>
          <p:cNvPr id="5" name="Slide Number Placeholder 4">
            <a:extLst>
              <a:ext uri="{FF2B5EF4-FFF2-40B4-BE49-F238E27FC236}">
                <a16:creationId xmlns:a16="http://schemas.microsoft.com/office/drawing/2014/main" id="{C7680D00-3087-4F82-B608-D13F0FCBED00}"/>
              </a:ext>
            </a:extLst>
          </p:cNvPr>
          <p:cNvSpPr>
            <a:spLocks noGrp="1"/>
          </p:cNvSpPr>
          <p:nvPr>
            <p:ph type="sldNum" sz="quarter" idx="12"/>
          </p:nvPr>
        </p:nvSpPr>
        <p:spPr/>
        <p:txBody>
          <a:bodyPr/>
          <a:lstStyle/>
          <a:p>
            <a:fld id="{48A0A893-C6D1-4DA9-BEB5-6993BE2D23D6}" type="slidenum">
              <a:rPr lang="en-US" smtClean="0"/>
              <a:t>1</a:t>
            </a:fld>
            <a:endParaRPr lang="en-US"/>
          </a:p>
        </p:txBody>
      </p:sp>
    </p:spTree>
    <p:extLst>
      <p:ext uri="{BB962C8B-B14F-4D97-AF65-F5344CB8AC3E}">
        <p14:creationId xmlns:p14="http://schemas.microsoft.com/office/powerpoint/2010/main" val="989710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a:bodyPr>
          <a:lstStyle/>
          <a:p>
            <a:r>
              <a:rPr lang="en-US" b="1" dirty="0"/>
              <a:t>Hazard/Risk Identification </a:t>
            </a:r>
            <a:endParaRPr lang="en-US" dirty="0"/>
          </a:p>
          <a:p>
            <a:r>
              <a:rPr lang="en-US" u="sng" dirty="0"/>
              <a:t>Existing and Potential Hazards</a:t>
            </a:r>
            <a:r>
              <a:rPr lang="en-US" dirty="0"/>
              <a:t> – Identification of hazards is the most important step in risk assessment.  </a:t>
            </a:r>
          </a:p>
          <a:p>
            <a:r>
              <a:rPr lang="en-US" dirty="0"/>
              <a:t>If hazards, the source of risk, are not recognized and identified, risks cannot be assessed, reduced and managed. The identification of existing and potential hazards within the context of the assessment should be performed.  </a:t>
            </a:r>
          </a:p>
          <a:p>
            <a:r>
              <a:rPr lang="en-US" dirty="0"/>
              <a:t>In addition to listing these hazards, a description or characterization of the hazards should be included. </a:t>
            </a:r>
          </a:p>
          <a:p>
            <a:r>
              <a:rPr lang="en-US" dirty="0"/>
              <a:t>There are many references and resources for common categories of hazards including the list in OSHA’s “Job Hazard Analysis”, Appendix 2 found in Publication 3071 at </a:t>
            </a:r>
            <a:r>
              <a:rPr lang="en-US" u="sng" dirty="0">
                <a:hlinkClick r:id="rId2"/>
              </a:rPr>
              <a:t>https://www.osha.gov/Publications/osha3071.pdf</a:t>
            </a:r>
            <a:endParaRPr lang="en-US" dirty="0"/>
          </a:p>
          <a:p>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10</a:t>
            </a:fld>
            <a:endParaRPr lang="en-US"/>
          </a:p>
        </p:txBody>
      </p:sp>
    </p:spTree>
    <p:extLst>
      <p:ext uri="{BB962C8B-B14F-4D97-AF65-F5344CB8AC3E}">
        <p14:creationId xmlns:p14="http://schemas.microsoft.com/office/powerpoint/2010/main" val="2822628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Hazard/Risk Identification </a:t>
            </a:r>
            <a:endParaRPr lang="en-US" dirty="0"/>
          </a:p>
          <a:p>
            <a:r>
              <a:rPr lang="en-US" u="sng" dirty="0"/>
              <a:t>Exposures to Hazards</a:t>
            </a:r>
            <a:r>
              <a:rPr lang="en-US" dirty="0"/>
              <a:t> – The existence of a hazard alone does not necessarily translate to a risk.  Risk is derived from the ‘exposure’ to a hazard. Therefore, in addition to identifying the hazards, the potential exposure to people, property, assets, the environment, and other things of value must also be identified. Exposure to hazards can occur in various ways including:</a:t>
            </a:r>
          </a:p>
          <a:p>
            <a:pPr lvl="1">
              <a:buFont typeface="Wingdings" panose="05000000000000000000" pitchFamily="2" charset="2"/>
              <a:buChar char="Ø"/>
            </a:pPr>
            <a:r>
              <a:rPr lang="en-US" dirty="0"/>
              <a:t>direct contact with hazard</a:t>
            </a:r>
          </a:p>
          <a:p>
            <a:pPr lvl="1">
              <a:buFont typeface="Wingdings" panose="05000000000000000000" pitchFamily="2" charset="2"/>
              <a:buChar char="Ø"/>
            </a:pPr>
            <a:r>
              <a:rPr lang="en-US" dirty="0"/>
              <a:t>indirect contact with hazard</a:t>
            </a:r>
          </a:p>
          <a:p>
            <a:pPr lvl="1">
              <a:buFont typeface="Wingdings" panose="05000000000000000000" pitchFamily="2" charset="2"/>
              <a:buChar char="Ø"/>
            </a:pPr>
            <a:r>
              <a:rPr lang="en-US" dirty="0"/>
              <a:t>proximity to hazard</a:t>
            </a:r>
          </a:p>
          <a:p>
            <a:pPr lvl="1">
              <a:buFont typeface="Wingdings" panose="05000000000000000000" pitchFamily="2" charset="2"/>
              <a:buChar char="Ø"/>
            </a:pPr>
            <a:r>
              <a:rPr lang="en-US" dirty="0"/>
              <a:t>duration of exposure</a:t>
            </a:r>
          </a:p>
          <a:p>
            <a:pPr lvl="1">
              <a:buFont typeface="Wingdings" panose="05000000000000000000" pitchFamily="2" charset="2"/>
              <a:buChar char="Ø"/>
            </a:pPr>
            <a:r>
              <a:rPr lang="en-US" dirty="0"/>
              <a:t>magnitude of exposure</a:t>
            </a:r>
          </a:p>
          <a:p>
            <a:pPr lvl="1">
              <a:buFont typeface="Wingdings" panose="05000000000000000000" pitchFamily="2" charset="2"/>
              <a:buChar char="Ø"/>
            </a:pPr>
            <a:r>
              <a:rPr lang="en-US" dirty="0"/>
              <a:t>concentration or dose of exposure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11</a:t>
            </a:fld>
            <a:endParaRPr lang="en-US"/>
          </a:p>
        </p:txBody>
      </p:sp>
    </p:spTree>
    <p:extLst>
      <p:ext uri="{BB962C8B-B14F-4D97-AF65-F5344CB8AC3E}">
        <p14:creationId xmlns:p14="http://schemas.microsoft.com/office/powerpoint/2010/main" val="14220247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85000" lnSpcReduction="20000"/>
          </a:bodyPr>
          <a:lstStyle/>
          <a:p>
            <a:r>
              <a:rPr lang="en-US" b="1" dirty="0"/>
              <a:t>Hazard/Risk Identification </a:t>
            </a:r>
            <a:endParaRPr lang="en-US" dirty="0"/>
          </a:p>
          <a:p>
            <a:r>
              <a:rPr lang="en-US" u="sng" dirty="0"/>
              <a:t>Possible Failure Modes</a:t>
            </a:r>
            <a:r>
              <a:rPr lang="en-US" dirty="0"/>
              <a:t> – The potential ways a system, product, or element can fail and lead to harm should be identified and described.  Failure modes are the state or condition where a system fails to perform as expected or deviates from its design tolerances resulting in a potential for harm or a hazardous event.  To identify possible failure modes, the assessor should consider how the process or product can fail in a way that will lead to harm. A simple ‘what-if’ approach can be used to help identify potential failures in a system by exploring various ways something might fail.  Examples of failure modes include: </a:t>
            </a:r>
          </a:p>
          <a:p>
            <a:pPr lvl="1">
              <a:buFont typeface="Wingdings" panose="05000000000000000000" pitchFamily="2" charset="2"/>
              <a:buChar char="Ø"/>
            </a:pPr>
            <a:r>
              <a:rPr lang="en-US" dirty="0"/>
              <a:t>pre-mature operation (i.e. unexpected startup or release of energy)</a:t>
            </a:r>
          </a:p>
          <a:p>
            <a:pPr lvl="1">
              <a:buFont typeface="Wingdings" panose="05000000000000000000" pitchFamily="2" charset="2"/>
              <a:buChar char="Ø"/>
            </a:pPr>
            <a:r>
              <a:rPr lang="en-US" dirty="0"/>
              <a:t>failure to start operation (i.e. sump pump fails to operate when water level rises beyond flood level)</a:t>
            </a:r>
          </a:p>
          <a:p>
            <a:pPr lvl="1">
              <a:buFont typeface="Wingdings" panose="05000000000000000000" pitchFamily="2" charset="2"/>
              <a:buChar char="Ø"/>
            </a:pPr>
            <a:r>
              <a:rPr lang="en-US" dirty="0"/>
              <a:t>failure to stop operations (i.e. press brake fails to stop when interlock is activated)</a:t>
            </a:r>
          </a:p>
          <a:p>
            <a:pPr lvl="1">
              <a:buFont typeface="Wingdings" panose="05000000000000000000" pitchFamily="2" charset="2"/>
              <a:buChar char="Ø"/>
            </a:pPr>
            <a:r>
              <a:rPr lang="en-US" dirty="0"/>
              <a:t>failure during operation (i.e. local exhaust system fails during welding operation) </a:t>
            </a:r>
          </a:p>
          <a:p>
            <a:pPr lvl="1">
              <a:buFont typeface="Wingdings" panose="05000000000000000000" pitchFamily="2" charset="2"/>
              <a:buChar char="Ø"/>
            </a:pPr>
            <a:r>
              <a:rPr lang="en-US" dirty="0"/>
              <a:t>degraded or deterioration of operation (i.e. leak in containment vessel)</a:t>
            </a:r>
          </a:p>
          <a:p>
            <a:pPr lvl="1">
              <a:buFont typeface="Wingdings" panose="05000000000000000000" pitchFamily="2" charset="2"/>
              <a:buChar char="Ø"/>
            </a:pPr>
            <a:r>
              <a:rPr lang="en-US" dirty="0"/>
              <a:t>exceeded capability/capacity of operation (i.e. over pressurization of vessel)</a:t>
            </a:r>
          </a:p>
          <a:p>
            <a:pPr lvl="1">
              <a:buFont typeface="Wingdings" panose="05000000000000000000" pitchFamily="2" charset="2"/>
              <a:buChar char="Ø"/>
            </a:pPr>
            <a:r>
              <a:rPr lang="en-US" dirty="0"/>
              <a:t>reasonably foreseeable uses and misuses of operation (i.e. using forklift to raise worker to reach component)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12</a:t>
            </a:fld>
            <a:endParaRPr lang="en-US"/>
          </a:p>
        </p:txBody>
      </p:sp>
    </p:spTree>
    <p:extLst>
      <p:ext uri="{BB962C8B-B14F-4D97-AF65-F5344CB8AC3E}">
        <p14:creationId xmlns:p14="http://schemas.microsoft.com/office/powerpoint/2010/main" val="841334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10000"/>
          </a:bodyPr>
          <a:lstStyle/>
          <a:p>
            <a:r>
              <a:rPr lang="en-US" b="1" dirty="0"/>
              <a:t>Hazard/Risk Identification </a:t>
            </a:r>
            <a:endParaRPr lang="en-US" dirty="0"/>
          </a:p>
          <a:p>
            <a:r>
              <a:rPr lang="en-US" dirty="0"/>
              <a:t> </a:t>
            </a:r>
            <a:r>
              <a:rPr lang="en-US" u="sng" dirty="0"/>
              <a:t>Causes or Triggers</a:t>
            </a:r>
            <a:r>
              <a:rPr lang="en-US" dirty="0"/>
              <a:t> – It is important to understand the circumstances, conditions, actions or inactions that can cause exposure to a hazard or trigger a hazardous event.  Hazards can be acute in nature causing immediate harm from a single exposure, while cumulative-type hazards develop gradually from prolong or repeated exposure. A simple causal analysis can be used to help identify causes that can lead to hazard exposure.  Basic causes may include:</a:t>
            </a:r>
          </a:p>
          <a:p>
            <a:pPr lvl="1">
              <a:buFont typeface="Wingdings" panose="05000000000000000000" pitchFamily="2" charset="2"/>
              <a:buChar char="Ø"/>
            </a:pPr>
            <a:r>
              <a:rPr lang="en-US" dirty="0"/>
              <a:t>Machinery - design, selection, condition, use, maintenance</a:t>
            </a:r>
          </a:p>
          <a:p>
            <a:pPr lvl="1">
              <a:buFont typeface="Wingdings" panose="05000000000000000000" pitchFamily="2" charset="2"/>
              <a:buChar char="Ø"/>
            </a:pPr>
            <a:r>
              <a:rPr lang="en-US" dirty="0"/>
              <a:t>Human – actions, inactions, knowledge, skill, capability, attention, interaction, communication</a:t>
            </a:r>
          </a:p>
          <a:p>
            <a:pPr lvl="1">
              <a:buFont typeface="Wingdings" panose="05000000000000000000" pitchFamily="2" charset="2"/>
              <a:buChar char="Ø"/>
            </a:pPr>
            <a:r>
              <a:rPr lang="en-US" dirty="0"/>
              <a:t>Management – direction, supervision, enforcement, communication</a:t>
            </a:r>
          </a:p>
          <a:p>
            <a:pPr lvl="1">
              <a:buFont typeface="Wingdings" panose="05000000000000000000" pitchFamily="2" charset="2"/>
              <a:buChar char="Ø"/>
            </a:pPr>
            <a:r>
              <a:rPr lang="en-US" dirty="0"/>
              <a:t>Methods – design, system, process, procedure, task, consistency</a:t>
            </a:r>
          </a:p>
          <a:p>
            <a:pPr lvl="1">
              <a:buFont typeface="Wingdings" panose="05000000000000000000" pitchFamily="2" charset="2"/>
              <a:buChar char="Ø"/>
            </a:pPr>
            <a:r>
              <a:rPr lang="en-US" dirty="0"/>
              <a:t>Materials – elements/constituents, selection, handling, storage, use, disposal </a:t>
            </a:r>
          </a:p>
          <a:p>
            <a:pPr lvl="1">
              <a:buFont typeface="Wingdings" panose="05000000000000000000" pitchFamily="2" charset="2"/>
              <a:buChar char="Ø"/>
            </a:pPr>
            <a:r>
              <a:rPr lang="en-US" dirty="0"/>
              <a:t>Environment – design/layout, condition, external factors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13</a:t>
            </a:fld>
            <a:endParaRPr lang="en-US"/>
          </a:p>
        </p:txBody>
      </p:sp>
    </p:spTree>
    <p:extLst>
      <p:ext uri="{BB962C8B-B14F-4D97-AF65-F5344CB8AC3E}">
        <p14:creationId xmlns:p14="http://schemas.microsoft.com/office/powerpoint/2010/main" val="3084452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6743113" cy="854075"/>
          </a:xfrm>
        </p:spPr>
        <p:txBody>
          <a:bodyPr>
            <a:normAutofit fontScale="90000"/>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5801189" cy="4891502"/>
          </a:xfrm>
        </p:spPr>
        <p:txBody>
          <a:bodyPr>
            <a:normAutofit fontScale="92500" lnSpcReduction="10000"/>
          </a:bodyPr>
          <a:lstStyle/>
          <a:p>
            <a:r>
              <a:rPr lang="en-US" b="1" dirty="0"/>
              <a:t>Hazard Identification Methods</a:t>
            </a:r>
            <a:endParaRPr lang="en-US" dirty="0"/>
          </a:p>
          <a:p>
            <a:r>
              <a:rPr lang="en-US" dirty="0"/>
              <a:t>A number of formal and informal hazard/risk identification techniques are available including those mentioned in this manual and in ISO 31010 as illustrated in Figure to the right.  Each method varies in complexity, application, strengths and limitations.  The context of the assessment should be considered when selecting methods.  In some cases, more than one technique may be needed to properly identify hazards and risks (Lyon, Popov, 2016).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14</a:t>
            </a:fld>
            <a:endParaRPr lang="en-US"/>
          </a:p>
        </p:txBody>
      </p:sp>
      <p:pic>
        <p:nvPicPr>
          <p:cNvPr id="5" name="Picture 4">
            <a:extLst>
              <a:ext uri="{FF2B5EF4-FFF2-40B4-BE49-F238E27FC236}">
                <a16:creationId xmlns:a16="http://schemas.microsoft.com/office/drawing/2014/main" id="{7A77352E-35A2-4977-80D9-5C55799FB44D}"/>
              </a:ext>
            </a:extLst>
          </p:cNvPr>
          <p:cNvPicPr>
            <a:picLocks noChangeAspect="1"/>
          </p:cNvPicPr>
          <p:nvPr/>
        </p:nvPicPr>
        <p:blipFill>
          <a:blip r:embed="rId2"/>
          <a:stretch>
            <a:fillRect/>
          </a:stretch>
        </p:blipFill>
        <p:spPr>
          <a:xfrm>
            <a:off x="6491825" y="252383"/>
            <a:ext cx="5371318" cy="6134347"/>
          </a:xfrm>
          <a:prstGeom prst="rect">
            <a:avLst/>
          </a:prstGeom>
        </p:spPr>
      </p:pic>
    </p:spTree>
    <p:extLst>
      <p:ext uri="{BB962C8B-B14F-4D97-AF65-F5344CB8AC3E}">
        <p14:creationId xmlns:p14="http://schemas.microsoft.com/office/powerpoint/2010/main" val="1984059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Conducting Hazard/Risk Identification</a:t>
            </a:r>
            <a:endParaRPr lang="en-US" sz="2400" dirty="0"/>
          </a:p>
          <a:p>
            <a:r>
              <a:rPr lang="en-US" dirty="0"/>
              <a:t>Hazard identification can be used as a stand-alone technique or as an initial step in more detailed risk assessment methodologies.  OSH professionals should have a firm knowledge of hazard types, causes, and consequences as well as experience in identification methods.  A systematic approach to identifying hazards and their related elements is recommended.  The following systematic steps are adapted from the MIL-STD-882E standard Task 101:  </a:t>
            </a:r>
            <a:endParaRPr lang="en-US" sz="2400" dirty="0"/>
          </a:p>
          <a:p>
            <a:pPr lvl="1">
              <a:buFont typeface="Wingdings" panose="05000000000000000000" pitchFamily="2" charset="2"/>
              <a:buChar char="Ø"/>
            </a:pPr>
            <a:r>
              <a:rPr lang="en-US" dirty="0"/>
              <a:t>Develop Plan</a:t>
            </a:r>
            <a:endParaRPr lang="en-US" sz="2000" dirty="0"/>
          </a:p>
          <a:p>
            <a:pPr lvl="1">
              <a:buFont typeface="Wingdings" panose="05000000000000000000" pitchFamily="2" charset="2"/>
              <a:buChar char="Ø"/>
            </a:pPr>
            <a:r>
              <a:rPr lang="en-US" dirty="0"/>
              <a:t>Define Responsibilities  </a:t>
            </a:r>
            <a:endParaRPr lang="en-US" sz="2000" dirty="0"/>
          </a:p>
          <a:p>
            <a:pPr lvl="1">
              <a:buFont typeface="Wingdings" panose="05000000000000000000" pitchFamily="2" charset="2"/>
              <a:buChar char="Ø"/>
            </a:pPr>
            <a:r>
              <a:rPr lang="en-US" dirty="0"/>
              <a:t>Initiate Hazard Identification Process</a:t>
            </a:r>
            <a:endParaRPr lang="en-US" sz="2000" dirty="0"/>
          </a:p>
          <a:p>
            <a:pPr lvl="1">
              <a:buFont typeface="Wingdings" panose="05000000000000000000" pitchFamily="2" charset="2"/>
              <a:buChar char="Ø"/>
            </a:pPr>
            <a:r>
              <a:rPr lang="en-US" dirty="0"/>
              <a:t>Record and Track Hazards </a:t>
            </a:r>
          </a:p>
          <a:p>
            <a:pPr lvl="1">
              <a:buFont typeface="Wingdings" panose="05000000000000000000" pitchFamily="2" charset="2"/>
              <a:buChar char="Ø"/>
            </a:pPr>
            <a:r>
              <a:rPr lang="en-US" dirty="0"/>
              <a:t>Communicate Results</a:t>
            </a:r>
            <a:endParaRPr lang="en-US" sz="20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15</a:t>
            </a:fld>
            <a:endParaRPr lang="en-US"/>
          </a:p>
        </p:txBody>
      </p:sp>
    </p:spTree>
    <p:extLst>
      <p:ext uri="{BB962C8B-B14F-4D97-AF65-F5344CB8AC3E}">
        <p14:creationId xmlns:p14="http://schemas.microsoft.com/office/powerpoint/2010/main" val="3014205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a:bodyPr>
          <a:lstStyle/>
          <a:p>
            <a:r>
              <a:rPr lang="en-US" b="1" dirty="0"/>
              <a:t>TOOLS USED TO IDENTIFY RISK FOR SAFETY PROFESSIONALS</a:t>
            </a:r>
            <a:endParaRPr lang="en-US" dirty="0"/>
          </a:p>
          <a:p>
            <a:r>
              <a:rPr lang="en-US" b="1" dirty="0"/>
              <a:t>Risk Management Tool #7: Brainstorming</a:t>
            </a:r>
            <a:endParaRPr lang="en-US" dirty="0"/>
          </a:p>
          <a:p>
            <a:r>
              <a:rPr lang="en-US" b="1" u="sng" dirty="0"/>
              <a:t>Purpose</a:t>
            </a:r>
            <a:r>
              <a:rPr lang="en-US" b="1" dirty="0"/>
              <a:t>:</a:t>
            </a:r>
            <a:r>
              <a:rPr lang="en-US" dirty="0"/>
              <a:t> Brainstorming is a process commonly used to stimulate and generate a free-flowing dialogue to collect and identify a list of ideas.  It is used to generate as many ideas as possible regarding a particular concern or problem.  Brainstorming sessions are a relatively quick and easy way of collecting ideas.  In risk assessment, it is used to generate a list of potential failures, hazards, risk and controls.  </a:t>
            </a:r>
          </a:p>
          <a:p>
            <a:r>
              <a:rPr lang="en-US" b="1" u="sng" dirty="0"/>
              <a:t>Application</a:t>
            </a:r>
            <a:r>
              <a:rPr lang="en-US" b="1" dirty="0"/>
              <a:t>:</a:t>
            </a:r>
            <a:r>
              <a:rPr lang="en-US" dirty="0"/>
              <a:t> Brainstorming sessions are often used as an initial identification method in a sequence of other analysis and assessment methods.  To allow free flow of ideas, the session requires an environment free of criticism or judgment of ideas/items and should encourage participation and creative thinking. </a:t>
            </a:r>
          </a:p>
          <a:p>
            <a:pPr lvl="1">
              <a:buFont typeface="Wingdings" panose="05000000000000000000" pitchFamily="2" charset="2"/>
              <a:buChar char="Ø"/>
            </a:pPr>
            <a:endParaRPr lang="en-US" sz="20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16</a:t>
            </a:fld>
            <a:endParaRPr lang="en-US"/>
          </a:p>
        </p:txBody>
      </p:sp>
    </p:spTree>
    <p:extLst>
      <p:ext uri="{BB962C8B-B14F-4D97-AF65-F5344CB8AC3E}">
        <p14:creationId xmlns:p14="http://schemas.microsoft.com/office/powerpoint/2010/main" val="15395006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36098" y="1158849"/>
            <a:ext cx="11384841" cy="3216201"/>
          </a:xfrm>
        </p:spPr>
        <p:txBody>
          <a:bodyPr>
            <a:normAutofit/>
          </a:bodyPr>
          <a:lstStyle/>
          <a:p>
            <a:r>
              <a:rPr lang="en-US" b="1" dirty="0"/>
              <a:t>TOOLS USED TO IDENTIFY RISK FOR SAFETY PROFESSIONALS</a:t>
            </a:r>
            <a:endParaRPr lang="en-US" dirty="0"/>
          </a:p>
          <a:p>
            <a:r>
              <a:rPr lang="en-US" b="1" dirty="0"/>
              <a:t>Risk Management Tool #7: Brainstorming</a:t>
            </a:r>
            <a:endParaRPr lang="en-US" dirty="0"/>
          </a:p>
          <a:p>
            <a:r>
              <a:rPr lang="en-US" b="1" u="sng" dirty="0"/>
              <a:t>Process</a:t>
            </a:r>
            <a:r>
              <a:rPr lang="en-US" dirty="0"/>
              <a:t>: Brainstorming is generally performed by a qualified, knowledgeable group of stakeholders and is either structured or non-structured.</a:t>
            </a:r>
          </a:p>
          <a:p>
            <a:r>
              <a:rPr lang="en-US" dirty="0"/>
              <a:t>A skilled facilitator can vastly improve the outcome of a brainstorming effort.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17</a:t>
            </a:fld>
            <a:endParaRPr lang="en-US"/>
          </a:p>
        </p:txBody>
      </p:sp>
      <p:pic>
        <p:nvPicPr>
          <p:cNvPr id="5" name="Picture 4">
            <a:extLst>
              <a:ext uri="{FF2B5EF4-FFF2-40B4-BE49-F238E27FC236}">
                <a16:creationId xmlns:a16="http://schemas.microsoft.com/office/drawing/2014/main" id="{1DDDFE51-44D3-4AEF-A3D7-441448429F08}"/>
              </a:ext>
            </a:extLst>
          </p:cNvPr>
          <p:cNvPicPr>
            <a:picLocks noChangeAspect="1"/>
          </p:cNvPicPr>
          <p:nvPr/>
        </p:nvPicPr>
        <p:blipFill>
          <a:blip r:embed="rId2"/>
          <a:stretch>
            <a:fillRect/>
          </a:stretch>
        </p:blipFill>
        <p:spPr>
          <a:xfrm>
            <a:off x="2389876" y="4001122"/>
            <a:ext cx="7345987" cy="2383364"/>
          </a:xfrm>
          <a:prstGeom prst="rect">
            <a:avLst/>
          </a:prstGeom>
        </p:spPr>
      </p:pic>
      <p:sp>
        <p:nvSpPr>
          <p:cNvPr id="6" name="Rectangle 5">
            <a:extLst>
              <a:ext uri="{FF2B5EF4-FFF2-40B4-BE49-F238E27FC236}">
                <a16:creationId xmlns:a16="http://schemas.microsoft.com/office/drawing/2014/main" id="{396586D6-0EC5-4105-BD87-E931B140E940}"/>
              </a:ext>
            </a:extLst>
          </p:cNvPr>
          <p:cNvSpPr/>
          <p:nvPr/>
        </p:nvSpPr>
        <p:spPr>
          <a:xfrm>
            <a:off x="4234577" y="6092025"/>
            <a:ext cx="3244543" cy="369332"/>
          </a:xfrm>
          <a:prstGeom prst="rect">
            <a:avLst/>
          </a:prstGeom>
        </p:spPr>
        <p:txBody>
          <a:bodyPr wrap="none">
            <a:spAutoFit/>
          </a:bodyPr>
          <a:lstStyle/>
          <a:p>
            <a:r>
              <a:rPr lang="en-US" dirty="0"/>
              <a:t>Figure 4.5 Brainstorming Process</a:t>
            </a:r>
          </a:p>
        </p:txBody>
      </p:sp>
    </p:spTree>
    <p:extLst>
      <p:ext uri="{BB962C8B-B14F-4D97-AF65-F5344CB8AC3E}">
        <p14:creationId xmlns:p14="http://schemas.microsoft.com/office/powerpoint/2010/main" val="24766599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20000"/>
          </a:bodyPr>
          <a:lstStyle/>
          <a:p>
            <a:r>
              <a:rPr lang="en-US" b="1" dirty="0"/>
              <a:t>TOOLS USED TO IDENTIFY RISK FOR SAFETY PROFESSIONALS</a:t>
            </a:r>
            <a:endParaRPr lang="en-US" dirty="0"/>
          </a:p>
          <a:p>
            <a:r>
              <a:rPr lang="en-US" b="1" dirty="0"/>
              <a:t>Risk Management Tool #8: Delphi Technique</a:t>
            </a:r>
            <a:endParaRPr lang="en-US" dirty="0"/>
          </a:p>
          <a:p>
            <a:r>
              <a:rPr lang="en-US" b="1" u="sng" dirty="0"/>
              <a:t>Purpose:</a:t>
            </a:r>
            <a:r>
              <a:rPr lang="en-US" dirty="0"/>
              <a:t>  The Delphi Technique is used to gain a consensus on a subject matter from a group of knowledgeable stakeholders or experts.  The technique uses a series of questionnaires to collect and collate opinions from a group of experts.  An important aspect of the technique is that opinions are made independently and anonymously while having access to the other opinions or views during the process. </a:t>
            </a:r>
          </a:p>
          <a:p>
            <a:r>
              <a:rPr lang="en-US" b="1" u="sng" dirty="0"/>
              <a:t>Application:</a:t>
            </a:r>
            <a:r>
              <a:rPr lang="en-US" dirty="0"/>
              <a:t>   The method is used for complex problems or systems to identify risk where expert judgment is needed. It can be used to identify risks, threats and opportunities and to gain consensus view on the likelihood and consequences of future events. It has application in reconciling differences among experts, generating consensus on decisions such as selection of risk treatments, and in developing forecasts and policies.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18</a:t>
            </a:fld>
            <a:endParaRPr lang="en-US"/>
          </a:p>
        </p:txBody>
      </p:sp>
    </p:spTree>
    <p:extLst>
      <p:ext uri="{BB962C8B-B14F-4D97-AF65-F5344CB8AC3E}">
        <p14:creationId xmlns:p14="http://schemas.microsoft.com/office/powerpoint/2010/main" val="1373520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IDENTIFY RISK FOR SAFETY PROFESSIONALS</a:t>
            </a:r>
            <a:endParaRPr lang="en-US" dirty="0"/>
          </a:p>
          <a:p>
            <a:r>
              <a:rPr lang="en-US" b="1" dirty="0"/>
              <a:t>Risk Management Tool #8: Delphi Technique</a:t>
            </a:r>
            <a:endParaRPr lang="en-US" dirty="0"/>
          </a:p>
          <a:p>
            <a:r>
              <a:rPr lang="en-US" b="1" u="sng" dirty="0"/>
              <a:t>Process:</a:t>
            </a:r>
            <a:r>
              <a:rPr lang="en-US" dirty="0"/>
              <a:t>  The Delphi Method works through a number of cycles of anonymous written discussion and argument, managed by a facilitator. Participants in the process do not meet, or even necessarily know who else is involved: the facilitator controls the process, and manages the flow and consolidation of information. The anonymity and remoteness of the process helps to avoid issues of groupthink and personality conflict. More than this, it gives people time to think issues through properly, critique arguments rigorously and contribute fully. The process steps are listed in the next slide.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19</a:t>
            </a:fld>
            <a:endParaRPr lang="en-US"/>
          </a:p>
        </p:txBody>
      </p:sp>
    </p:spTree>
    <p:extLst>
      <p:ext uri="{BB962C8B-B14F-4D97-AF65-F5344CB8AC3E}">
        <p14:creationId xmlns:p14="http://schemas.microsoft.com/office/powerpoint/2010/main" val="3638077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10000"/>
          </a:bodyPr>
          <a:lstStyle/>
          <a:p>
            <a:r>
              <a:rPr lang="en-US" b="1" dirty="0"/>
              <a:t>Introduction</a:t>
            </a:r>
            <a:endParaRPr lang="en-US" dirty="0"/>
          </a:p>
          <a:p>
            <a:r>
              <a:rPr lang="en-US" dirty="0"/>
              <a:t>The process of assessing risk is considered the ‘core’ of risk management. The fundamental process of risk assessment enables those responsible for making decision to better understand the risk and its need for reduction or management. </a:t>
            </a:r>
          </a:p>
          <a:p>
            <a:r>
              <a:rPr lang="en-US" dirty="0"/>
              <a:t>Risk assessment, as defined in ISO Guide 73 (ANSI Z690.1-2011), Vocabulary for Risk Management standard, embodies three distinct, sequential components.  These components are:</a:t>
            </a:r>
          </a:p>
          <a:p>
            <a:pPr lvl="1">
              <a:buFont typeface="Wingdings" panose="05000000000000000000" pitchFamily="2" charset="2"/>
              <a:buChar char="Ø"/>
            </a:pPr>
            <a:r>
              <a:rPr lang="en-US" dirty="0"/>
              <a:t> Risk Identification - finding, recognizing and recording hazards</a:t>
            </a:r>
          </a:p>
          <a:p>
            <a:pPr lvl="1">
              <a:buFont typeface="Wingdings" panose="05000000000000000000" pitchFamily="2" charset="2"/>
              <a:buChar char="Ø"/>
            </a:pPr>
            <a:r>
              <a:rPr lang="en-US" dirty="0"/>
              <a:t> Risk Analysis - understanding consequences and probabilities and existing controls</a:t>
            </a:r>
          </a:p>
          <a:p>
            <a:pPr lvl="1">
              <a:buFont typeface="Wingdings" panose="05000000000000000000" pitchFamily="2" charset="2"/>
              <a:buChar char="Ø"/>
            </a:pPr>
            <a:r>
              <a:rPr lang="en-US" dirty="0"/>
              <a:t> Risk Evaluation – comparing levels of risk and considering additional controls</a:t>
            </a:r>
          </a:p>
          <a:p>
            <a:r>
              <a:rPr lang="en-US" dirty="0"/>
              <a:t>Of the three elements, risk identification is arguably the most critical aspect of risk assessment.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a:t>
            </a:fld>
            <a:endParaRPr lang="en-US"/>
          </a:p>
        </p:txBody>
      </p:sp>
    </p:spTree>
    <p:extLst>
      <p:ext uri="{BB962C8B-B14F-4D97-AF65-F5344CB8AC3E}">
        <p14:creationId xmlns:p14="http://schemas.microsoft.com/office/powerpoint/2010/main" val="2987141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809431"/>
          </a:xfrm>
        </p:spPr>
        <p:txBody>
          <a:bodyPr>
            <a:normAutofit/>
          </a:bodyPr>
          <a:lstStyle/>
          <a:p>
            <a:r>
              <a:rPr lang="en-US" b="1" dirty="0"/>
              <a:t>TOOLS USED TO IDENTIFY RISK FOR SAFETY PROFESSIONALS</a:t>
            </a:r>
            <a:endParaRPr lang="en-US" dirty="0"/>
          </a:p>
          <a:p>
            <a:r>
              <a:rPr lang="en-US" b="1" dirty="0"/>
              <a:t>Risk Management Tool #8: Delphi Technique</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20</a:t>
            </a:fld>
            <a:endParaRPr lang="en-US"/>
          </a:p>
        </p:txBody>
      </p:sp>
      <p:pic>
        <p:nvPicPr>
          <p:cNvPr id="5" name="Picture 4">
            <a:extLst>
              <a:ext uri="{FF2B5EF4-FFF2-40B4-BE49-F238E27FC236}">
                <a16:creationId xmlns:a16="http://schemas.microsoft.com/office/drawing/2014/main" id="{800722A9-C749-4D4A-9AC3-79379BFBBE9F}"/>
              </a:ext>
            </a:extLst>
          </p:cNvPr>
          <p:cNvPicPr>
            <a:picLocks noChangeAspect="1"/>
          </p:cNvPicPr>
          <p:nvPr/>
        </p:nvPicPr>
        <p:blipFill>
          <a:blip r:embed="rId2"/>
          <a:stretch>
            <a:fillRect/>
          </a:stretch>
        </p:blipFill>
        <p:spPr>
          <a:xfrm>
            <a:off x="534578" y="3053324"/>
            <a:ext cx="11146572" cy="1948183"/>
          </a:xfrm>
          <a:prstGeom prst="rect">
            <a:avLst/>
          </a:prstGeom>
        </p:spPr>
      </p:pic>
      <p:sp>
        <p:nvSpPr>
          <p:cNvPr id="6" name="Rectangle 5">
            <a:extLst>
              <a:ext uri="{FF2B5EF4-FFF2-40B4-BE49-F238E27FC236}">
                <a16:creationId xmlns:a16="http://schemas.microsoft.com/office/drawing/2014/main" id="{650B981B-18C4-4C25-B5C8-E7B0EC6AEAED}"/>
              </a:ext>
            </a:extLst>
          </p:cNvPr>
          <p:cNvSpPr/>
          <p:nvPr/>
        </p:nvSpPr>
        <p:spPr>
          <a:xfrm>
            <a:off x="4139237" y="5309596"/>
            <a:ext cx="3547766" cy="369332"/>
          </a:xfrm>
          <a:prstGeom prst="rect">
            <a:avLst/>
          </a:prstGeom>
        </p:spPr>
        <p:txBody>
          <a:bodyPr wrap="none">
            <a:spAutoFit/>
          </a:bodyPr>
          <a:lstStyle/>
          <a:p>
            <a:r>
              <a:rPr lang="fr-FR" dirty="0"/>
              <a:t>Figure 4.6 Delphi Technique Process</a:t>
            </a:r>
            <a:endParaRPr lang="en-US" dirty="0"/>
          </a:p>
        </p:txBody>
      </p:sp>
    </p:spTree>
    <p:extLst>
      <p:ext uri="{BB962C8B-B14F-4D97-AF65-F5344CB8AC3E}">
        <p14:creationId xmlns:p14="http://schemas.microsoft.com/office/powerpoint/2010/main" val="665464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a:bodyPr>
          <a:lstStyle/>
          <a:p>
            <a:r>
              <a:rPr lang="en-US" b="1" dirty="0"/>
              <a:t>TOOLS USED TO IDENTIFY RISK FOR SAFETY PROFESSIONALS</a:t>
            </a:r>
            <a:endParaRPr lang="en-US" dirty="0"/>
          </a:p>
          <a:p>
            <a:r>
              <a:rPr lang="en-US" b="1" dirty="0"/>
              <a:t>Risk Management Tool #9: Hazard Identification Study (HAZID)</a:t>
            </a:r>
            <a:endParaRPr lang="en-US" dirty="0"/>
          </a:p>
          <a:p>
            <a:r>
              <a:rPr lang="en-US" b="1" u="sng" dirty="0"/>
              <a:t>Purpose: </a:t>
            </a:r>
            <a:r>
              <a:rPr lang="en-US" dirty="0"/>
              <a:t>   A hazard identification study or HAZID is a qualitative, structured technique using guide words and/or checklists for early identification of existing and potential hazards, their causes and consequences.  It purpose is to anticipate, identify and list hazards associated with an operation, system, product or task in the first step of the risk assessment. </a:t>
            </a:r>
          </a:p>
          <a:p>
            <a:r>
              <a:rPr lang="en-US" b="1" u="sng" dirty="0"/>
              <a:t>Application:</a:t>
            </a:r>
            <a:r>
              <a:rPr lang="en-US" dirty="0"/>
              <a:t>  HAZID is used early in the process for existing operations as well as conceptual or design phase efforts.  It is often used in advance of other risk assessment methods.  The technique can include a qualitative analysis to determine the potential severity and likelihood of occurrence which is sometimes referred to as a Risk Identification Study or RISKID.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21</a:t>
            </a:fld>
            <a:endParaRPr lang="en-US"/>
          </a:p>
        </p:txBody>
      </p:sp>
    </p:spTree>
    <p:extLst>
      <p:ext uri="{BB962C8B-B14F-4D97-AF65-F5344CB8AC3E}">
        <p14:creationId xmlns:p14="http://schemas.microsoft.com/office/powerpoint/2010/main" val="14556409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E4D4F9D-0799-4E5F-BC17-1F937012FBD7}"/>
              </a:ext>
            </a:extLst>
          </p:cNvPr>
          <p:cNvPicPr>
            <a:picLocks noChangeAspect="1"/>
          </p:cNvPicPr>
          <p:nvPr/>
        </p:nvPicPr>
        <p:blipFill>
          <a:blip r:embed="rId2"/>
          <a:stretch>
            <a:fillRect/>
          </a:stretch>
        </p:blipFill>
        <p:spPr>
          <a:xfrm>
            <a:off x="1828801" y="4539836"/>
            <a:ext cx="8806374" cy="2130033"/>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3567893"/>
          </a:xfrm>
        </p:spPr>
        <p:txBody>
          <a:bodyPr>
            <a:normAutofit/>
          </a:bodyPr>
          <a:lstStyle/>
          <a:p>
            <a:r>
              <a:rPr lang="en-US" b="1" dirty="0"/>
              <a:t>TOOLS USED TO IDENTIFY RISK FOR SAFETY PROFESSIONALS</a:t>
            </a:r>
            <a:endParaRPr lang="en-US" dirty="0"/>
          </a:p>
          <a:p>
            <a:r>
              <a:rPr lang="en-US" b="1" dirty="0"/>
              <a:t>Risk Management Tool #9: Hazard Identification Study (HAZID)</a:t>
            </a:r>
            <a:endParaRPr lang="en-US" dirty="0"/>
          </a:p>
          <a:p>
            <a:r>
              <a:rPr lang="en-US" b="1" u="sng" dirty="0"/>
              <a:t>Process:</a:t>
            </a:r>
            <a:r>
              <a:rPr lang="en-US" dirty="0"/>
              <a:t> HAZID is generally conducted by an experienced multi-discipline team using documents, diagrams, guide words, checklists, and brainstorming to identify hazards, causes, consequences and controls. Generally, an experienced facilitator and team are used in a workshop setting.  The specific part or node of an operation is selected for the study.  The process steps are represented in below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22</a:t>
            </a:fld>
            <a:endParaRPr lang="en-US"/>
          </a:p>
        </p:txBody>
      </p:sp>
    </p:spTree>
    <p:extLst>
      <p:ext uri="{BB962C8B-B14F-4D97-AF65-F5344CB8AC3E}">
        <p14:creationId xmlns:p14="http://schemas.microsoft.com/office/powerpoint/2010/main" val="26372405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1331130"/>
          </a:xfrm>
        </p:spPr>
        <p:txBody>
          <a:bodyPr>
            <a:normAutofit/>
          </a:bodyPr>
          <a:lstStyle/>
          <a:p>
            <a:r>
              <a:rPr lang="en-US" b="1" dirty="0"/>
              <a:t>TOOLS USED TO IDENTIFY RISK FOR SAFETY PROFESSIONALS</a:t>
            </a:r>
            <a:endParaRPr lang="en-US" dirty="0"/>
          </a:p>
          <a:p>
            <a:r>
              <a:rPr lang="en-US" b="1" dirty="0"/>
              <a:t>Risk Management Tool #9: Hazard Identification Study (HAZID)</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23</a:t>
            </a:fld>
            <a:endParaRPr lang="en-US"/>
          </a:p>
        </p:txBody>
      </p:sp>
      <p:pic>
        <p:nvPicPr>
          <p:cNvPr id="5" name="Picture 4">
            <a:extLst>
              <a:ext uri="{FF2B5EF4-FFF2-40B4-BE49-F238E27FC236}">
                <a16:creationId xmlns:a16="http://schemas.microsoft.com/office/drawing/2014/main" id="{70FE2C69-A168-42DE-B3C2-EE5E436798C2}"/>
              </a:ext>
            </a:extLst>
          </p:cNvPr>
          <p:cNvPicPr>
            <a:picLocks noChangeAspect="1"/>
          </p:cNvPicPr>
          <p:nvPr/>
        </p:nvPicPr>
        <p:blipFill>
          <a:blip r:embed="rId2"/>
          <a:stretch>
            <a:fillRect/>
          </a:stretch>
        </p:blipFill>
        <p:spPr>
          <a:xfrm>
            <a:off x="1045709" y="2434563"/>
            <a:ext cx="3990524" cy="4022588"/>
          </a:xfrm>
          <a:prstGeom prst="rect">
            <a:avLst/>
          </a:prstGeom>
        </p:spPr>
      </p:pic>
      <p:pic>
        <p:nvPicPr>
          <p:cNvPr id="6" name="Picture 5">
            <a:extLst>
              <a:ext uri="{FF2B5EF4-FFF2-40B4-BE49-F238E27FC236}">
                <a16:creationId xmlns:a16="http://schemas.microsoft.com/office/drawing/2014/main" id="{989D31BB-DE10-4DB5-9D8F-D4EEFC0DB08A}"/>
              </a:ext>
            </a:extLst>
          </p:cNvPr>
          <p:cNvPicPr>
            <a:picLocks noChangeAspect="1"/>
          </p:cNvPicPr>
          <p:nvPr/>
        </p:nvPicPr>
        <p:blipFill>
          <a:blip r:embed="rId3"/>
          <a:stretch>
            <a:fillRect/>
          </a:stretch>
        </p:blipFill>
        <p:spPr>
          <a:xfrm>
            <a:off x="6096000" y="2279818"/>
            <a:ext cx="4886481" cy="4177332"/>
          </a:xfrm>
          <a:prstGeom prst="rect">
            <a:avLst/>
          </a:prstGeom>
        </p:spPr>
      </p:pic>
      <p:sp>
        <p:nvSpPr>
          <p:cNvPr id="8" name="Rectangle 7">
            <a:extLst>
              <a:ext uri="{FF2B5EF4-FFF2-40B4-BE49-F238E27FC236}">
                <a16:creationId xmlns:a16="http://schemas.microsoft.com/office/drawing/2014/main" id="{F1F7E448-1043-4F19-81B7-AF420E28EF67}"/>
              </a:ext>
            </a:extLst>
          </p:cNvPr>
          <p:cNvSpPr/>
          <p:nvPr/>
        </p:nvSpPr>
        <p:spPr>
          <a:xfrm>
            <a:off x="2550674" y="2569939"/>
            <a:ext cx="2812886" cy="369332"/>
          </a:xfrm>
          <a:prstGeom prst="rect">
            <a:avLst/>
          </a:prstGeom>
        </p:spPr>
        <p:txBody>
          <a:bodyPr wrap="none">
            <a:spAutoFit/>
          </a:bodyPr>
          <a:lstStyle/>
          <a:p>
            <a:r>
              <a:rPr lang="en-US" dirty="0"/>
              <a:t>Figure 4.8 HAZID Flow Chart</a:t>
            </a:r>
          </a:p>
        </p:txBody>
      </p:sp>
    </p:spTree>
    <p:extLst>
      <p:ext uri="{BB962C8B-B14F-4D97-AF65-F5344CB8AC3E}">
        <p14:creationId xmlns:p14="http://schemas.microsoft.com/office/powerpoint/2010/main" val="6911658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IDENTIFY RISK FOR SAFETY PROFESSIONALS</a:t>
            </a:r>
            <a:endParaRPr lang="en-US" dirty="0"/>
          </a:p>
          <a:p>
            <a:r>
              <a:rPr lang="en-US" b="1" dirty="0"/>
              <a:t>Risk Management Tool #10: Design Safety Review</a:t>
            </a:r>
            <a:endParaRPr lang="en-US" dirty="0"/>
          </a:p>
          <a:p>
            <a:r>
              <a:rPr lang="en-US" b="1" u="sng" dirty="0"/>
              <a:t>Purpose: </a:t>
            </a:r>
            <a:r>
              <a:rPr lang="en-US" dirty="0"/>
              <a:t>  A design safety review is used to anticipate and identify potential hazards during the design and redesign process of new facilities, expansions in existing buildings, new or modified processes and systems, equipment and machines, and products.  The purpose of a Design Safety Review is to avoid anticipated hazards through design of a new system or redesign of an existing system.</a:t>
            </a:r>
          </a:p>
          <a:p>
            <a:r>
              <a:rPr lang="en-US" b="1" u="sng" dirty="0"/>
              <a:t>Application:</a:t>
            </a:r>
            <a:r>
              <a:rPr lang="en-US" dirty="0"/>
              <a:t> Design safety reviews are most effective when performed at an early stage when design objectives are being discussed according to Z590.3, and should be considered in any major planned changed.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24</a:t>
            </a:fld>
            <a:endParaRPr lang="en-US"/>
          </a:p>
        </p:txBody>
      </p:sp>
    </p:spTree>
    <p:extLst>
      <p:ext uri="{BB962C8B-B14F-4D97-AF65-F5344CB8AC3E}">
        <p14:creationId xmlns:p14="http://schemas.microsoft.com/office/powerpoint/2010/main" val="1960975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7DCBAF-6B45-4D2E-8B99-D3068999643C}"/>
              </a:ext>
            </a:extLst>
          </p:cNvPr>
          <p:cNvPicPr>
            <a:picLocks noChangeAspect="1"/>
          </p:cNvPicPr>
          <p:nvPr/>
        </p:nvPicPr>
        <p:blipFill>
          <a:blip r:embed="rId2"/>
          <a:stretch>
            <a:fillRect/>
          </a:stretch>
        </p:blipFill>
        <p:spPr>
          <a:xfrm>
            <a:off x="742918" y="3429000"/>
            <a:ext cx="10772424" cy="2608307"/>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906711"/>
          </a:xfrm>
        </p:spPr>
        <p:txBody>
          <a:bodyPr>
            <a:normAutofit/>
          </a:bodyPr>
          <a:lstStyle/>
          <a:p>
            <a:r>
              <a:rPr lang="en-US" b="1" dirty="0"/>
              <a:t>TOOLS USED TO IDENTIFY RISK FOR SAFETY PROFESSIONALS</a:t>
            </a:r>
            <a:endParaRPr lang="en-US" dirty="0"/>
          </a:p>
          <a:p>
            <a:r>
              <a:rPr lang="en-US" b="1" dirty="0"/>
              <a:t>Risk Management Tool #10: Design Safety Review</a:t>
            </a:r>
            <a:endParaRPr lang="en-US" dirty="0"/>
          </a:p>
          <a:p>
            <a:r>
              <a:rPr lang="en-US" b="1" u="sng" dirty="0"/>
              <a:t>Process:</a:t>
            </a:r>
            <a:r>
              <a:rPr lang="en-US" dirty="0"/>
              <a:t>  The design safety review process is a systematic method used to anticipate, identify, avoid, eliminated or controlled hazards at the design stage. Management commitment and support are required to integrate prevention through design concepts.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25</a:t>
            </a:fld>
            <a:endParaRPr lang="en-US"/>
          </a:p>
        </p:txBody>
      </p:sp>
      <p:sp>
        <p:nvSpPr>
          <p:cNvPr id="6" name="Rectangle 5">
            <a:extLst>
              <a:ext uri="{FF2B5EF4-FFF2-40B4-BE49-F238E27FC236}">
                <a16:creationId xmlns:a16="http://schemas.microsoft.com/office/drawing/2014/main" id="{651B11B0-561F-4657-A8F1-D6BA88B4E188}"/>
              </a:ext>
            </a:extLst>
          </p:cNvPr>
          <p:cNvSpPr/>
          <p:nvPr/>
        </p:nvSpPr>
        <p:spPr>
          <a:xfrm>
            <a:off x="3294455" y="5827497"/>
            <a:ext cx="4587090" cy="369332"/>
          </a:xfrm>
          <a:prstGeom prst="rect">
            <a:avLst/>
          </a:prstGeom>
        </p:spPr>
        <p:txBody>
          <a:bodyPr wrap="none">
            <a:spAutoFit/>
          </a:bodyPr>
          <a:lstStyle/>
          <a:p>
            <a:r>
              <a:rPr lang="en-US" dirty="0"/>
              <a:t>Figure 4.10 Design Safety Review Process Steps</a:t>
            </a:r>
          </a:p>
        </p:txBody>
      </p:sp>
    </p:spTree>
    <p:extLst>
      <p:ext uri="{BB962C8B-B14F-4D97-AF65-F5344CB8AC3E}">
        <p14:creationId xmlns:p14="http://schemas.microsoft.com/office/powerpoint/2010/main" val="29224568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77500" lnSpcReduction="20000"/>
          </a:bodyPr>
          <a:lstStyle/>
          <a:p>
            <a:r>
              <a:rPr lang="en-US" b="1" dirty="0"/>
              <a:t>References</a:t>
            </a:r>
            <a:endParaRPr lang="en-US" dirty="0"/>
          </a:p>
          <a:p>
            <a:r>
              <a:rPr lang="en-US" dirty="0"/>
              <a:t>ANSI/ASSE/AIHA Z10-2012 (R2017). </a:t>
            </a:r>
            <a:r>
              <a:rPr lang="en-US" i="1" dirty="0"/>
              <a:t>American National Standard—Occupational Health and Safety Management Systems. </a:t>
            </a:r>
            <a:r>
              <a:rPr lang="en-US" dirty="0"/>
              <a:t>Fairfax, VA: American Industrial Hygiene Association, 2012. </a:t>
            </a:r>
          </a:p>
          <a:p>
            <a:r>
              <a:rPr lang="en-US" dirty="0"/>
              <a:t>ANSI/ASSE Z590.3-2011 (R2016). </a:t>
            </a:r>
            <a:r>
              <a:rPr lang="en-US" i="1" dirty="0"/>
              <a:t>Prevention through Design: Guidelines for Addressing Occupational Hazards and Risks in Design and Redesign Processes</a:t>
            </a:r>
            <a:r>
              <a:rPr lang="en-US" dirty="0"/>
              <a:t>. Des Plaines, IL: American Society of Safety Engineers, 2011.</a:t>
            </a:r>
          </a:p>
          <a:p>
            <a:r>
              <a:rPr lang="en-US" dirty="0"/>
              <a:t>ANSI/ASSE Z690.1-2011. </a:t>
            </a:r>
            <a:r>
              <a:rPr lang="en-US" i="1" dirty="0"/>
              <a:t>American National Standard - Vocabulary for Risk Management</a:t>
            </a:r>
            <a:r>
              <a:rPr lang="en-US" dirty="0"/>
              <a:t>. Des Plaines, IL: American Society of Safety Engineers, 2011.</a:t>
            </a:r>
          </a:p>
          <a:p>
            <a:r>
              <a:rPr lang="en-US" dirty="0"/>
              <a:t>ANSI/ASSE Z690.2-2011</a:t>
            </a:r>
            <a:r>
              <a:rPr lang="en-US" i="1" dirty="0"/>
              <a:t>. American National Standard – Risk Management Principles and Guidelines</a:t>
            </a:r>
            <a:r>
              <a:rPr lang="en-US" dirty="0"/>
              <a:t>. Des Plaines, IL: American Society of Safety Engineers, 2011.</a:t>
            </a:r>
          </a:p>
          <a:p>
            <a:r>
              <a:rPr lang="en-US" dirty="0"/>
              <a:t>ANSI/ASSE Z690.3-2011. </a:t>
            </a:r>
            <a:r>
              <a:rPr lang="en-US" i="1" dirty="0"/>
              <a:t>American National Standard - Risk Assessment Techniques</a:t>
            </a:r>
            <a:r>
              <a:rPr lang="en-US" dirty="0"/>
              <a:t>. Des Plains, IL: American Society of Safety Engineers, 2011.</a:t>
            </a:r>
          </a:p>
          <a:p>
            <a:r>
              <a:rPr lang="en-US" dirty="0"/>
              <a:t>ASSE’s Risk Assessment Institute website (http://www.oshrisk.org/videos/)</a:t>
            </a:r>
          </a:p>
          <a:p>
            <a:r>
              <a:rPr lang="en-US" dirty="0"/>
              <a:t>Chevron. (2013). Chevron Pipe Line Company – Hazard Analysis Procedure Available at  http://www.chevronpipeline.com/pdf/hazard_analysis_procedure.pdf</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26</a:t>
            </a:fld>
            <a:endParaRPr lang="en-US"/>
          </a:p>
        </p:txBody>
      </p:sp>
    </p:spTree>
    <p:extLst>
      <p:ext uri="{BB962C8B-B14F-4D97-AF65-F5344CB8AC3E}">
        <p14:creationId xmlns:p14="http://schemas.microsoft.com/office/powerpoint/2010/main" val="36775619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77500" lnSpcReduction="20000"/>
          </a:bodyPr>
          <a:lstStyle/>
          <a:p>
            <a:r>
              <a:rPr lang="en-US" b="1" dirty="0"/>
              <a:t>References</a:t>
            </a:r>
            <a:endParaRPr lang="en-US" dirty="0"/>
          </a:p>
          <a:p>
            <a:r>
              <a:rPr lang="en-US" dirty="0"/>
              <a:t>Main, Bruce, W. </a:t>
            </a:r>
            <a:r>
              <a:rPr lang="en-US" i="1" dirty="0"/>
              <a:t>Risk Assessment: Challenges and Opportunities</a:t>
            </a:r>
            <a:r>
              <a:rPr lang="en-US" dirty="0"/>
              <a:t>.</a:t>
            </a:r>
            <a:r>
              <a:rPr lang="en-US" i="1" dirty="0"/>
              <a:t> </a:t>
            </a:r>
            <a:r>
              <a:rPr lang="en-US" dirty="0"/>
              <a:t>Ann Harbor, MI:</a:t>
            </a:r>
            <a:r>
              <a:rPr lang="en-US" i="1" dirty="0"/>
              <a:t> </a:t>
            </a:r>
            <a:r>
              <a:rPr lang="en-US" dirty="0"/>
              <a:t>Design Safety Engineering, Inc., 2012.</a:t>
            </a:r>
          </a:p>
          <a:p>
            <a:r>
              <a:rPr lang="en-US" dirty="0" err="1"/>
              <a:t>Manuele</a:t>
            </a:r>
            <a:r>
              <a:rPr lang="en-US" dirty="0"/>
              <a:t>, Fred. A., </a:t>
            </a:r>
            <a:r>
              <a:rPr lang="en-US" i="1" dirty="0"/>
              <a:t>Advanced Safety Management: Focusing on Z10 and Serious Injury Prevention</a:t>
            </a:r>
            <a:r>
              <a:rPr lang="en-US" dirty="0"/>
              <a:t>. Hoboken, NJ: Wiley, 2008.</a:t>
            </a:r>
          </a:p>
          <a:p>
            <a:r>
              <a:rPr lang="en-US" dirty="0"/>
              <a:t>MIL-STD-882E. </a:t>
            </a:r>
            <a:r>
              <a:rPr lang="en-US" i="1" dirty="0"/>
              <a:t>Standard Practice for System Safety</a:t>
            </a:r>
            <a:r>
              <a:rPr lang="en-US" dirty="0"/>
              <a:t>. Washington, DC: Department of Defense, 2012. </a:t>
            </a:r>
          </a:p>
          <a:p>
            <a:r>
              <a:rPr lang="en-US" dirty="0"/>
              <a:t>Popov, G., Lyon, B., </a:t>
            </a:r>
            <a:r>
              <a:rPr lang="en-US" dirty="0" err="1"/>
              <a:t>Hollcroft</a:t>
            </a:r>
            <a:r>
              <a:rPr lang="en-US" dirty="0"/>
              <a:t>, B., </a:t>
            </a:r>
            <a:r>
              <a:rPr lang="en-US" i="1" dirty="0"/>
              <a:t>Risk Assessment: A Practical Guide to Assessing Operational</a:t>
            </a:r>
            <a:r>
              <a:rPr lang="en-US" dirty="0"/>
              <a:t> Risks. Hoboken, NJ: Wiley, 2016</a:t>
            </a:r>
          </a:p>
          <a:p>
            <a:r>
              <a:rPr lang="en-US" i="1" dirty="0"/>
              <a:t>Risk Assessments – Top 10 Pitfalls &amp; Tips for Improvement,</a:t>
            </a:r>
            <a:r>
              <a:rPr lang="en-US" dirty="0"/>
              <a:t> Bruce K. Lyon and Bruce </a:t>
            </a:r>
            <a:r>
              <a:rPr lang="en-US" dirty="0" err="1"/>
              <a:t>Hollcroft</a:t>
            </a:r>
            <a:r>
              <a:rPr lang="en-US" dirty="0"/>
              <a:t>, Professional Safety, December 2012,</a:t>
            </a:r>
            <a:r>
              <a:rPr lang="en-US" i="1" dirty="0"/>
              <a:t> </a:t>
            </a:r>
            <a:r>
              <a:rPr lang="en-US" dirty="0"/>
              <a:t>American Society of Safety Engineers </a:t>
            </a:r>
          </a:p>
          <a:p>
            <a:r>
              <a:rPr lang="en-US" i="1" dirty="0"/>
              <a:t>The Art of Assessing Risk: Selecting, Modifying, and Combining Methods to Assess Operational Risks,</a:t>
            </a:r>
            <a:r>
              <a:rPr lang="en-US" dirty="0"/>
              <a:t> Bruce K. Lyon and Georgi Popov, Professional Safety, March 2016, American Society of Safety Engineers</a:t>
            </a:r>
          </a:p>
          <a:p>
            <a:r>
              <a:rPr lang="en-US" dirty="0"/>
              <a:t>OSHA. (2002). Job Hazard Analysis. Publication 3071 Washington, DC: U.S. Department of Labor, Author. Retrieved from </a:t>
            </a:r>
            <a:r>
              <a:rPr lang="en-US" u="sng" dirty="0">
                <a:hlinkClick r:id="rId2"/>
              </a:rPr>
              <a:t>https://www.osha.gov/Publications/osha3071.pdf</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27</a:t>
            </a:fld>
            <a:endParaRPr lang="en-US"/>
          </a:p>
        </p:txBody>
      </p:sp>
    </p:spTree>
    <p:extLst>
      <p:ext uri="{BB962C8B-B14F-4D97-AF65-F5344CB8AC3E}">
        <p14:creationId xmlns:p14="http://schemas.microsoft.com/office/powerpoint/2010/main" val="2878421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6124745" cy="3933653"/>
          </a:xfrm>
        </p:spPr>
        <p:txBody>
          <a:bodyPr>
            <a:normAutofit/>
          </a:bodyPr>
          <a:lstStyle/>
          <a:p>
            <a:r>
              <a:rPr lang="en-US" b="1" dirty="0"/>
              <a:t>Introduction</a:t>
            </a:r>
            <a:endParaRPr lang="en-US" dirty="0"/>
          </a:p>
          <a:p>
            <a:r>
              <a:rPr lang="en-US" dirty="0"/>
              <a:t>For risks to be managed, they must first be identified and assessed.  Otherwise unidentified risks remain unknown and uncontrolled (Lyon, </a:t>
            </a:r>
            <a:r>
              <a:rPr lang="en-US" dirty="0" err="1"/>
              <a:t>Hollcroft</a:t>
            </a:r>
            <a:r>
              <a:rPr lang="en-US" dirty="0"/>
              <a:t>, 2012). </a:t>
            </a:r>
          </a:p>
          <a:p>
            <a:r>
              <a:rPr lang="en-US" dirty="0"/>
              <a:t>The risk management process from the ISO 31000 Risk Management standard is shown to the right.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a:t>
            </a:fld>
            <a:endParaRPr lang="en-US"/>
          </a:p>
        </p:txBody>
      </p:sp>
      <p:pic>
        <p:nvPicPr>
          <p:cNvPr id="5" name="Picture 4">
            <a:extLst>
              <a:ext uri="{FF2B5EF4-FFF2-40B4-BE49-F238E27FC236}">
                <a16:creationId xmlns:a16="http://schemas.microsoft.com/office/drawing/2014/main" id="{BB4F2A25-E14B-45DB-B65C-14BE199020B7}"/>
              </a:ext>
            </a:extLst>
          </p:cNvPr>
          <p:cNvPicPr>
            <a:picLocks noChangeAspect="1"/>
          </p:cNvPicPr>
          <p:nvPr/>
        </p:nvPicPr>
        <p:blipFill>
          <a:blip r:embed="rId2"/>
          <a:stretch>
            <a:fillRect/>
          </a:stretch>
        </p:blipFill>
        <p:spPr>
          <a:xfrm>
            <a:off x="8159262" y="136525"/>
            <a:ext cx="3661677" cy="6615356"/>
          </a:xfrm>
          <a:prstGeom prst="rect">
            <a:avLst/>
          </a:prstGeom>
        </p:spPr>
      </p:pic>
      <p:sp>
        <p:nvSpPr>
          <p:cNvPr id="6" name="Rectangle 5">
            <a:extLst>
              <a:ext uri="{FF2B5EF4-FFF2-40B4-BE49-F238E27FC236}">
                <a16:creationId xmlns:a16="http://schemas.microsoft.com/office/drawing/2014/main" id="{C95D4753-F319-48DB-B742-CCC4C789AD48}"/>
              </a:ext>
            </a:extLst>
          </p:cNvPr>
          <p:cNvSpPr/>
          <p:nvPr/>
        </p:nvSpPr>
        <p:spPr>
          <a:xfrm>
            <a:off x="1803010" y="5351635"/>
            <a:ext cx="6096000" cy="646331"/>
          </a:xfrm>
          <a:prstGeom prst="rect">
            <a:avLst/>
          </a:prstGeom>
        </p:spPr>
        <p:txBody>
          <a:bodyPr>
            <a:spAutoFit/>
          </a:bodyPr>
          <a:lstStyle/>
          <a:p>
            <a:r>
              <a:rPr lang="en-US" dirty="0"/>
              <a:t>Figure 4.1 The ISO 31000 Risk Management Process reprinted with permission from ASSP</a:t>
            </a:r>
          </a:p>
        </p:txBody>
      </p:sp>
    </p:spTree>
    <p:extLst>
      <p:ext uri="{BB962C8B-B14F-4D97-AF65-F5344CB8AC3E}">
        <p14:creationId xmlns:p14="http://schemas.microsoft.com/office/powerpoint/2010/main" val="1291055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Risk Identification and the ISO 31000 Series</a:t>
            </a:r>
            <a:endParaRPr lang="en-US" dirty="0"/>
          </a:p>
          <a:p>
            <a:r>
              <a:rPr lang="en-US" dirty="0"/>
              <a:t>As mentioned in previous chapters, the International Organization for Standardization (ISO) released three standards for the management of risk in 2009.  These three standards which were nationally adopted by the American National Standards Institute (ANSI) in 2011 are: </a:t>
            </a:r>
          </a:p>
          <a:p>
            <a:pPr lvl="1">
              <a:buFont typeface="Wingdings" panose="05000000000000000000" pitchFamily="2" charset="2"/>
              <a:buChar char="Ø"/>
            </a:pPr>
            <a:r>
              <a:rPr lang="en-US" dirty="0"/>
              <a:t>ISO Guide 73:2009 (ANSI/ASSE Z690.1-2011), Vocabulary for Risk Management </a:t>
            </a:r>
          </a:p>
          <a:p>
            <a:pPr lvl="1">
              <a:buFont typeface="Wingdings" panose="05000000000000000000" pitchFamily="2" charset="2"/>
              <a:buChar char="Ø"/>
            </a:pPr>
            <a:r>
              <a:rPr lang="en-US" dirty="0"/>
              <a:t>ISO 31000:2009 (ANSI/ASSE Z690.2-2011), Risk Management Principles and Guidelines </a:t>
            </a:r>
          </a:p>
          <a:p>
            <a:pPr lvl="1">
              <a:buFont typeface="Wingdings" panose="05000000000000000000" pitchFamily="2" charset="2"/>
              <a:buChar char="Ø"/>
            </a:pPr>
            <a:r>
              <a:rPr lang="en-US" dirty="0"/>
              <a:t>IEC/ISO 31010:2009 (ANSI/ASSE Z690.3-2011), Risk Assessment Techniques</a:t>
            </a:r>
          </a:p>
          <a:p>
            <a:r>
              <a:rPr lang="en-US" dirty="0"/>
              <a:t>It is important to remember that these standards are designed for managing risk of all types, including risks that have potential positive outcomes, as well as risk that present negative impacts.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a:t>
            </a:fld>
            <a:endParaRPr lang="en-US"/>
          </a:p>
        </p:txBody>
      </p:sp>
    </p:spTree>
    <p:extLst>
      <p:ext uri="{BB962C8B-B14F-4D97-AF65-F5344CB8AC3E}">
        <p14:creationId xmlns:p14="http://schemas.microsoft.com/office/powerpoint/2010/main" val="2227021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Hazard Identification and the ANSI Z590.3 </a:t>
            </a:r>
            <a:r>
              <a:rPr lang="en-US" b="1" dirty="0" err="1"/>
              <a:t>PtD</a:t>
            </a:r>
            <a:r>
              <a:rPr lang="en-US" b="1" dirty="0"/>
              <a:t> Standard</a:t>
            </a:r>
            <a:endParaRPr lang="en-US" dirty="0"/>
          </a:p>
          <a:p>
            <a:r>
              <a:rPr lang="en-US" dirty="0"/>
              <a:t>In the American National Standard, ANSI/ASSE Z590.3-(R2016), Prevention through Design (</a:t>
            </a:r>
            <a:r>
              <a:rPr lang="en-US" dirty="0" err="1"/>
              <a:t>PtD</a:t>
            </a:r>
            <a:r>
              <a:rPr lang="en-US" dirty="0"/>
              <a:t>), the focus is on assessing and reducing hazard-related risks (which present negative impacts) during the design and redesign phases. </a:t>
            </a:r>
          </a:p>
          <a:p>
            <a:r>
              <a:rPr lang="en-US" dirty="0"/>
              <a:t> ANSI Z590.3 operates within the same principles and framework as ISO 31000 and ISO 31010.  </a:t>
            </a:r>
          </a:p>
          <a:p>
            <a:r>
              <a:rPr lang="en-US" dirty="0"/>
              <a:t>ANSI Z590.3 is a safety standard, and incorporates the concept of ‘hazard analysis’ into the risk assessment process.  </a:t>
            </a:r>
            <a:r>
              <a:rPr lang="en-US" i="1" dirty="0"/>
              <a:t>ISO 31000 does not include hazard analysis, only risk analysis.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a:t>
            </a:fld>
            <a:endParaRPr lang="en-US"/>
          </a:p>
        </p:txBody>
      </p:sp>
    </p:spTree>
    <p:extLst>
      <p:ext uri="{BB962C8B-B14F-4D97-AF65-F5344CB8AC3E}">
        <p14:creationId xmlns:p14="http://schemas.microsoft.com/office/powerpoint/2010/main" val="2770038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Hazard Identification and the ANSI Z590.3 </a:t>
            </a:r>
            <a:r>
              <a:rPr lang="en-US" b="1" dirty="0" err="1"/>
              <a:t>PtD</a:t>
            </a:r>
            <a:r>
              <a:rPr lang="en-US" b="1" dirty="0"/>
              <a:t> Standard</a:t>
            </a:r>
            <a:endParaRPr lang="en-US" dirty="0"/>
          </a:p>
          <a:p>
            <a:r>
              <a:rPr lang="en-US" dirty="0"/>
              <a:t>In addition to identifying hazards, ANSI Z590.3, Section 7.5 includes the need to ‘Consider the Failure Modes’ as part of the identification process. Failure mode refers to a state or condition where a system fails to perform correctly possibly resulting in harm.  Failure modes include functions that do not perform within a defined parameter, perform inadequately or intermittently, or do not perform as intended.  </a:t>
            </a:r>
          </a:p>
          <a:p>
            <a:r>
              <a:rPr lang="en-US" dirty="0"/>
              <a:t>The differences and relationship between hazards and risks are important to understand.  Risks are derived from the exposure to hazards. </a:t>
            </a:r>
            <a:endParaRPr lang="en-US" i="1"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6</a:t>
            </a:fld>
            <a:endParaRPr lang="en-US"/>
          </a:p>
        </p:txBody>
      </p:sp>
    </p:spTree>
    <p:extLst>
      <p:ext uri="{BB962C8B-B14F-4D97-AF65-F5344CB8AC3E}">
        <p14:creationId xmlns:p14="http://schemas.microsoft.com/office/powerpoint/2010/main" val="3453430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Hazard Identification and the ANSI Z590.3 </a:t>
            </a:r>
            <a:r>
              <a:rPr lang="en-US" b="1" dirty="0" err="1"/>
              <a:t>PtD</a:t>
            </a:r>
            <a:r>
              <a:rPr lang="en-US" b="1" dirty="0"/>
              <a:t> Standard</a:t>
            </a:r>
          </a:p>
          <a:p>
            <a:r>
              <a:rPr lang="en-US" b="1" dirty="0" err="1"/>
              <a:t>PtD</a:t>
            </a:r>
            <a:r>
              <a:rPr lang="en-US" b="1" dirty="0"/>
              <a:t> Standard </a:t>
            </a:r>
            <a:r>
              <a:rPr lang="en-US" dirty="0"/>
              <a:t>is unique in that it is designed to be applied throughout the life-cycle of a system including 1) the pre-operation stage, 2) operational stage, and 3) post incident and/or post operational stages.  The standard also contains the hierarchy of controls concept used for selecting and applying the most effective controls for the hazard.   </a:t>
            </a:r>
          </a:p>
          <a:p>
            <a:r>
              <a:rPr lang="en-US" dirty="0"/>
              <a:t>For these reasons, Z590.3 provides guidance that is more closely aligned with the roles and responsibilities of OSH professionals, while the ISO 31000 standards provide </a:t>
            </a:r>
            <a:r>
              <a:rPr lang="en-US" i="1" dirty="0"/>
              <a:t>broader overarching guidance in enterprise risk management.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7</a:t>
            </a:fld>
            <a:endParaRPr lang="en-US"/>
          </a:p>
        </p:txBody>
      </p:sp>
    </p:spTree>
    <p:extLst>
      <p:ext uri="{BB962C8B-B14F-4D97-AF65-F5344CB8AC3E}">
        <p14:creationId xmlns:p14="http://schemas.microsoft.com/office/powerpoint/2010/main" val="68376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Hazard/Risk Identification </a:t>
            </a:r>
            <a:endParaRPr lang="en-US" dirty="0"/>
          </a:p>
          <a:p>
            <a:r>
              <a:rPr lang="en-US" dirty="0"/>
              <a:t>Hazard/risk identification involves finding, anticipating, recognizing, and describing hazards that could affect the achievement of an organization’s objectives. Specifically, the process of hazard identification (illustrated in the next slide) includes identifying the following: </a:t>
            </a:r>
          </a:p>
          <a:p>
            <a:pPr lvl="1">
              <a:buFont typeface="Wingdings" panose="05000000000000000000" pitchFamily="2" charset="2"/>
              <a:buChar char="Ø"/>
            </a:pPr>
            <a:r>
              <a:rPr lang="en-US" dirty="0"/>
              <a:t>existing and potential hazards</a:t>
            </a:r>
          </a:p>
          <a:p>
            <a:pPr lvl="1">
              <a:buFont typeface="Wingdings" panose="05000000000000000000" pitchFamily="2" charset="2"/>
              <a:buChar char="Ø"/>
            </a:pPr>
            <a:r>
              <a:rPr lang="en-US" dirty="0"/>
              <a:t>potential exposures to hazards</a:t>
            </a:r>
          </a:p>
          <a:p>
            <a:pPr lvl="1">
              <a:buFont typeface="Wingdings" panose="05000000000000000000" pitchFamily="2" charset="2"/>
              <a:buChar char="Ø"/>
            </a:pPr>
            <a:r>
              <a:rPr lang="en-US" dirty="0"/>
              <a:t>possible failure modes</a:t>
            </a:r>
          </a:p>
          <a:p>
            <a:pPr lvl="1">
              <a:buFont typeface="Wingdings" panose="05000000000000000000" pitchFamily="2" charset="2"/>
              <a:buChar char="Ø"/>
            </a:pPr>
            <a:r>
              <a:rPr lang="en-US" dirty="0"/>
              <a:t>events or circumstances that can cause or trigger a failure mode or present an exposure</a:t>
            </a:r>
          </a:p>
          <a:p>
            <a:pPr lvl="1">
              <a:buFont typeface="Wingdings" panose="05000000000000000000" pitchFamily="2" charset="2"/>
              <a:buChar char="Ø"/>
            </a:pPr>
            <a:r>
              <a:rPr lang="en-US" dirty="0"/>
              <a:t>existing controls </a:t>
            </a:r>
          </a:p>
          <a:p>
            <a:pPr lvl="1">
              <a:buFont typeface="Wingdings" panose="05000000000000000000" pitchFamily="2" charset="2"/>
              <a:buChar char="Ø"/>
            </a:pPr>
            <a:r>
              <a:rPr lang="en-US" dirty="0"/>
              <a:t>potential consequences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8</a:t>
            </a:fld>
            <a:endParaRPr lang="en-US"/>
          </a:p>
        </p:txBody>
      </p:sp>
    </p:spTree>
    <p:extLst>
      <p:ext uri="{BB962C8B-B14F-4D97-AF65-F5344CB8AC3E}">
        <p14:creationId xmlns:p14="http://schemas.microsoft.com/office/powerpoint/2010/main" val="602014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4 – Risk Identification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854075"/>
          </a:xfrm>
        </p:spPr>
        <p:txBody>
          <a:bodyPr>
            <a:normAutofit/>
          </a:bodyPr>
          <a:lstStyle/>
          <a:p>
            <a:r>
              <a:rPr lang="en-US" b="1" dirty="0"/>
              <a:t>Hazard/Risk Identification </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9</a:t>
            </a:fld>
            <a:endParaRPr lang="en-US"/>
          </a:p>
        </p:txBody>
      </p:sp>
      <p:pic>
        <p:nvPicPr>
          <p:cNvPr id="5" name="Picture 4">
            <a:extLst>
              <a:ext uri="{FF2B5EF4-FFF2-40B4-BE49-F238E27FC236}">
                <a16:creationId xmlns:a16="http://schemas.microsoft.com/office/drawing/2014/main" id="{06D22957-433A-458E-8357-6E2FFCCD485C}"/>
              </a:ext>
            </a:extLst>
          </p:cNvPr>
          <p:cNvPicPr>
            <a:picLocks noChangeAspect="1"/>
          </p:cNvPicPr>
          <p:nvPr/>
        </p:nvPicPr>
        <p:blipFill>
          <a:blip r:embed="rId2"/>
          <a:stretch>
            <a:fillRect/>
          </a:stretch>
        </p:blipFill>
        <p:spPr>
          <a:xfrm>
            <a:off x="2891830" y="5811560"/>
            <a:ext cx="5947369" cy="454210"/>
          </a:xfrm>
          <a:prstGeom prst="rect">
            <a:avLst/>
          </a:prstGeom>
        </p:spPr>
      </p:pic>
      <p:pic>
        <p:nvPicPr>
          <p:cNvPr id="6" name="Picture 5">
            <a:extLst>
              <a:ext uri="{FF2B5EF4-FFF2-40B4-BE49-F238E27FC236}">
                <a16:creationId xmlns:a16="http://schemas.microsoft.com/office/drawing/2014/main" id="{DF174FDA-47A7-409D-9F88-D2FEFC68FCDC}"/>
              </a:ext>
            </a:extLst>
          </p:cNvPr>
          <p:cNvPicPr>
            <a:picLocks noChangeAspect="1"/>
          </p:cNvPicPr>
          <p:nvPr/>
        </p:nvPicPr>
        <p:blipFill>
          <a:blip r:embed="rId3"/>
          <a:stretch>
            <a:fillRect/>
          </a:stretch>
        </p:blipFill>
        <p:spPr>
          <a:xfrm>
            <a:off x="1036979" y="1986714"/>
            <a:ext cx="10444287" cy="3383040"/>
          </a:xfrm>
          <a:prstGeom prst="rect">
            <a:avLst/>
          </a:prstGeom>
        </p:spPr>
      </p:pic>
    </p:spTree>
    <p:extLst>
      <p:ext uri="{BB962C8B-B14F-4D97-AF65-F5344CB8AC3E}">
        <p14:creationId xmlns:p14="http://schemas.microsoft.com/office/powerpoint/2010/main" val="30061158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1198</TotalTime>
  <Words>3034</Words>
  <Application>Microsoft Office PowerPoint</Application>
  <PresentationFormat>Widescreen</PresentationFormat>
  <Paragraphs>186</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Calibri Light</vt:lpstr>
      <vt:lpstr>Wingdings</vt:lpstr>
      <vt:lpstr>Office Theme</vt:lpstr>
      <vt:lpstr>Risk Management Tools for Safety Professionals – Part I, Chapter 4</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lpstr>Chapter 4 – Risk Identification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Management Tools for Safety Professionals – Part I, Chapter 1</dc:title>
  <dc:creator>Georgi Popov</dc:creator>
  <cp:lastModifiedBy>Georgi Popov</cp:lastModifiedBy>
  <cp:revision>62</cp:revision>
  <dcterms:created xsi:type="dcterms:W3CDTF">2018-07-15T00:58:29Z</dcterms:created>
  <dcterms:modified xsi:type="dcterms:W3CDTF">2018-07-16T01:25:14Z</dcterms:modified>
</cp:coreProperties>
</file>