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sldIdLst>
    <p:sldId id="256" r:id="rId2"/>
    <p:sldId id="257" r:id="rId3"/>
    <p:sldId id="319" r:id="rId4"/>
    <p:sldId id="320" r:id="rId5"/>
    <p:sldId id="321" r:id="rId6"/>
    <p:sldId id="294" r:id="rId7"/>
    <p:sldId id="322" r:id="rId8"/>
    <p:sldId id="323" r:id="rId9"/>
    <p:sldId id="324" r:id="rId10"/>
    <p:sldId id="325" r:id="rId11"/>
    <p:sldId id="326" r:id="rId12"/>
    <p:sldId id="327" r:id="rId13"/>
    <p:sldId id="328" r:id="rId14"/>
    <p:sldId id="329" r:id="rId15"/>
    <p:sldId id="330" r:id="rId16"/>
    <p:sldId id="331" r:id="rId17"/>
    <p:sldId id="332" r:id="rId18"/>
    <p:sldId id="333" r:id="rId19"/>
    <p:sldId id="334" r:id="rId20"/>
    <p:sldId id="335" r:id="rId21"/>
    <p:sldId id="336" r:id="rId22"/>
    <p:sldId id="337" r:id="rId23"/>
    <p:sldId id="338" r:id="rId24"/>
    <p:sldId id="339" r:id="rId25"/>
    <p:sldId id="340" r:id="rId26"/>
    <p:sldId id="341" r:id="rId27"/>
    <p:sldId id="342" r:id="rId28"/>
    <p:sldId id="343" r:id="rId29"/>
    <p:sldId id="344" r:id="rId30"/>
    <p:sldId id="345" r:id="rId31"/>
    <p:sldId id="346" r:id="rId32"/>
    <p:sldId id="347" r:id="rId33"/>
    <p:sldId id="348" r:id="rId34"/>
    <p:sldId id="349" r:id="rId35"/>
    <p:sldId id="350" r:id="rId36"/>
    <p:sldId id="351" r:id="rId37"/>
    <p:sldId id="352" r:id="rId38"/>
    <p:sldId id="353" r:id="rId39"/>
    <p:sldId id="354" r:id="rId40"/>
    <p:sldId id="355" r:id="rId41"/>
    <p:sldId id="356" r:id="rId42"/>
    <p:sldId id="357" r:id="rId43"/>
    <p:sldId id="358" r:id="rId44"/>
    <p:sldId id="359" r:id="rId45"/>
    <p:sldId id="360" r:id="rId46"/>
    <p:sldId id="361" r:id="rId47"/>
    <p:sldId id="362" r:id="rId48"/>
    <p:sldId id="363"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2" d="100"/>
          <a:sy n="72" d="100"/>
        </p:scale>
        <p:origin x="660" y="78"/>
      </p:cViewPr>
      <p:guideLst/>
    </p:cSldViewPr>
  </p:slideViewPr>
  <p:notesTextViewPr>
    <p:cViewPr>
      <p:scale>
        <a:sx n="1" d="1"/>
        <a:sy n="1" d="1"/>
      </p:scale>
      <p:origin x="0" y="0"/>
    </p:cViewPr>
  </p:notesTextViewPr>
  <p:sorterViewPr>
    <p:cViewPr>
      <p:scale>
        <a:sx n="100" d="100"/>
        <a:sy n="100" d="100"/>
      </p:scale>
      <p:origin x="0" y="-242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17D963-C16D-4E72-9B25-E70EC36506BE}" type="datetimeFigureOut">
              <a:rPr lang="en-US" smtClean="0"/>
              <a:t>7/20/2018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B9456E-E98A-4C3F-A778-2C88AD4E355F}" type="slidenum">
              <a:rPr lang="en-US" smtClean="0"/>
              <a:t>‹#›</a:t>
            </a:fld>
            <a:endParaRPr lang="en-US"/>
          </a:p>
        </p:txBody>
      </p:sp>
    </p:spTree>
    <p:extLst>
      <p:ext uri="{BB962C8B-B14F-4D97-AF65-F5344CB8AC3E}">
        <p14:creationId xmlns:p14="http://schemas.microsoft.com/office/powerpoint/2010/main" val="3965466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BB2B06-CCE2-4BDA-A8CE-4C2B94D1ECA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128243F-F1BF-4241-AA1C-F3D57BAE438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8F2F8C0-4B11-48FF-97EF-AAA5E641AE65}"/>
              </a:ext>
            </a:extLst>
          </p:cNvPr>
          <p:cNvSpPr>
            <a:spLocks noGrp="1"/>
          </p:cNvSpPr>
          <p:nvPr>
            <p:ph type="dt" sz="half" idx="10"/>
          </p:nvPr>
        </p:nvSpPr>
        <p:spPr/>
        <p:txBody>
          <a:bodyPr/>
          <a:lstStyle/>
          <a:p>
            <a:fld id="{7F72C275-21ED-4834-8C70-E8B171663464}" type="datetime1">
              <a:rPr lang="en-US" smtClean="0"/>
              <a:t>7/20/2018</a:t>
            </a:fld>
            <a:endParaRPr lang="en-US"/>
          </a:p>
        </p:txBody>
      </p:sp>
      <p:sp>
        <p:nvSpPr>
          <p:cNvPr id="5" name="Footer Placeholder 4">
            <a:extLst>
              <a:ext uri="{FF2B5EF4-FFF2-40B4-BE49-F238E27FC236}">
                <a16:creationId xmlns:a16="http://schemas.microsoft.com/office/drawing/2014/main" id="{90992091-7653-4FD7-A072-23E058D9C1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C94978-B5DB-4FE4-8EDB-ACDE077B8662}"/>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20393065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83AF36-8B80-47DE-87AB-9E0623822B1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5E9DE2F-DC63-4BE7-B8F3-4967553956A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442E5FA-35BD-4652-83BB-DF16F1E4CFF0}"/>
              </a:ext>
            </a:extLst>
          </p:cNvPr>
          <p:cNvSpPr>
            <a:spLocks noGrp="1"/>
          </p:cNvSpPr>
          <p:nvPr>
            <p:ph type="dt" sz="half" idx="10"/>
          </p:nvPr>
        </p:nvSpPr>
        <p:spPr/>
        <p:txBody>
          <a:bodyPr/>
          <a:lstStyle/>
          <a:p>
            <a:fld id="{6151575F-4374-45C4-B39C-F63CC13A8066}" type="datetime1">
              <a:rPr lang="en-US" smtClean="0"/>
              <a:t>7/20/2018</a:t>
            </a:fld>
            <a:endParaRPr lang="en-US"/>
          </a:p>
        </p:txBody>
      </p:sp>
      <p:sp>
        <p:nvSpPr>
          <p:cNvPr id="5" name="Footer Placeholder 4">
            <a:extLst>
              <a:ext uri="{FF2B5EF4-FFF2-40B4-BE49-F238E27FC236}">
                <a16:creationId xmlns:a16="http://schemas.microsoft.com/office/drawing/2014/main" id="{41C93805-5B20-4BC7-8033-9A2F016EB83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4BEDD8D-063D-4BD1-B48F-77BBFEC12A24}"/>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42533222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7B55C3E-1ED3-47B0-87B0-F0778102EC9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5D0301E-31F1-4819-9F5B-97C90DA8377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524782F-C64E-499A-91E3-2AB29D9DB65E}"/>
              </a:ext>
            </a:extLst>
          </p:cNvPr>
          <p:cNvSpPr>
            <a:spLocks noGrp="1"/>
          </p:cNvSpPr>
          <p:nvPr>
            <p:ph type="dt" sz="half" idx="10"/>
          </p:nvPr>
        </p:nvSpPr>
        <p:spPr/>
        <p:txBody>
          <a:bodyPr/>
          <a:lstStyle/>
          <a:p>
            <a:fld id="{42D8EE0A-0752-4041-827E-9C839488F677}" type="datetime1">
              <a:rPr lang="en-US" smtClean="0"/>
              <a:t>7/20/2018</a:t>
            </a:fld>
            <a:endParaRPr lang="en-US"/>
          </a:p>
        </p:txBody>
      </p:sp>
      <p:sp>
        <p:nvSpPr>
          <p:cNvPr id="5" name="Footer Placeholder 4">
            <a:extLst>
              <a:ext uri="{FF2B5EF4-FFF2-40B4-BE49-F238E27FC236}">
                <a16:creationId xmlns:a16="http://schemas.microsoft.com/office/drawing/2014/main" id="{2462F0A0-E6CA-43D0-B509-C7A4BECB239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95C4484-2293-4F98-8070-2459402F1DE3}"/>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42683474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1E47A-31A1-4B75-956D-382CC752760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131A669-2B7F-41A5-A30C-9C848F940B09}"/>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33478B8-4E3B-4DAC-A332-4755260C2556}"/>
              </a:ext>
            </a:extLst>
          </p:cNvPr>
          <p:cNvSpPr>
            <a:spLocks noGrp="1"/>
          </p:cNvSpPr>
          <p:nvPr>
            <p:ph type="dt" sz="half" idx="10"/>
          </p:nvPr>
        </p:nvSpPr>
        <p:spPr/>
        <p:txBody>
          <a:bodyPr/>
          <a:lstStyle/>
          <a:p>
            <a:fld id="{A9DA0F56-5D1C-4927-B487-8D674136740F}" type="datetime1">
              <a:rPr lang="en-US" smtClean="0"/>
              <a:t>7/20/2018</a:t>
            </a:fld>
            <a:endParaRPr lang="en-US"/>
          </a:p>
        </p:txBody>
      </p:sp>
      <p:sp>
        <p:nvSpPr>
          <p:cNvPr id="5" name="Footer Placeholder 4">
            <a:extLst>
              <a:ext uri="{FF2B5EF4-FFF2-40B4-BE49-F238E27FC236}">
                <a16:creationId xmlns:a16="http://schemas.microsoft.com/office/drawing/2014/main" id="{0194A3CA-175F-4A86-8487-F87AE763D7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A8931F8-5216-466E-9D73-E03B00A4AAB9}"/>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2345227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E7A168-446E-411C-BF0D-FDF6415D760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FB9D816-C12C-44B3-9DA1-000BC1CC72A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B6D3A609-3B1B-4D32-B1FC-2EA2FB5D873C}"/>
              </a:ext>
            </a:extLst>
          </p:cNvPr>
          <p:cNvSpPr>
            <a:spLocks noGrp="1"/>
          </p:cNvSpPr>
          <p:nvPr>
            <p:ph type="dt" sz="half" idx="10"/>
          </p:nvPr>
        </p:nvSpPr>
        <p:spPr/>
        <p:txBody>
          <a:bodyPr/>
          <a:lstStyle/>
          <a:p>
            <a:fld id="{66899426-5E1B-49E5-A8BC-7051C1AF5C23}" type="datetime1">
              <a:rPr lang="en-US" smtClean="0"/>
              <a:t>7/20/2018</a:t>
            </a:fld>
            <a:endParaRPr lang="en-US"/>
          </a:p>
        </p:txBody>
      </p:sp>
      <p:sp>
        <p:nvSpPr>
          <p:cNvPr id="5" name="Footer Placeholder 4">
            <a:extLst>
              <a:ext uri="{FF2B5EF4-FFF2-40B4-BE49-F238E27FC236}">
                <a16:creationId xmlns:a16="http://schemas.microsoft.com/office/drawing/2014/main" id="{1C9F19B1-A2D8-4CD3-BF5B-7DD4EE4FAC3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9094CA-8706-482D-91F0-3D109013376E}"/>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16417480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EE4E9-5D3A-48F5-8A23-B60C3E129C9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06B10E3-CD47-4E53-B4C2-B0020FB68747}"/>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BDEDCD4-CB93-408E-895A-F129C6AD8818}"/>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63BC4AE-3216-48D0-BB8A-211C07484A95}"/>
              </a:ext>
            </a:extLst>
          </p:cNvPr>
          <p:cNvSpPr>
            <a:spLocks noGrp="1"/>
          </p:cNvSpPr>
          <p:nvPr>
            <p:ph type="dt" sz="half" idx="10"/>
          </p:nvPr>
        </p:nvSpPr>
        <p:spPr/>
        <p:txBody>
          <a:bodyPr/>
          <a:lstStyle/>
          <a:p>
            <a:fld id="{E67442F0-3067-423D-AAA4-C65C400013C7}" type="datetime1">
              <a:rPr lang="en-US" smtClean="0"/>
              <a:t>7/20/2018</a:t>
            </a:fld>
            <a:endParaRPr lang="en-US"/>
          </a:p>
        </p:txBody>
      </p:sp>
      <p:sp>
        <p:nvSpPr>
          <p:cNvPr id="6" name="Footer Placeholder 5">
            <a:extLst>
              <a:ext uri="{FF2B5EF4-FFF2-40B4-BE49-F238E27FC236}">
                <a16:creationId xmlns:a16="http://schemas.microsoft.com/office/drawing/2014/main" id="{CA11692F-508E-4223-A84F-E0B3812448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3239093-87CB-4509-80F1-8DEDDD2C3917}"/>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2441881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F90ED-CECB-45F3-BE40-FE8C72EA1D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5951BDC-821F-4C69-BA81-FE5C21FF4D3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1BBF4FFC-DE0C-47FE-A68B-0FE904DD7EBD}"/>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FA0A7F4-D05D-40BA-BB80-2FAC4230E66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E4F0EDB1-71FA-44F6-8F65-404320F5212B}"/>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38B947D-9CA2-41CF-BDD5-30AEAF482AE9}"/>
              </a:ext>
            </a:extLst>
          </p:cNvPr>
          <p:cNvSpPr>
            <a:spLocks noGrp="1"/>
          </p:cNvSpPr>
          <p:nvPr>
            <p:ph type="dt" sz="half" idx="10"/>
          </p:nvPr>
        </p:nvSpPr>
        <p:spPr/>
        <p:txBody>
          <a:bodyPr/>
          <a:lstStyle/>
          <a:p>
            <a:fld id="{B716EF62-64C0-41D9-BE6D-62319DA791C2}" type="datetime1">
              <a:rPr lang="en-US" smtClean="0"/>
              <a:t>7/20/2018</a:t>
            </a:fld>
            <a:endParaRPr lang="en-US"/>
          </a:p>
        </p:txBody>
      </p:sp>
      <p:sp>
        <p:nvSpPr>
          <p:cNvPr id="8" name="Footer Placeholder 7">
            <a:extLst>
              <a:ext uri="{FF2B5EF4-FFF2-40B4-BE49-F238E27FC236}">
                <a16:creationId xmlns:a16="http://schemas.microsoft.com/office/drawing/2014/main" id="{D3026884-9BC4-4E89-BE56-E80149FAF74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1DFCF71-D9B2-49CF-AE72-BB3D85E867D8}"/>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21885775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6A293F-5587-45C4-83E3-4E8AB762DAD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4C7E56E-1AAD-4F98-B81A-D7A731B607FD}"/>
              </a:ext>
            </a:extLst>
          </p:cNvPr>
          <p:cNvSpPr>
            <a:spLocks noGrp="1"/>
          </p:cNvSpPr>
          <p:nvPr>
            <p:ph type="dt" sz="half" idx="10"/>
          </p:nvPr>
        </p:nvSpPr>
        <p:spPr/>
        <p:txBody>
          <a:bodyPr/>
          <a:lstStyle/>
          <a:p>
            <a:fld id="{17D59EDA-0712-4597-88F2-919E541E1C7E}" type="datetime1">
              <a:rPr lang="en-US" smtClean="0"/>
              <a:t>7/20/2018</a:t>
            </a:fld>
            <a:endParaRPr lang="en-US"/>
          </a:p>
        </p:txBody>
      </p:sp>
      <p:sp>
        <p:nvSpPr>
          <p:cNvPr id="4" name="Footer Placeholder 3">
            <a:extLst>
              <a:ext uri="{FF2B5EF4-FFF2-40B4-BE49-F238E27FC236}">
                <a16:creationId xmlns:a16="http://schemas.microsoft.com/office/drawing/2014/main" id="{023636A3-118A-48B0-ABFB-A32ADD0EDD6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92CC0C1-FB3A-4742-9FB4-6DAF0A6E7003}"/>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2474556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420EB16-F46C-4A98-8E0E-E6A06C7BB721}"/>
              </a:ext>
            </a:extLst>
          </p:cNvPr>
          <p:cNvSpPr>
            <a:spLocks noGrp="1"/>
          </p:cNvSpPr>
          <p:nvPr>
            <p:ph type="dt" sz="half" idx="10"/>
          </p:nvPr>
        </p:nvSpPr>
        <p:spPr/>
        <p:txBody>
          <a:bodyPr/>
          <a:lstStyle/>
          <a:p>
            <a:fld id="{985F1D8C-68B3-46EF-AE1B-D9ACF482B67C}" type="datetime1">
              <a:rPr lang="en-US" smtClean="0"/>
              <a:t>7/20/2018</a:t>
            </a:fld>
            <a:endParaRPr lang="en-US"/>
          </a:p>
        </p:txBody>
      </p:sp>
      <p:sp>
        <p:nvSpPr>
          <p:cNvPr id="3" name="Footer Placeholder 2">
            <a:extLst>
              <a:ext uri="{FF2B5EF4-FFF2-40B4-BE49-F238E27FC236}">
                <a16:creationId xmlns:a16="http://schemas.microsoft.com/office/drawing/2014/main" id="{8549DB10-6436-4D0F-AAA5-CBFC220B7A6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D2DCE79-90F0-4102-A290-471E1496E7CD}"/>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1404239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89581E-9000-4C71-BC1C-E69A7E86DA6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716B1C7-4C9D-44FA-ABE6-61C30AE8112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229D3FD-382C-4075-9D72-0991ADBED5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27E0300-CCA0-4081-97DE-87E22DCACF1B}"/>
              </a:ext>
            </a:extLst>
          </p:cNvPr>
          <p:cNvSpPr>
            <a:spLocks noGrp="1"/>
          </p:cNvSpPr>
          <p:nvPr>
            <p:ph type="dt" sz="half" idx="10"/>
          </p:nvPr>
        </p:nvSpPr>
        <p:spPr/>
        <p:txBody>
          <a:bodyPr/>
          <a:lstStyle/>
          <a:p>
            <a:fld id="{944425F9-24D7-4C21-A5A4-81DD93B352C7}" type="datetime1">
              <a:rPr lang="en-US" smtClean="0"/>
              <a:t>7/20/2018</a:t>
            </a:fld>
            <a:endParaRPr lang="en-US"/>
          </a:p>
        </p:txBody>
      </p:sp>
      <p:sp>
        <p:nvSpPr>
          <p:cNvPr id="6" name="Footer Placeholder 5">
            <a:extLst>
              <a:ext uri="{FF2B5EF4-FFF2-40B4-BE49-F238E27FC236}">
                <a16:creationId xmlns:a16="http://schemas.microsoft.com/office/drawing/2014/main" id="{B6F952F6-10B2-47E2-87FD-D1CA683A9FC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C86C58E-AEB9-488C-ADF4-24B817977A09}"/>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42918276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608ED8-9B90-4327-BCEA-9EBA3BD084D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B28634B-2801-4DF7-BF74-DB7CB12C8E9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D5934DA-7DAD-4B04-B952-F0CAA888DBD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19E4840-414C-48DA-883E-21E9E73A489C}"/>
              </a:ext>
            </a:extLst>
          </p:cNvPr>
          <p:cNvSpPr>
            <a:spLocks noGrp="1"/>
          </p:cNvSpPr>
          <p:nvPr>
            <p:ph type="dt" sz="half" idx="10"/>
          </p:nvPr>
        </p:nvSpPr>
        <p:spPr/>
        <p:txBody>
          <a:bodyPr/>
          <a:lstStyle/>
          <a:p>
            <a:fld id="{F01815D8-BC16-4866-85C9-FF004EF077C0}" type="datetime1">
              <a:rPr lang="en-US" smtClean="0"/>
              <a:t>7/20/2018</a:t>
            </a:fld>
            <a:endParaRPr lang="en-US"/>
          </a:p>
        </p:txBody>
      </p:sp>
      <p:sp>
        <p:nvSpPr>
          <p:cNvPr id="6" name="Footer Placeholder 5">
            <a:extLst>
              <a:ext uri="{FF2B5EF4-FFF2-40B4-BE49-F238E27FC236}">
                <a16:creationId xmlns:a16="http://schemas.microsoft.com/office/drawing/2014/main" id="{F4C52C99-9121-4C38-AA8C-A5A2F47EA62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D7B10A4-BAC7-4556-B7F1-A29E4CD0FE06}"/>
              </a:ext>
            </a:extLst>
          </p:cNvPr>
          <p:cNvSpPr>
            <a:spLocks noGrp="1"/>
          </p:cNvSpPr>
          <p:nvPr>
            <p:ph type="sldNum" sz="quarter" idx="12"/>
          </p:nvPr>
        </p:nvSpPr>
        <p:spPr/>
        <p:txBody>
          <a:bodyPr/>
          <a:lstStyle/>
          <a:p>
            <a:fld id="{48A0A893-C6D1-4DA9-BEB5-6993BE2D23D6}" type="slidenum">
              <a:rPr lang="en-US" smtClean="0"/>
              <a:t>‹#›</a:t>
            </a:fld>
            <a:endParaRPr lang="en-US"/>
          </a:p>
        </p:txBody>
      </p:sp>
    </p:spTree>
    <p:extLst>
      <p:ext uri="{BB962C8B-B14F-4D97-AF65-F5344CB8AC3E}">
        <p14:creationId xmlns:p14="http://schemas.microsoft.com/office/powerpoint/2010/main" val="40386227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DE74064-8708-4A51-BE5E-D6F65F6935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A7D7545-5022-4356-B625-BEDDDDF6672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05C82E7-E397-4BEF-A5FA-082994B5EED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25C705-819E-420E-A7DB-468806E1DAC4}" type="datetime1">
              <a:rPr lang="en-US" smtClean="0"/>
              <a:t>7/20/2018</a:t>
            </a:fld>
            <a:endParaRPr lang="en-US"/>
          </a:p>
        </p:txBody>
      </p:sp>
      <p:sp>
        <p:nvSpPr>
          <p:cNvPr id="5" name="Footer Placeholder 4">
            <a:extLst>
              <a:ext uri="{FF2B5EF4-FFF2-40B4-BE49-F238E27FC236}">
                <a16:creationId xmlns:a16="http://schemas.microsoft.com/office/drawing/2014/main" id="{0BA9FDC1-48A6-4E2D-A4BE-39279683C0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836A59A-ED85-43DD-9A98-D5BAC73799E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A0A893-C6D1-4DA9-BEB5-6993BE2D23D6}" type="slidenum">
              <a:rPr lang="en-US" smtClean="0"/>
              <a:t>‹#›</a:t>
            </a:fld>
            <a:endParaRPr lang="en-US"/>
          </a:p>
        </p:txBody>
      </p:sp>
    </p:spTree>
    <p:extLst>
      <p:ext uri="{BB962C8B-B14F-4D97-AF65-F5344CB8AC3E}">
        <p14:creationId xmlns:p14="http://schemas.microsoft.com/office/powerpoint/2010/main" val="18212893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s://www.brainyquote.com/quotes/quotes/a/alberteins121993.html"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F5AD89-346E-483F-8747-057E52778709}"/>
              </a:ext>
            </a:extLst>
          </p:cNvPr>
          <p:cNvSpPr>
            <a:spLocks noGrp="1"/>
          </p:cNvSpPr>
          <p:nvPr>
            <p:ph type="ctrTitle"/>
          </p:nvPr>
        </p:nvSpPr>
        <p:spPr>
          <a:xfrm>
            <a:off x="437322" y="285266"/>
            <a:ext cx="11317356" cy="2387600"/>
          </a:xfrm>
        </p:spPr>
        <p:txBody>
          <a:bodyPr>
            <a:normAutofit/>
          </a:bodyPr>
          <a:lstStyle/>
          <a:p>
            <a:r>
              <a:rPr lang="en-US" dirty="0"/>
              <a:t>Risk Management Tools for Safety Professionals – Part II</a:t>
            </a:r>
          </a:p>
        </p:txBody>
      </p:sp>
      <p:sp>
        <p:nvSpPr>
          <p:cNvPr id="3" name="Subtitle 2">
            <a:extLst>
              <a:ext uri="{FF2B5EF4-FFF2-40B4-BE49-F238E27FC236}">
                <a16:creationId xmlns:a16="http://schemas.microsoft.com/office/drawing/2014/main" id="{260B7973-31AF-4CF4-9822-6C83BA70034B}"/>
              </a:ext>
            </a:extLst>
          </p:cNvPr>
          <p:cNvSpPr>
            <a:spLocks noGrp="1"/>
          </p:cNvSpPr>
          <p:nvPr>
            <p:ph type="subTitle" idx="1"/>
          </p:nvPr>
        </p:nvSpPr>
        <p:spPr>
          <a:xfrm>
            <a:off x="1524000" y="2806908"/>
            <a:ext cx="9144000" cy="1655762"/>
          </a:xfrm>
        </p:spPr>
        <p:txBody>
          <a:bodyPr/>
          <a:lstStyle/>
          <a:p>
            <a:r>
              <a:rPr lang="en-US" b="1" dirty="0"/>
              <a:t>STRATEGIES FOR SELECTING, MODIFYING AND COMBINING RISK MANAGEMENT METHODS</a:t>
            </a:r>
            <a:endParaRPr lang="en-US" dirty="0"/>
          </a:p>
        </p:txBody>
      </p:sp>
      <p:sp>
        <p:nvSpPr>
          <p:cNvPr id="4" name="TextBox 3">
            <a:extLst>
              <a:ext uri="{FF2B5EF4-FFF2-40B4-BE49-F238E27FC236}">
                <a16:creationId xmlns:a16="http://schemas.microsoft.com/office/drawing/2014/main" id="{51234ACC-A966-4BDA-9BD5-A6303599A820}"/>
              </a:ext>
            </a:extLst>
          </p:cNvPr>
          <p:cNvSpPr txBox="1"/>
          <p:nvPr/>
        </p:nvSpPr>
        <p:spPr>
          <a:xfrm>
            <a:off x="437322" y="5724938"/>
            <a:ext cx="4956313" cy="646331"/>
          </a:xfrm>
          <a:prstGeom prst="rect">
            <a:avLst/>
          </a:prstGeom>
          <a:noFill/>
        </p:spPr>
        <p:txBody>
          <a:bodyPr wrap="square" rtlCol="0">
            <a:spAutoFit/>
          </a:bodyPr>
          <a:lstStyle/>
          <a:p>
            <a:r>
              <a:rPr lang="en-US" dirty="0"/>
              <a:t>Authors: </a:t>
            </a:r>
            <a:r>
              <a:rPr lang="en-US" b="1" dirty="0"/>
              <a:t>Bruce K. Lyon, P.E., CSP, ARM, CHMM</a:t>
            </a:r>
          </a:p>
          <a:p>
            <a:r>
              <a:rPr lang="en-US" b="1" dirty="0"/>
              <a:t>Georgi Popov, Ph.D., QEP, SMS, ARM, CMC</a:t>
            </a:r>
            <a:endParaRPr lang="en-US" dirty="0"/>
          </a:p>
        </p:txBody>
      </p:sp>
      <p:sp>
        <p:nvSpPr>
          <p:cNvPr id="5" name="Slide Number Placeholder 4">
            <a:extLst>
              <a:ext uri="{FF2B5EF4-FFF2-40B4-BE49-F238E27FC236}">
                <a16:creationId xmlns:a16="http://schemas.microsoft.com/office/drawing/2014/main" id="{C7680D00-3087-4F82-B608-D13F0FCBED00}"/>
              </a:ext>
            </a:extLst>
          </p:cNvPr>
          <p:cNvSpPr>
            <a:spLocks noGrp="1"/>
          </p:cNvSpPr>
          <p:nvPr>
            <p:ph type="sldNum" sz="quarter" idx="12"/>
          </p:nvPr>
        </p:nvSpPr>
        <p:spPr/>
        <p:txBody>
          <a:bodyPr/>
          <a:lstStyle/>
          <a:p>
            <a:fld id="{48A0A893-C6D1-4DA9-BEB5-6993BE2D23D6}" type="slidenum">
              <a:rPr lang="en-US" smtClean="0"/>
              <a:t>1</a:t>
            </a:fld>
            <a:endParaRPr lang="en-US"/>
          </a:p>
        </p:txBody>
      </p:sp>
    </p:spTree>
    <p:extLst>
      <p:ext uri="{BB962C8B-B14F-4D97-AF65-F5344CB8AC3E}">
        <p14:creationId xmlns:p14="http://schemas.microsoft.com/office/powerpoint/2010/main" val="9897101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72361"/>
            <a:ext cx="6811616" cy="1847986"/>
          </a:xfrm>
        </p:spPr>
        <p:txBody>
          <a:bodyPr>
            <a:normAutofit fontScale="90000"/>
          </a:bodyPr>
          <a:lstStyle/>
          <a:p>
            <a:r>
              <a:rPr lang="en-US" b="1" dirty="0"/>
              <a:t>STRATEGIES FOR SELECTING, MODIFYING AND COMBINING RISK MANAGEMENT METHODS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351541" y="2220946"/>
            <a:ext cx="5744460" cy="3933653"/>
          </a:xfrm>
        </p:spPr>
        <p:txBody>
          <a:bodyPr>
            <a:normAutofit/>
          </a:bodyPr>
          <a:lstStyle/>
          <a:p>
            <a:r>
              <a:rPr lang="en-US" dirty="0"/>
              <a:t>Table II.3, Applicability and Complexity of Methods included in this Manual (Cont.)</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10</a:t>
            </a:fld>
            <a:endParaRPr lang="en-US"/>
          </a:p>
        </p:txBody>
      </p:sp>
      <p:pic>
        <p:nvPicPr>
          <p:cNvPr id="6" name="Picture 5">
            <a:extLst>
              <a:ext uri="{FF2B5EF4-FFF2-40B4-BE49-F238E27FC236}">
                <a16:creationId xmlns:a16="http://schemas.microsoft.com/office/drawing/2014/main" id="{45D1D02C-12B6-4A22-B77F-8748F6A484B4}"/>
              </a:ext>
            </a:extLst>
          </p:cNvPr>
          <p:cNvPicPr>
            <a:picLocks noChangeAspect="1"/>
          </p:cNvPicPr>
          <p:nvPr/>
        </p:nvPicPr>
        <p:blipFill>
          <a:blip r:embed="rId2"/>
          <a:stretch>
            <a:fillRect/>
          </a:stretch>
        </p:blipFill>
        <p:spPr>
          <a:xfrm>
            <a:off x="6790700" y="136524"/>
            <a:ext cx="5049759" cy="6219825"/>
          </a:xfrm>
          <a:prstGeom prst="rect">
            <a:avLst/>
          </a:prstGeom>
        </p:spPr>
      </p:pic>
    </p:spTree>
    <p:extLst>
      <p:ext uri="{BB962C8B-B14F-4D97-AF65-F5344CB8AC3E}">
        <p14:creationId xmlns:p14="http://schemas.microsoft.com/office/powerpoint/2010/main" val="28400469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51791"/>
            <a:ext cx="11516138" cy="1033670"/>
          </a:xfrm>
        </p:spPr>
        <p:txBody>
          <a:bodyPr>
            <a:normAutofit fontScale="90000"/>
          </a:bodyPr>
          <a:lstStyle/>
          <a:p>
            <a:r>
              <a:rPr lang="en-US" b="1" dirty="0"/>
              <a:t>STRATEGIES FOR SELECTING, MODIFYING AND COMBINING RISK MANAGEMENT METHODS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10209" y="1647410"/>
            <a:ext cx="11171581" cy="4891502"/>
          </a:xfrm>
        </p:spPr>
        <p:txBody>
          <a:bodyPr>
            <a:normAutofit/>
          </a:bodyPr>
          <a:lstStyle/>
          <a:p>
            <a:r>
              <a:rPr lang="en-US" b="1" dirty="0"/>
              <a:t>Criteria for Selecting Methods</a:t>
            </a:r>
            <a:endParaRPr lang="en-US" dirty="0"/>
          </a:p>
          <a:p>
            <a:r>
              <a:rPr lang="en-US" dirty="0"/>
              <a:t>Selection criteria should include the: </a:t>
            </a:r>
          </a:p>
          <a:p>
            <a:pPr lvl="1">
              <a:buFont typeface="Wingdings" panose="05000000000000000000" pitchFamily="2" charset="2"/>
              <a:buChar char="Ø"/>
            </a:pPr>
            <a:r>
              <a:rPr lang="en-US" dirty="0"/>
              <a:t>1) process step(s), </a:t>
            </a:r>
          </a:p>
          <a:p>
            <a:pPr lvl="1">
              <a:buFont typeface="Wingdings" panose="05000000000000000000" pitchFamily="2" charset="2"/>
              <a:buChar char="Ø"/>
            </a:pPr>
            <a:r>
              <a:rPr lang="en-US" dirty="0"/>
              <a:t>2) application, </a:t>
            </a:r>
          </a:p>
          <a:p>
            <a:pPr lvl="1">
              <a:buFont typeface="Wingdings" panose="05000000000000000000" pitchFamily="2" charset="2"/>
              <a:buChar char="Ø"/>
            </a:pPr>
            <a:r>
              <a:rPr lang="en-US" dirty="0"/>
              <a:t>3) complexity of the system, </a:t>
            </a:r>
          </a:p>
          <a:p>
            <a:pPr lvl="1">
              <a:buFont typeface="Wingdings" panose="05000000000000000000" pitchFamily="2" charset="2"/>
              <a:buChar char="Ø"/>
            </a:pPr>
            <a:r>
              <a:rPr lang="en-US" dirty="0"/>
              <a:t>4) criticality of exposure, </a:t>
            </a:r>
          </a:p>
          <a:p>
            <a:pPr lvl="1">
              <a:buFont typeface="Wingdings" panose="05000000000000000000" pitchFamily="2" charset="2"/>
              <a:buChar char="Ø"/>
            </a:pPr>
            <a:r>
              <a:rPr lang="en-US" dirty="0"/>
              <a:t>5) output necessary to make decision, and </a:t>
            </a:r>
          </a:p>
          <a:p>
            <a:pPr lvl="1">
              <a:buFont typeface="Wingdings" panose="05000000000000000000" pitchFamily="2" charset="2"/>
              <a:buChar char="Ø"/>
            </a:pPr>
            <a:r>
              <a:rPr lang="en-US" dirty="0"/>
              <a:t>6) the resources available.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11</a:t>
            </a:fld>
            <a:endParaRPr lang="en-US"/>
          </a:p>
        </p:txBody>
      </p:sp>
    </p:spTree>
    <p:extLst>
      <p:ext uri="{BB962C8B-B14F-4D97-AF65-F5344CB8AC3E}">
        <p14:creationId xmlns:p14="http://schemas.microsoft.com/office/powerpoint/2010/main" val="42010724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51791"/>
            <a:ext cx="11516138" cy="1033670"/>
          </a:xfrm>
        </p:spPr>
        <p:txBody>
          <a:bodyPr>
            <a:normAutofit fontScale="90000"/>
          </a:bodyPr>
          <a:lstStyle/>
          <a:p>
            <a:r>
              <a:rPr lang="en-US" b="1" dirty="0"/>
              <a:t>STRATEGIES FOR SELECTING, MODIFYING AND COMBINING RISK MANAGEMENT METHODS</a:t>
            </a:r>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12</a:t>
            </a:fld>
            <a:endParaRPr lang="en-US"/>
          </a:p>
        </p:txBody>
      </p:sp>
      <p:pic>
        <p:nvPicPr>
          <p:cNvPr id="7" name="Picture 6">
            <a:extLst>
              <a:ext uri="{FF2B5EF4-FFF2-40B4-BE49-F238E27FC236}">
                <a16:creationId xmlns:a16="http://schemas.microsoft.com/office/drawing/2014/main" id="{DFEC9BD4-FBE2-40BA-8FAD-B1529B209C54}"/>
              </a:ext>
            </a:extLst>
          </p:cNvPr>
          <p:cNvPicPr>
            <a:picLocks noChangeAspect="1"/>
          </p:cNvPicPr>
          <p:nvPr/>
        </p:nvPicPr>
        <p:blipFill>
          <a:blip r:embed="rId2"/>
          <a:stretch>
            <a:fillRect/>
          </a:stretch>
        </p:blipFill>
        <p:spPr>
          <a:xfrm>
            <a:off x="2623930" y="1306127"/>
            <a:ext cx="5777948" cy="5319381"/>
          </a:xfrm>
          <a:prstGeom prst="rect">
            <a:avLst/>
          </a:prstGeom>
        </p:spPr>
      </p:pic>
    </p:spTree>
    <p:extLst>
      <p:ext uri="{BB962C8B-B14F-4D97-AF65-F5344CB8AC3E}">
        <p14:creationId xmlns:p14="http://schemas.microsoft.com/office/powerpoint/2010/main" val="39354490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51791"/>
            <a:ext cx="11516138" cy="1033670"/>
          </a:xfrm>
        </p:spPr>
        <p:txBody>
          <a:bodyPr>
            <a:normAutofit fontScale="90000"/>
          </a:bodyPr>
          <a:lstStyle/>
          <a:p>
            <a:r>
              <a:rPr lang="en-US" b="1" dirty="0"/>
              <a:t>STRATEGIES FOR SELECTING, MODIFYING AND COMBINING RISK MANAGEMENT METHODS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10209" y="1647410"/>
            <a:ext cx="11171581" cy="4891502"/>
          </a:xfrm>
        </p:spPr>
        <p:txBody>
          <a:bodyPr>
            <a:normAutofit/>
          </a:bodyPr>
          <a:lstStyle/>
          <a:p>
            <a:r>
              <a:rPr lang="en-US" b="1" dirty="0"/>
              <a:t>Selecting a Risk Scoring System</a:t>
            </a:r>
            <a:endParaRPr lang="en-US" dirty="0"/>
          </a:p>
          <a:p>
            <a:r>
              <a:rPr lang="en-US" dirty="0"/>
              <a:t>As discussed in Chapter 3, a risk scoring system is used to provide a standardized way of measuring and comparing risks. </a:t>
            </a:r>
          </a:p>
          <a:p>
            <a:r>
              <a:rPr lang="en-US" dirty="0"/>
              <a:t>Such a system provides a consistent and reliable method of risk scoring output that is used by decision makers to manage risk.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13</a:t>
            </a:fld>
            <a:endParaRPr lang="en-US"/>
          </a:p>
        </p:txBody>
      </p:sp>
    </p:spTree>
    <p:extLst>
      <p:ext uri="{BB962C8B-B14F-4D97-AF65-F5344CB8AC3E}">
        <p14:creationId xmlns:p14="http://schemas.microsoft.com/office/powerpoint/2010/main" val="25449561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51791"/>
            <a:ext cx="11516138" cy="1033670"/>
          </a:xfrm>
        </p:spPr>
        <p:txBody>
          <a:bodyPr>
            <a:normAutofit fontScale="90000"/>
          </a:bodyPr>
          <a:lstStyle/>
          <a:p>
            <a:r>
              <a:rPr lang="en-US" b="1" dirty="0"/>
              <a:t>STRATEGIES FOR SELECTING, MODIFYING AND COMBINING RISK MANAGEMENT METHODS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10209" y="1647410"/>
            <a:ext cx="11171581" cy="4891502"/>
          </a:xfrm>
        </p:spPr>
        <p:txBody>
          <a:bodyPr>
            <a:normAutofit/>
          </a:bodyPr>
          <a:lstStyle/>
          <a:p>
            <a:r>
              <a:rPr lang="en-US" b="1" dirty="0"/>
              <a:t>Selecting a Risk Scoring System</a:t>
            </a:r>
            <a:endParaRPr lang="en-US" dirty="0"/>
          </a:p>
          <a:p>
            <a:r>
              <a:rPr lang="en-US" dirty="0"/>
              <a:t>When selecting a risk scoring formula and system, the following variables which are briefly described should be considered.   </a:t>
            </a:r>
            <a:endParaRPr lang="en-US" sz="2400" dirty="0"/>
          </a:p>
          <a:p>
            <a:pPr lvl="0"/>
            <a:r>
              <a:rPr lang="en-US" u="sng" dirty="0"/>
              <a:t>Qualitative Systems</a:t>
            </a:r>
            <a:r>
              <a:rPr lang="en-US" dirty="0"/>
              <a:t> - Qualitative risk models are based on qualitative or subjective descriptions and define risk factor levels using descriptive words such as “high”, “medium” and “low” which are evaluated according to qualitative criteria.  These are often used for quick determinations or low-criticality situations.</a:t>
            </a:r>
            <a:endParaRPr lang="en-US" sz="2400"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14</a:t>
            </a:fld>
            <a:endParaRPr lang="en-US"/>
          </a:p>
        </p:txBody>
      </p:sp>
    </p:spTree>
    <p:extLst>
      <p:ext uri="{BB962C8B-B14F-4D97-AF65-F5344CB8AC3E}">
        <p14:creationId xmlns:p14="http://schemas.microsoft.com/office/powerpoint/2010/main" val="25073351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51791"/>
            <a:ext cx="11516138" cy="1033670"/>
          </a:xfrm>
        </p:spPr>
        <p:txBody>
          <a:bodyPr>
            <a:normAutofit fontScale="90000"/>
          </a:bodyPr>
          <a:lstStyle/>
          <a:p>
            <a:r>
              <a:rPr lang="en-US" b="1" dirty="0"/>
              <a:t>STRATEGIES FOR SELECTING, MODIFYING AND COMBINING RISK MANAGEMENT METHODS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10209" y="1647410"/>
            <a:ext cx="11171581" cy="4891502"/>
          </a:xfrm>
        </p:spPr>
        <p:txBody>
          <a:bodyPr>
            <a:normAutofit/>
          </a:bodyPr>
          <a:lstStyle/>
          <a:p>
            <a:r>
              <a:rPr lang="en-US" b="1" dirty="0"/>
              <a:t>Selecting a Risk Scoring System</a:t>
            </a:r>
            <a:endParaRPr lang="en-US" dirty="0"/>
          </a:p>
          <a:p>
            <a:r>
              <a:rPr lang="en-US" dirty="0"/>
              <a:t>When selecting a risk scoring formula and system, the following variables which are briefly described should be considered.   </a:t>
            </a:r>
            <a:endParaRPr lang="en-US" sz="2400" dirty="0"/>
          </a:p>
          <a:p>
            <a:pPr lvl="0"/>
            <a:r>
              <a:rPr lang="en-US" u="sng" dirty="0"/>
              <a:t>Semi-quantitative Systems</a:t>
            </a:r>
            <a:r>
              <a:rPr lang="en-US" dirty="0"/>
              <a:t> - These risk models use qualitative data that is expressed in numerical ratings using a formula to produce a risk score.  Advantages of semi-quantitative models include the ability to provide more precision in definitions by including numerical ranges for severity and likelihood, as well as the ability to more easily compare and communicate risk levels.  Such semi-quantitative values are determined using qualified judgements and experience and do not rely on quantitative data which is often difficult to obtain.</a:t>
            </a:r>
            <a:endParaRPr lang="en-US" sz="2400"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15</a:t>
            </a:fld>
            <a:endParaRPr lang="en-US"/>
          </a:p>
        </p:txBody>
      </p:sp>
    </p:spTree>
    <p:extLst>
      <p:ext uri="{BB962C8B-B14F-4D97-AF65-F5344CB8AC3E}">
        <p14:creationId xmlns:p14="http://schemas.microsoft.com/office/powerpoint/2010/main" val="9891783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51791"/>
            <a:ext cx="11516138" cy="1033670"/>
          </a:xfrm>
        </p:spPr>
        <p:txBody>
          <a:bodyPr>
            <a:normAutofit fontScale="90000"/>
          </a:bodyPr>
          <a:lstStyle/>
          <a:p>
            <a:r>
              <a:rPr lang="en-US" b="1" dirty="0"/>
              <a:t>STRATEGIES FOR SELECTING, MODIFYING AND COMBINING RISK MANAGEMENT METHODS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10209" y="1647410"/>
            <a:ext cx="11171581" cy="4891502"/>
          </a:xfrm>
        </p:spPr>
        <p:txBody>
          <a:bodyPr>
            <a:normAutofit/>
          </a:bodyPr>
          <a:lstStyle/>
          <a:p>
            <a:r>
              <a:rPr lang="en-US" b="1" dirty="0"/>
              <a:t>Selecting a Risk Scoring System</a:t>
            </a:r>
            <a:endParaRPr lang="en-US" dirty="0"/>
          </a:p>
          <a:p>
            <a:r>
              <a:rPr lang="en-US" dirty="0"/>
              <a:t>When selecting a risk scoring formula and system, the following variables which are briefly described should be considered.   </a:t>
            </a:r>
            <a:endParaRPr lang="en-US" sz="2400" dirty="0"/>
          </a:p>
          <a:p>
            <a:pPr lvl="0"/>
            <a:r>
              <a:rPr lang="en-US" u="sng" dirty="0"/>
              <a:t>Quantitative Systems</a:t>
            </a:r>
            <a:r>
              <a:rPr lang="en-US" dirty="0"/>
              <a:t> -  True quantitative risk scoring models are rare since the degree of statistical data and resources necessary to support the quantitative analysis is difficult to obtain or justify.  Such models are generally used for high criticality risks where such information is available.</a:t>
            </a:r>
            <a:endParaRPr lang="en-US" sz="2400"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16</a:t>
            </a:fld>
            <a:endParaRPr lang="en-US"/>
          </a:p>
        </p:txBody>
      </p:sp>
    </p:spTree>
    <p:extLst>
      <p:ext uri="{BB962C8B-B14F-4D97-AF65-F5344CB8AC3E}">
        <p14:creationId xmlns:p14="http://schemas.microsoft.com/office/powerpoint/2010/main" val="26159509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51791"/>
            <a:ext cx="11516138" cy="1033670"/>
          </a:xfrm>
        </p:spPr>
        <p:txBody>
          <a:bodyPr>
            <a:normAutofit fontScale="90000"/>
          </a:bodyPr>
          <a:lstStyle/>
          <a:p>
            <a:r>
              <a:rPr lang="en-US" b="1" dirty="0"/>
              <a:t>STRATEGIES FOR SELECTING, MODIFYING AND COMBINING RISK MANAGEMENT METHODS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10209" y="1647410"/>
            <a:ext cx="11171581" cy="4891502"/>
          </a:xfrm>
        </p:spPr>
        <p:txBody>
          <a:bodyPr>
            <a:normAutofit lnSpcReduction="10000"/>
          </a:bodyPr>
          <a:lstStyle/>
          <a:p>
            <a:r>
              <a:rPr lang="en-US" b="1" dirty="0"/>
              <a:t>Selecting a Risk Scoring System</a:t>
            </a:r>
            <a:endParaRPr lang="en-US" dirty="0"/>
          </a:p>
          <a:p>
            <a:r>
              <a:rPr lang="en-US" dirty="0"/>
              <a:t>When selecting a risk scoring formula and system, the following variables which are briefly described should be considered.   </a:t>
            </a:r>
            <a:endParaRPr lang="en-US" sz="2400" dirty="0"/>
          </a:p>
          <a:p>
            <a:pPr lvl="0"/>
            <a:r>
              <a:rPr lang="en-US" u="sng" dirty="0"/>
              <a:t>Qualitative Systems</a:t>
            </a:r>
            <a:r>
              <a:rPr lang="en-US" dirty="0"/>
              <a:t> - Qualitative risk models are based on qualitative or subjective descriptions and define risk factor levels using descriptive words such as:</a:t>
            </a:r>
          </a:p>
          <a:p>
            <a:pPr lvl="0"/>
            <a:r>
              <a:rPr lang="en-US" u="sng" dirty="0"/>
              <a:t>Two-factor Systems</a:t>
            </a:r>
            <a:r>
              <a:rPr lang="en-US" dirty="0"/>
              <a:t> – Risk factors are the variables used to measure risk and produce a risk score. Such factors generally consist of severity of harm, and likelihood or probability of occurrence.  Common two-factor risk calculation systems use likelihood (L) or probability (P) of an event occurrence and the severity of consequence (S) to determine risk level.  The risk factors can be multiplied or added to produce the risk score.</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17</a:t>
            </a:fld>
            <a:endParaRPr lang="en-US"/>
          </a:p>
        </p:txBody>
      </p:sp>
    </p:spTree>
    <p:extLst>
      <p:ext uri="{BB962C8B-B14F-4D97-AF65-F5344CB8AC3E}">
        <p14:creationId xmlns:p14="http://schemas.microsoft.com/office/powerpoint/2010/main" val="7596356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51791"/>
            <a:ext cx="11516138" cy="1033670"/>
          </a:xfrm>
        </p:spPr>
        <p:txBody>
          <a:bodyPr>
            <a:normAutofit fontScale="90000"/>
          </a:bodyPr>
          <a:lstStyle/>
          <a:p>
            <a:r>
              <a:rPr lang="en-US" b="1" dirty="0"/>
              <a:t>STRATEGIES FOR SELECTING, MODIFYING AND COMBINING RISK MANAGEMENT METHODS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10209" y="1647410"/>
            <a:ext cx="11171581" cy="4891502"/>
          </a:xfrm>
        </p:spPr>
        <p:txBody>
          <a:bodyPr>
            <a:normAutofit fontScale="85000" lnSpcReduction="10000"/>
          </a:bodyPr>
          <a:lstStyle/>
          <a:p>
            <a:r>
              <a:rPr lang="en-US" b="1" dirty="0"/>
              <a:t>Selecting a Risk Scoring System</a:t>
            </a:r>
            <a:endParaRPr lang="en-US" dirty="0"/>
          </a:p>
          <a:p>
            <a:r>
              <a:rPr lang="en-US" dirty="0"/>
              <a:t>When selecting a risk scoring formula and system, the following variables which are briefly described should be considered.   </a:t>
            </a:r>
            <a:endParaRPr lang="en-US" sz="2400" dirty="0"/>
          </a:p>
          <a:p>
            <a:pPr lvl="0"/>
            <a:r>
              <a:rPr lang="en-US" u="sng" dirty="0"/>
              <a:t>Multiple-factor Systems</a:t>
            </a:r>
            <a:r>
              <a:rPr lang="en-US" dirty="0"/>
              <a:t> - More complex systems using three or more risk factors are sometimes selected to incorporate specific factors such as frequency, failure detectability, or control effectiveness.  Some of the risk factor variables used include:  </a:t>
            </a:r>
            <a:endParaRPr lang="en-US" sz="2400" dirty="0"/>
          </a:p>
          <a:p>
            <a:pPr lvl="1"/>
            <a:r>
              <a:rPr lang="en-US" dirty="0"/>
              <a:t>Exposure (E) - measure of exposure events/units.</a:t>
            </a:r>
            <a:endParaRPr lang="en-US" sz="2000" dirty="0"/>
          </a:p>
          <a:p>
            <a:pPr lvl="1"/>
            <a:r>
              <a:rPr lang="en-US" dirty="0"/>
              <a:t>Frequency of Exposure (F) - number of exposure events for a unit of time.</a:t>
            </a:r>
            <a:endParaRPr lang="en-US" sz="2000" dirty="0"/>
          </a:p>
          <a:p>
            <a:pPr lvl="1"/>
            <a:r>
              <a:rPr lang="en-US" dirty="0"/>
              <a:t>Time Duration of Exposure (T) - time period that a single exposure occurs.</a:t>
            </a:r>
            <a:endParaRPr lang="en-US" sz="2000" dirty="0"/>
          </a:p>
          <a:p>
            <a:pPr lvl="1"/>
            <a:r>
              <a:rPr lang="en-US" dirty="0"/>
              <a:t>Vulnerability (V) - weaknesses in a system that are factored into the risk estimation.</a:t>
            </a:r>
            <a:endParaRPr lang="en-US" sz="2000" dirty="0"/>
          </a:p>
          <a:p>
            <a:pPr lvl="1"/>
            <a:r>
              <a:rPr lang="en-US" dirty="0"/>
              <a:t>Detection of Failure (D) - estimate of how easily the potential failure could be detected prior to its occurrence.</a:t>
            </a:r>
            <a:endParaRPr lang="en-US" sz="2000" dirty="0"/>
          </a:p>
          <a:p>
            <a:pPr lvl="1"/>
            <a:r>
              <a:rPr lang="en-US" dirty="0"/>
              <a:t>Control Reliability (CR) - the reliability of a selected control into the risk estimation.</a:t>
            </a:r>
            <a:endParaRPr lang="en-US" sz="2000" dirty="0"/>
          </a:p>
          <a:p>
            <a:pPr lvl="1"/>
            <a:r>
              <a:rPr lang="en-US" dirty="0"/>
              <a:t>Prevention Effectiveness (PE) - a controls effectiveness in preventing a failure from occurring.</a:t>
            </a:r>
            <a:endParaRPr lang="en-US" sz="2000" dirty="0"/>
          </a:p>
          <a:p>
            <a:pPr lvl="1"/>
            <a:r>
              <a:rPr lang="en-US" dirty="0"/>
              <a:t>Avoidance (A) – ability to avoid exposure</a:t>
            </a:r>
            <a:endParaRPr lang="en-US" sz="2000"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18</a:t>
            </a:fld>
            <a:endParaRPr lang="en-US"/>
          </a:p>
        </p:txBody>
      </p:sp>
    </p:spTree>
    <p:extLst>
      <p:ext uri="{BB962C8B-B14F-4D97-AF65-F5344CB8AC3E}">
        <p14:creationId xmlns:p14="http://schemas.microsoft.com/office/powerpoint/2010/main" val="6834330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51791"/>
            <a:ext cx="11516138" cy="1033670"/>
          </a:xfrm>
        </p:spPr>
        <p:txBody>
          <a:bodyPr>
            <a:normAutofit fontScale="90000"/>
          </a:bodyPr>
          <a:lstStyle/>
          <a:p>
            <a:r>
              <a:rPr lang="en-US" b="1" dirty="0"/>
              <a:t>STRATEGIES FOR SELECTING, MODIFYING AND COMBINING RISK MANAGEMENT METHODS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10210" y="1647410"/>
            <a:ext cx="5585790" cy="4891502"/>
          </a:xfrm>
        </p:spPr>
        <p:txBody>
          <a:bodyPr>
            <a:normAutofit lnSpcReduction="10000"/>
          </a:bodyPr>
          <a:lstStyle/>
          <a:p>
            <a:r>
              <a:rPr lang="en-US" b="1" dirty="0"/>
              <a:t>A Comparison of Risk Scoring Formulas</a:t>
            </a:r>
            <a:endParaRPr lang="en-US" dirty="0"/>
          </a:p>
          <a:p>
            <a:r>
              <a:rPr lang="en-US" dirty="0"/>
              <a:t>Various risk scoring formulas and systems are available from operational risk management consensus standards, guidelines, institutes and books. The following scenario is applied to several different scoring systems to illustrate the similarities and difference of systems.  </a:t>
            </a:r>
          </a:p>
          <a:p>
            <a:r>
              <a:rPr lang="en-US" b="1" i="1" dirty="0"/>
              <a:t>Scenario - Plasma Cutting Welded Parts</a:t>
            </a:r>
            <a:endParaRPr lang="en-US" sz="2000"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19</a:t>
            </a:fld>
            <a:endParaRPr lang="en-US"/>
          </a:p>
        </p:txBody>
      </p:sp>
      <p:pic>
        <p:nvPicPr>
          <p:cNvPr id="5" name="Picture 4">
            <a:extLst>
              <a:ext uri="{FF2B5EF4-FFF2-40B4-BE49-F238E27FC236}">
                <a16:creationId xmlns:a16="http://schemas.microsoft.com/office/drawing/2014/main" id="{77B94E81-CEAD-4B7E-B5B5-EAD3B0111938}"/>
              </a:ext>
            </a:extLst>
          </p:cNvPr>
          <p:cNvPicPr>
            <a:picLocks noChangeAspect="1"/>
          </p:cNvPicPr>
          <p:nvPr/>
        </p:nvPicPr>
        <p:blipFill>
          <a:blip r:embed="rId2"/>
          <a:stretch>
            <a:fillRect/>
          </a:stretch>
        </p:blipFill>
        <p:spPr>
          <a:xfrm>
            <a:off x="5964430" y="1533938"/>
            <a:ext cx="6100791" cy="3925957"/>
          </a:xfrm>
          <a:prstGeom prst="rect">
            <a:avLst/>
          </a:prstGeom>
        </p:spPr>
      </p:pic>
    </p:spTree>
    <p:extLst>
      <p:ext uri="{BB962C8B-B14F-4D97-AF65-F5344CB8AC3E}">
        <p14:creationId xmlns:p14="http://schemas.microsoft.com/office/powerpoint/2010/main" val="11863119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51791"/>
            <a:ext cx="11516138" cy="1033670"/>
          </a:xfrm>
        </p:spPr>
        <p:txBody>
          <a:bodyPr>
            <a:normAutofit fontScale="90000"/>
          </a:bodyPr>
          <a:lstStyle/>
          <a:p>
            <a:r>
              <a:rPr lang="en-US" b="1" dirty="0"/>
              <a:t>STRATEGIES FOR SELECTING, MODIFYING AND COMBINING RISK MANAGEMENT METHODS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10209" y="1647410"/>
            <a:ext cx="11171581" cy="4891502"/>
          </a:xfrm>
        </p:spPr>
        <p:txBody>
          <a:bodyPr>
            <a:normAutofit/>
          </a:bodyPr>
          <a:lstStyle/>
          <a:p>
            <a:r>
              <a:rPr lang="en-US" b="1" dirty="0"/>
              <a:t>Introduction</a:t>
            </a:r>
            <a:endParaRPr lang="en-US" dirty="0"/>
          </a:p>
          <a:p>
            <a:r>
              <a:rPr lang="en-US" dirty="0"/>
              <a:t>“We cannot solve our problems with the same thinking we used when we created them” Albert Einstein </a:t>
            </a:r>
            <a:r>
              <a:rPr lang="en-US" sz="1600" dirty="0"/>
              <a:t>(</a:t>
            </a:r>
            <a:r>
              <a:rPr lang="en-US" sz="1600" u="sng" dirty="0">
                <a:hlinkClick r:id="rId2"/>
              </a:rPr>
              <a:t>https://www.brainyquote.com/quotes/quotes/a/alberteins121993.html</a:t>
            </a:r>
            <a:r>
              <a:rPr lang="en-US" sz="1600" dirty="0"/>
              <a:t>)</a:t>
            </a:r>
          </a:p>
          <a:p>
            <a:r>
              <a:rPr lang="en-US" dirty="0"/>
              <a:t>Risk assessment – a science or an art?  For the authors, it is a combination of both.  Risk assessment requires certain skills, knowledge, and experience that are rooted in system safety, however, it also requires imagination and creativity to successfully anticipate, recognize, assess, and treat existing and potential risks (Lyon, Popov, 2016).  The ability to properly select, customize and combine methods to assess operational risks provides OSH professionals a certain advantage and value to their organization.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a:t>
            </a:fld>
            <a:endParaRPr lang="en-US"/>
          </a:p>
        </p:txBody>
      </p:sp>
    </p:spTree>
    <p:extLst>
      <p:ext uri="{BB962C8B-B14F-4D97-AF65-F5344CB8AC3E}">
        <p14:creationId xmlns:p14="http://schemas.microsoft.com/office/powerpoint/2010/main" val="29871416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51791"/>
            <a:ext cx="11516138" cy="1033670"/>
          </a:xfrm>
        </p:spPr>
        <p:txBody>
          <a:bodyPr>
            <a:normAutofit fontScale="90000"/>
          </a:bodyPr>
          <a:lstStyle/>
          <a:p>
            <a:r>
              <a:rPr lang="en-US" b="1" dirty="0"/>
              <a:t>STRATEGIES FOR SELECTING, MODIFYING AND COMBINING RISK MANAGEMENT METHODS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10210" y="1647410"/>
            <a:ext cx="5585790" cy="4891502"/>
          </a:xfrm>
        </p:spPr>
        <p:txBody>
          <a:bodyPr>
            <a:normAutofit/>
          </a:bodyPr>
          <a:lstStyle/>
          <a:p>
            <a:r>
              <a:rPr lang="en-US" b="1" dirty="0"/>
              <a:t>A Comparison of Risk Scoring Formulas</a:t>
            </a:r>
            <a:endParaRPr lang="en-US" dirty="0"/>
          </a:p>
          <a:p>
            <a:r>
              <a:rPr lang="en-US" b="1" i="1" dirty="0"/>
              <a:t>Scenario - Plasma Cutting Welded Parts – Qualitative Assessment MIL 882E</a:t>
            </a:r>
            <a:endParaRPr lang="en-US" sz="2000"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20</a:t>
            </a:fld>
            <a:endParaRPr lang="en-US"/>
          </a:p>
        </p:txBody>
      </p:sp>
      <p:pic>
        <p:nvPicPr>
          <p:cNvPr id="6" name="Picture 5">
            <a:extLst>
              <a:ext uri="{FF2B5EF4-FFF2-40B4-BE49-F238E27FC236}">
                <a16:creationId xmlns:a16="http://schemas.microsoft.com/office/drawing/2014/main" id="{2C7E3D09-4955-4438-931C-CB138454839D}"/>
              </a:ext>
            </a:extLst>
          </p:cNvPr>
          <p:cNvPicPr>
            <a:picLocks noChangeAspect="1"/>
          </p:cNvPicPr>
          <p:nvPr/>
        </p:nvPicPr>
        <p:blipFill>
          <a:blip r:embed="rId2"/>
          <a:stretch>
            <a:fillRect/>
          </a:stretch>
        </p:blipFill>
        <p:spPr>
          <a:xfrm>
            <a:off x="6332300" y="1647410"/>
            <a:ext cx="5349490" cy="3756025"/>
          </a:xfrm>
          <a:prstGeom prst="rect">
            <a:avLst/>
          </a:prstGeom>
        </p:spPr>
      </p:pic>
      <p:sp>
        <p:nvSpPr>
          <p:cNvPr id="7" name="Rectangle 6">
            <a:extLst>
              <a:ext uri="{FF2B5EF4-FFF2-40B4-BE49-F238E27FC236}">
                <a16:creationId xmlns:a16="http://schemas.microsoft.com/office/drawing/2014/main" id="{FAFE7F40-3AEF-49D2-88AE-012FFA6AF0E2}"/>
              </a:ext>
            </a:extLst>
          </p:cNvPr>
          <p:cNvSpPr/>
          <p:nvPr/>
        </p:nvSpPr>
        <p:spPr>
          <a:xfrm>
            <a:off x="304801" y="3917928"/>
            <a:ext cx="6096000" cy="2585323"/>
          </a:xfrm>
          <a:prstGeom prst="rect">
            <a:avLst/>
          </a:prstGeom>
        </p:spPr>
        <p:txBody>
          <a:bodyPr>
            <a:spAutoFit/>
          </a:bodyPr>
          <a:lstStyle/>
          <a:p>
            <a:r>
              <a:rPr lang="en-US" dirty="0"/>
              <a:t>• Using the scenario factors, the electrical shock hazard is first assessed without controls as a catastrophic severity category 1 (potential for death), and a probability level category B (probable) resulting in a ‘High’ risk level.</a:t>
            </a:r>
          </a:p>
          <a:p>
            <a:r>
              <a:rPr lang="en-US" dirty="0"/>
              <a:t>• Considering the existing single engineering control, grounding, the risk is assessed as a severity category 1 and a probability category C resulting in a ‘High’ risk level.</a:t>
            </a:r>
          </a:p>
          <a:p>
            <a:r>
              <a:rPr lang="en-US" dirty="0"/>
              <a:t>• Resulting residual risk change – no change – still a ‘high’ risk category.</a:t>
            </a:r>
          </a:p>
        </p:txBody>
      </p:sp>
    </p:spTree>
    <p:extLst>
      <p:ext uri="{BB962C8B-B14F-4D97-AF65-F5344CB8AC3E}">
        <p14:creationId xmlns:p14="http://schemas.microsoft.com/office/powerpoint/2010/main" val="4680379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51791"/>
            <a:ext cx="11516138" cy="1033670"/>
          </a:xfrm>
        </p:spPr>
        <p:txBody>
          <a:bodyPr>
            <a:normAutofit fontScale="90000"/>
          </a:bodyPr>
          <a:lstStyle/>
          <a:p>
            <a:r>
              <a:rPr lang="en-US" b="1" dirty="0"/>
              <a:t>STRATEGIES FOR SELECTING, MODIFYING AND COMBINING RISK MANAGEMENT METHODS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10210" y="1647410"/>
            <a:ext cx="4976190" cy="4891502"/>
          </a:xfrm>
        </p:spPr>
        <p:txBody>
          <a:bodyPr>
            <a:normAutofit/>
          </a:bodyPr>
          <a:lstStyle/>
          <a:p>
            <a:r>
              <a:rPr lang="en-US" b="1" dirty="0"/>
              <a:t>A Comparison of Risk Scoring Formulas</a:t>
            </a:r>
            <a:endParaRPr lang="en-US" dirty="0"/>
          </a:p>
          <a:p>
            <a:r>
              <a:rPr lang="en-US" b="1" i="1" dirty="0"/>
              <a:t>Scenario - Plasma Cutting Welded Parts – Qualitative Assessment ANSI B11</a:t>
            </a:r>
            <a:endParaRPr lang="en-US" sz="2000"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21</a:t>
            </a:fld>
            <a:endParaRPr lang="en-US"/>
          </a:p>
        </p:txBody>
      </p:sp>
      <p:pic>
        <p:nvPicPr>
          <p:cNvPr id="5" name="Picture 4">
            <a:extLst>
              <a:ext uri="{FF2B5EF4-FFF2-40B4-BE49-F238E27FC236}">
                <a16:creationId xmlns:a16="http://schemas.microsoft.com/office/drawing/2014/main" id="{EA275D67-8872-4B07-BBD5-54EF8F0E290C}"/>
              </a:ext>
            </a:extLst>
          </p:cNvPr>
          <p:cNvPicPr>
            <a:picLocks noChangeAspect="1"/>
          </p:cNvPicPr>
          <p:nvPr/>
        </p:nvPicPr>
        <p:blipFill>
          <a:blip r:embed="rId2"/>
          <a:stretch>
            <a:fillRect/>
          </a:stretch>
        </p:blipFill>
        <p:spPr>
          <a:xfrm>
            <a:off x="5242665" y="1647410"/>
            <a:ext cx="6735869" cy="2822990"/>
          </a:xfrm>
          <a:prstGeom prst="rect">
            <a:avLst/>
          </a:prstGeom>
        </p:spPr>
      </p:pic>
      <p:sp>
        <p:nvSpPr>
          <p:cNvPr id="7" name="Rectangle 6">
            <a:extLst>
              <a:ext uri="{FF2B5EF4-FFF2-40B4-BE49-F238E27FC236}">
                <a16:creationId xmlns:a16="http://schemas.microsoft.com/office/drawing/2014/main" id="{586FAECE-D886-46F5-8E43-34F874AB7843}"/>
              </a:ext>
            </a:extLst>
          </p:cNvPr>
          <p:cNvSpPr/>
          <p:nvPr/>
        </p:nvSpPr>
        <p:spPr>
          <a:xfrm>
            <a:off x="609601" y="4497300"/>
            <a:ext cx="10933042" cy="1938992"/>
          </a:xfrm>
          <a:prstGeom prst="rect">
            <a:avLst/>
          </a:prstGeom>
        </p:spPr>
        <p:txBody>
          <a:bodyPr wrap="square">
            <a:spAutoFit/>
          </a:bodyPr>
          <a:lstStyle/>
          <a:p>
            <a:r>
              <a:rPr lang="en-US" sz="2400" dirty="0"/>
              <a:t>• Using the scenario, the exposure is assessed without controls and rated catastrophic severity and likely probability.  Risk level is ‘high’.</a:t>
            </a:r>
          </a:p>
          <a:p>
            <a:r>
              <a:rPr lang="en-US" sz="2400" dirty="0"/>
              <a:t>• Considering the single engineering control – grounded equipment – the ratings are catastrophic severity and unlikely probability. Risk level is ‘medium’.</a:t>
            </a:r>
          </a:p>
          <a:p>
            <a:r>
              <a:rPr lang="en-US" sz="2400" dirty="0"/>
              <a:t>• Residual risk change is 75% from ‘high’ to ‘medium’.</a:t>
            </a:r>
          </a:p>
        </p:txBody>
      </p:sp>
    </p:spTree>
    <p:extLst>
      <p:ext uri="{BB962C8B-B14F-4D97-AF65-F5344CB8AC3E}">
        <p14:creationId xmlns:p14="http://schemas.microsoft.com/office/powerpoint/2010/main" val="8505957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51791"/>
            <a:ext cx="11516138" cy="1033670"/>
          </a:xfrm>
        </p:spPr>
        <p:txBody>
          <a:bodyPr>
            <a:normAutofit fontScale="90000"/>
          </a:bodyPr>
          <a:lstStyle/>
          <a:p>
            <a:r>
              <a:rPr lang="en-US" b="1" dirty="0"/>
              <a:t>STRATEGIES FOR SELECTING, MODIFYING AND COMBINING RISK MANAGEMENT METHODS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10210" y="1647410"/>
            <a:ext cx="4976190" cy="2261977"/>
          </a:xfrm>
        </p:spPr>
        <p:txBody>
          <a:bodyPr>
            <a:normAutofit/>
          </a:bodyPr>
          <a:lstStyle/>
          <a:p>
            <a:r>
              <a:rPr lang="en-US" b="1" dirty="0"/>
              <a:t>A Comparison of Risk Scoring Formulas</a:t>
            </a:r>
            <a:endParaRPr lang="en-US" dirty="0"/>
          </a:p>
          <a:p>
            <a:r>
              <a:rPr lang="en-US" b="1" i="1" dirty="0"/>
              <a:t>Scenario - Plasma Cutting Welded Parts – Semi-Quantitative – </a:t>
            </a:r>
            <a:r>
              <a:rPr lang="en-US" b="1" i="1" dirty="0" err="1"/>
              <a:t>PtD</a:t>
            </a:r>
            <a:endParaRPr lang="en-US" sz="2000"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22</a:t>
            </a:fld>
            <a:endParaRPr lang="en-US"/>
          </a:p>
        </p:txBody>
      </p:sp>
      <p:pic>
        <p:nvPicPr>
          <p:cNvPr id="6" name="Picture 5">
            <a:extLst>
              <a:ext uri="{FF2B5EF4-FFF2-40B4-BE49-F238E27FC236}">
                <a16:creationId xmlns:a16="http://schemas.microsoft.com/office/drawing/2014/main" id="{24A5833D-1856-43C4-B258-A7CA4716314C}"/>
              </a:ext>
            </a:extLst>
          </p:cNvPr>
          <p:cNvPicPr>
            <a:picLocks noChangeAspect="1"/>
          </p:cNvPicPr>
          <p:nvPr/>
        </p:nvPicPr>
        <p:blipFill>
          <a:blip r:embed="rId2"/>
          <a:stretch>
            <a:fillRect/>
          </a:stretch>
        </p:blipFill>
        <p:spPr>
          <a:xfrm>
            <a:off x="5181969" y="1537250"/>
            <a:ext cx="6679097" cy="2120348"/>
          </a:xfrm>
          <a:prstGeom prst="rect">
            <a:avLst/>
          </a:prstGeom>
        </p:spPr>
      </p:pic>
      <p:sp>
        <p:nvSpPr>
          <p:cNvPr id="7" name="Rectangle 6">
            <a:extLst>
              <a:ext uri="{FF2B5EF4-FFF2-40B4-BE49-F238E27FC236}">
                <a16:creationId xmlns:a16="http://schemas.microsoft.com/office/drawing/2014/main" id="{A1DDE258-A43D-47E8-A720-CCE56B260BA6}"/>
              </a:ext>
            </a:extLst>
          </p:cNvPr>
          <p:cNvSpPr/>
          <p:nvPr/>
        </p:nvSpPr>
        <p:spPr>
          <a:xfrm>
            <a:off x="662611" y="3767758"/>
            <a:ext cx="11158328" cy="2308324"/>
          </a:xfrm>
          <a:prstGeom prst="rect">
            <a:avLst/>
          </a:prstGeom>
        </p:spPr>
        <p:txBody>
          <a:bodyPr wrap="square">
            <a:spAutoFit/>
          </a:bodyPr>
          <a:lstStyle/>
          <a:p>
            <a:r>
              <a:rPr lang="en-US" sz="2400" dirty="0"/>
              <a:t>• Using the scenario factors, the exposure is assessed without controls and rated catastrophic severity level 5 (potential death) and likely exposure probability level 4 resulting in a ‘very high’ risk level of 20. </a:t>
            </a:r>
          </a:p>
          <a:p>
            <a:r>
              <a:rPr lang="en-US" sz="2400" dirty="0"/>
              <a:t>• Considering the single engineering control, the scenario is assessed at a severity level 5 and an exposure probability level 3 resulting in a 15, still a ‘very high’ risk.</a:t>
            </a:r>
          </a:p>
          <a:p>
            <a:r>
              <a:rPr lang="en-US" sz="2400" dirty="0"/>
              <a:t>• Residual risk change of 75% but still in the ‘very high’ risk category. </a:t>
            </a:r>
          </a:p>
        </p:txBody>
      </p:sp>
    </p:spTree>
    <p:extLst>
      <p:ext uri="{BB962C8B-B14F-4D97-AF65-F5344CB8AC3E}">
        <p14:creationId xmlns:p14="http://schemas.microsoft.com/office/powerpoint/2010/main" val="23923278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51791"/>
            <a:ext cx="11516138" cy="1033670"/>
          </a:xfrm>
        </p:spPr>
        <p:txBody>
          <a:bodyPr>
            <a:normAutofit fontScale="90000"/>
          </a:bodyPr>
          <a:lstStyle/>
          <a:p>
            <a:r>
              <a:rPr lang="en-US" b="1" dirty="0"/>
              <a:t>STRATEGIES FOR SELECTING, MODIFYING AND COMBINING RISK MANAGEMENT METHODS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10210" y="1647410"/>
            <a:ext cx="4976190" cy="2261977"/>
          </a:xfrm>
        </p:spPr>
        <p:txBody>
          <a:bodyPr>
            <a:normAutofit fontScale="77500" lnSpcReduction="20000"/>
          </a:bodyPr>
          <a:lstStyle/>
          <a:p>
            <a:r>
              <a:rPr lang="en-US" b="1" dirty="0"/>
              <a:t>A Comparison of Risk Scoring Formulas</a:t>
            </a:r>
            <a:endParaRPr lang="en-US" dirty="0"/>
          </a:p>
          <a:p>
            <a:r>
              <a:rPr lang="en-US" b="1" u="sng" dirty="0"/>
              <a:t>Authors’ Risk Scoring System using a Protection Factor</a:t>
            </a:r>
            <a:r>
              <a:rPr lang="en-US" dirty="0"/>
              <a:t> - A risk scoring system developed by the authors is presented using the formula </a:t>
            </a:r>
            <a:r>
              <a:rPr lang="en-US" i="1" dirty="0"/>
              <a:t>Severity x Likelihood x Protection Factor = Risk</a:t>
            </a:r>
            <a:r>
              <a:rPr lang="en-US" dirty="0"/>
              <a:t>. </a:t>
            </a:r>
            <a:endParaRPr lang="en-US" sz="2000"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23</a:t>
            </a:fld>
            <a:endParaRPr lang="en-US"/>
          </a:p>
        </p:txBody>
      </p:sp>
      <p:sp>
        <p:nvSpPr>
          <p:cNvPr id="7" name="Rectangle 6">
            <a:extLst>
              <a:ext uri="{FF2B5EF4-FFF2-40B4-BE49-F238E27FC236}">
                <a16:creationId xmlns:a16="http://schemas.microsoft.com/office/drawing/2014/main" id="{A1DDE258-A43D-47E8-A720-CCE56B260BA6}"/>
              </a:ext>
            </a:extLst>
          </p:cNvPr>
          <p:cNvSpPr/>
          <p:nvPr/>
        </p:nvSpPr>
        <p:spPr>
          <a:xfrm>
            <a:off x="304801" y="4494302"/>
            <a:ext cx="11622156" cy="1862048"/>
          </a:xfrm>
          <a:prstGeom prst="rect">
            <a:avLst/>
          </a:prstGeom>
        </p:spPr>
        <p:txBody>
          <a:bodyPr wrap="square">
            <a:spAutoFit/>
          </a:bodyPr>
          <a:lstStyle/>
          <a:p>
            <a:pPr marL="742950" lvl="1" indent="-285750">
              <a:buFont typeface="Wingdings" panose="05000000000000000000" pitchFamily="2" charset="2"/>
              <a:buChar char="Ø"/>
            </a:pPr>
            <a:r>
              <a:rPr lang="en-US" sz="2300" dirty="0"/>
              <a:t>Assessing the scenario without controls, the severity level is rated a catastrophic level 5, a likelihood level 4, and a protection factor of 1.0, resulting in a ‘very high’ risk level of 20.</a:t>
            </a:r>
          </a:p>
          <a:p>
            <a:pPr marL="742950" lvl="1" indent="-285750">
              <a:buFont typeface="Wingdings" panose="05000000000000000000" pitchFamily="2" charset="2"/>
              <a:buChar char="Ø"/>
            </a:pPr>
            <a:r>
              <a:rPr lang="en-US" sz="2300" dirty="0"/>
              <a:t>Considering the single engineering control, the scenario is assessed with a severity level of 5, a likelihood level 4, and a protection factor of 0.7 resulting in a ‘high’ risk level of 14.</a:t>
            </a:r>
          </a:p>
          <a:p>
            <a:pPr marL="742950" lvl="1" indent="-285750">
              <a:buFont typeface="Wingdings" panose="05000000000000000000" pitchFamily="2" charset="2"/>
              <a:buChar char="Ø"/>
            </a:pPr>
            <a:r>
              <a:rPr lang="en-US" sz="2300" dirty="0"/>
              <a:t>Residual risk change is 70% reducing the risk category from ‘very high’ to ‘high’ risk. </a:t>
            </a:r>
          </a:p>
        </p:txBody>
      </p:sp>
      <p:pic>
        <p:nvPicPr>
          <p:cNvPr id="5" name="Picture 4">
            <a:extLst>
              <a:ext uri="{FF2B5EF4-FFF2-40B4-BE49-F238E27FC236}">
                <a16:creationId xmlns:a16="http://schemas.microsoft.com/office/drawing/2014/main" id="{6F861EC9-AC6B-4395-BA3C-06477759DC16}"/>
              </a:ext>
            </a:extLst>
          </p:cNvPr>
          <p:cNvPicPr>
            <a:picLocks noChangeAspect="1"/>
          </p:cNvPicPr>
          <p:nvPr/>
        </p:nvPicPr>
        <p:blipFill>
          <a:blip r:embed="rId2"/>
          <a:stretch>
            <a:fillRect/>
          </a:stretch>
        </p:blipFill>
        <p:spPr>
          <a:xfrm>
            <a:off x="6904383" y="1315377"/>
            <a:ext cx="4555435" cy="3199651"/>
          </a:xfrm>
          <a:prstGeom prst="rect">
            <a:avLst/>
          </a:prstGeom>
        </p:spPr>
      </p:pic>
      <p:pic>
        <p:nvPicPr>
          <p:cNvPr id="8" name="Picture 7">
            <a:extLst>
              <a:ext uri="{FF2B5EF4-FFF2-40B4-BE49-F238E27FC236}">
                <a16:creationId xmlns:a16="http://schemas.microsoft.com/office/drawing/2014/main" id="{883363D2-281D-4611-8A11-6443775A6562}"/>
              </a:ext>
            </a:extLst>
          </p:cNvPr>
          <p:cNvPicPr>
            <a:picLocks noChangeAspect="1"/>
          </p:cNvPicPr>
          <p:nvPr/>
        </p:nvPicPr>
        <p:blipFill>
          <a:blip r:embed="rId3"/>
          <a:stretch>
            <a:fillRect/>
          </a:stretch>
        </p:blipFill>
        <p:spPr>
          <a:xfrm>
            <a:off x="4010826" y="3061252"/>
            <a:ext cx="2426418" cy="1530495"/>
          </a:xfrm>
          <a:prstGeom prst="rect">
            <a:avLst/>
          </a:prstGeom>
        </p:spPr>
      </p:pic>
    </p:spTree>
    <p:extLst>
      <p:ext uri="{BB962C8B-B14F-4D97-AF65-F5344CB8AC3E}">
        <p14:creationId xmlns:p14="http://schemas.microsoft.com/office/powerpoint/2010/main" val="20906883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51791"/>
            <a:ext cx="11516138" cy="1033670"/>
          </a:xfrm>
        </p:spPr>
        <p:txBody>
          <a:bodyPr>
            <a:normAutofit fontScale="90000"/>
          </a:bodyPr>
          <a:lstStyle/>
          <a:p>
            <a:r>
              <a:rPr lang="en-US" b="1" dirty="0"/>
              <a:t>STRATEGIES FOR SELECTING, MODIFYING AND COMBINING RISK MANAGEMENT METHODS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26775" y="1425119"/>
            <a:ext cx="11072190" cy="2261977"/>
          </a:xfrm>
        </p:spPr>
        <p:txBody>
          <a:bodyPr>
            <a:normAutofit fontScale="92500"/>
          </a:bodyPr>
          <a:lstStyle/>
          <a:p>
            <a:r>
              <a:rPr lang="en-US" b="1" dirty="0"/>
              <a:t>A Comparison of Risk Scoring Formulas</a:t>
            </a:r>
            <a:endParaRPr lang="en-US" dirty="0"/>
          </a:p>
          <a:p>
            <a:pPr lvl="0"/>
            <a:r>
              <a:rPr lang="en-US" b="1" u="sng" dirty="0"/>
              <a:t>Fred </a:t>
            </a:r>
            <a:r>
              <a:rPr lang="en-US" b="1" u="sng" dirty="0" err="1"/>
              <a:t>Manuele’s</a:t>
            </a:r>
            <a:r>
              <a:rPr lang="en-US" b="1" u="sng" dirty="0"/>
              <a:t> Formula from Advanced Safety Management</a:t>
            </a:r>
            <a:r>
              <a:rPr lang="en-US" dirty="0"/>
              <a:t> – </a:t>
            </a:r>
            <a:r>
              <a:rPr lang="en-US" dirty="0" err="1"/>
              <a:t>Manuele</a:t>
            </a:r>
            <a:r>
              <a:rPr lang="en-US" dirty="0"/>
              <a:t> presents a three factor risk scoring system using probability (P), frequency of exposure (F) and severity (S).  </a:t>
            </a:r>
            <a:r>
              <a:rPr lang="en-US" dirty="0" err="1"/>
              <a:t>Manuele</a:t>
            </a:r>
            <a:r>
              <a:rPr lang="en-US" dirty="0"/>
              <a:t> describes his attempts to maintain a proper weighting of severity by using the formula </a:t>
            </a:r>
            <a:r>
              <a:rPr lang="en-US" i="1" dirty="0"/>
              <a:t>(P + F) x S = Risk Score</a:t>
            </a:r>
            <a:r>
              <a:rPr lang="en-US" dirty="0"/>
              <a:t>.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24</a:t>
            </a:fld>
            <a:endParaRPr lang="en-US"/>
          </a:p>
        </p:txBody>
      </p:sp>
      <p:sp>
        <p:nvSpPr>
          <p:cNvPr id="7" name="Rectangle 6">
            <a:extLst>
              <a:ext uri="{FF2B5EF4-FFF2-40B4-BE49-F238E27FC236}">
                <a16:creationId xmlns:a16="http://schemas.microsoft.com/office/drawing/2014/main" id="{A1DDE258-A43D-47E8-A720-CCE56B260BA6}"/>
              </a:ext>
            </a:extLst>
          </p:cNvPr>
          <p:cNvSpPr/>
          <p:nvPr/>
        </p:nvSpPr>
        <p:spPr>
          <a:xfrm>
            <a:off x="198783" y="3475064"/>
            <a:ext cx="11622156" cy="3046988"/>
          </a:xfrm>
          <a:prstGeom prst="rect">
            <a:avLst/>
          </a:prstGeom>
        </p:spPr>
        <p:txBody>
          <a:bodyPr wrap="square">
            <a:spAutoFit/>
          </a:bodyPr>
          <a:lstStyle/>
          <a:p>
            <a:pPr marL="742950" lvl="1" indent="-285750">
              <a:buFont typeface="Wingdings" panose="05000000000000000000" pitchFamily="2" charset="2"/>
              <a:buChar char="Ø"/>
            </a:pPr>
            <a:r>
              <a:rPr lang="en-US" sz="2400" dirty="0"/>
              <a:t>Assessing the scenario without controls, the probability level is estimated as likely (9), the frequency of exposure is estimated as often (13) and severity is rated as catastrophic (50).  The ratings are entered into the formula to calculate the risk score as follows: (9 + 13) x 50 = 1100 which is in the ‘high’ risk category.</a:t>
            </a:r>
          </a:p>
          <a:p>
            <a:pPr marL="742950" lvl="1" indent="-285750">
              <a:buFont typeface="Wingdings" panose="05000000000000000000" pitchFamily="2" charset="2"/>
              <a:buChar char="Ø"/>
            </a:pPr>
            <a:r>
              <a:rPr lang="en-US" sz="2400" dirty="0"/>
              <a:t>Considering the single engineering control, the probability is rated as remote (1), with frequency and severity remaining unchanged.  The resulting score, (1 +13) x 50 = 700, is ‘serious’ risk category.</a:t>
            </a:r>
          </a:p>
          <a:p>
            <a:pPr marL="742950" lvl="1" indent="-285750">
              <a:buFont typeface="Wingdings" panose="05000000000000000000" pitchFamily="2" charset="2"/>
              <a:buChar char="Ø"/>
            </a:pPr>
            <a:r>
              <a:rPr lang="en-US" sz="2400" dirty="0"/>
              <a:t>Residual risk change is 64% reducing the risk category from ‘high’ to ‘serious’.</a:t>
            </a:r>
          </a:p>
        </p:txBody>
      </p:sp>
    </p:spTree>
    <p:extLst>
      <p:ext uri="{BB962C8B-B14F-4D97-AF65-F5344CB8AC3E}">
        <p14:creationId xmlns:p14="http://schemas.microsoft.com/office/powerpoint/2010/main" val="42636643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51791"/>
            <a:ext cx="11516138" cy="1033670"/>
          </a:xfrm>
        </p:spPr>
        <p:txBody>
          <a:bodyPr>
            <a:normAutofit fontScale="90000"/>
          </a:bodyPr>
          <a:lstStyle/>
          <a:p>
            <a:r>
              <a:rPr lang="en-US" b="1" dirty="0"/>
              <a:t>STRATEGIES FOR SELECTING, MODIFYING AND COMBINING RISK MANAGEMENT METHODS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26775" y="1425119"/>
            <a:ext cx="11072190" cy="4931231"/>
          </a:xfrm>
        </p:spPr>
        <p:txBody>
          <a:bodyPr>
            <a:normAutofit lnSpcReduction="10000"/>
          </a:bodyPr>
          <a:lstStyle/>
          <a:p>
            <a:r>
              <a:rPr lang="en-US" b="1" dirty="0"/>
              <a:t>Modifying Methods</a:t>
            </a:r>
            <a:endParaRPr lang="en-US" dirty="0"/>
          </a:p>
          <a:p>
            <a:r>
              <a:rPr lang="en-US" dirty="0"/>
              <a:t>While there are many methods and tools to choose from, it is rare that any are used without some degree of customization to fit the needs of a specific application.  </a:t>
            </a:r>
          </a:p>
          <a:p>
            <a:r>
              <a:rPr lang="en-US" dirty="0"/>
              <a:t>Every risk management tool has certain variables, including strengths and weaknesses that can modify to optimize effectiveness, and serve the organization’s objectives.  </a:t>
            </a:r>
          </a:p>
          <a:p>
            <a:r>
              <a:rPr lang="en-US" dirty="0"/>
              <a:t>Certain characteristics may be missing in a method that if were present would increase the method’s effectiveness.  Such weaknesses or missing components can be opportunities for OSH professionals to incorporate enhancements or additions to tools in addressing risk management needs.</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25</a:t>
            </a:fld>
            <a:endParaRPr lang="en-US"/>
          </a:p>
        </p:txBody>
      </p:sp>
    </p:spTree>
    <p:extLst>
      <p:ext uri="{BB962C8B-B14F-4D97-AF65-F5344CB8AC3E}">
        <p14:creationId xmlns:p14="http://schemas.microsoft.com/office/powerpoint/2010/main" val="21864570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51791"/>
            <a:ext cx="11516138" cy="1033670"/>
          </a:xfrm>
        </p:spPr>
        <p:txBody>
          <a:bodyPr>
            <a:normAutofit fontScale="90000"/>
          </a:bodyPr>
          <a:lstStyle/>
          <a:p>
            <a:r>
              <a:rPr lang="en-US" b="1" dirty="0"/>
              <a:t>STRATEGIES FOR SELECTING, MODIFYING AND COMBINING RISK MANAGEMENT METHODS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26775" y="1425119"/>
            <a:ext cx="5131903" cy="4931231"/>
          </a:xfrm>
        </p:spPr>
        <p:txBody>
          <a:bodyPr>
            <a:normAutofit/>
          </a:bodyPr>
          <a:lstStyle/>
          <a:p>
            <a:r>
              <a:rPr lang="en-US" b="1" dirty="0"/>
              <a:t>Modifying Methods</a:t>
            </a:r>
            <a:endParaRPr lang="en-US" dirty="0"/>
          </a:p>
          <a:p>
            <a:r>
              <a:rPr lang="en-US" b="1" u="sng" dirty="0"/>
              <a:t>Example #1: Job Hazard Analysis and Job Risk Assessment</a:t>
            </a:r>
            <a:endParaRPr lang="en-US" dirty="0"/>
          </a:p>
          <a:p>
            <a:r>
              <a:rPr lang="en-US" dirty="0"/>
              <a:t>A simple example of customizing a commonly used method follows. Job hazard analysis (JHA) is a ‘hazard analysis’ method that can be upgraded and modified to be a ‘job risk assessment’ (JRA) – next slide.</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26</a:t>
            </a:fld>
            <a:endParaRPr lang="en-US"/>
          </a:p>
        </p:txBody>
      </p:sp>
      <p:pic>
        <p:nvPicPr>
          <p:cNvPr id="5" name="Picture 4">
            <a:extLst>
              <a:ext uri="{FF2B5EF4-FFF2-40B4-BE49-F238E27FC236}">
                <a16:creationId xmlns:a16="http://schemas.microsoft.com/office/drawing/2014/main" id="{9A6A5B73-0F86-4135-B748-EE2F51B081E8}"/>
              </a:ext>
            </a:extLst>
          </p:cNvPr>
          <p:cNvPicPr>
            <a:picLocks noChangeAspect="1"/>
          </p:cNvPicPr>
          <p:nvPr/>
        </p:nvPicPr>
        <p:blipFill>
          <a:blip r:embed="rId2"/>
          <a:stretch>
            <a:fillRect/>
          </a:stretch>
        </p:blipFill>
        <p:spPr>
          <a:xfrm>
            <a:off x="5738190" y="1524000"/>
            <a:ext cx="6220419" cy="4179535"/>
          </a:xfrm>
          <a:prstGeom prst="rect">
            <a:avLst/>
          </a:prstGeom>
        </p:spPr>
      </p:pic>
    </p:spTree>
    <p:extLst>
      <p:ext uri="{BB962C8B-B14F-4D97-AF65-F5344CB8AC3E}">
        <p14:creationId xmlns:p14="http://schemas.microsoft.com/office/powerpoint/2010/main" val="5900942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51791"/>
            <a:ext cx="11516138" cy="1033670"/>
          </a:xfrm>
        </p:spPr>
        <p:txBody>
          <a:bodyPr>
            <a:normAutofit fontScale="90000"/>
          </a:bodyPr>
          <a:lstStyle/>
          <a:p>
            <a:r>
              <a:rPr lang="en-US" b="1" dirty="0"/>
              <a:t>STRATEGIES FOR SELECTING, MODIFYING AND COMBINING RISK MANAGEMENT METHODS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26775" y="1425119"/>
            <a:ext cx="5211416" cy="4931231"/>
          </a:xfrm>
        </p:spPr>
        <p:txBody>
          <a:bodyPr>
            <a:normAutofit/>
          </a:bodyPr>
          <a:lstStyle/>
          <a:p>
            <a:r>
              <a:rPr lang="en-US" b="1" dirty="0"/>
              <a:t>Modifying Methods</a:t>
            </a:r>
            <a:endParaRPr lang="en-US" dirty="0"/>
          </a:p>
          <a:p>
            <a:r>
              <a:rPr lang="en-US" b="1" u="sng" dirty="0"/>
              <a:t>Example #1: Job Hazard Analysis and Job Risk Assessment</a:t>
            </a:r>
            <a:endParaRPr lang="en-US" dirty="0"/>
          </a:p>
          <a:p>
            <a:r>
              <a:rPr lang="en-US" dirty="0"/>
              <a:t>A simple example of customizing a commonly used method follows. Job hazard analysis (JHA) is a ‘hazard analysis’ method that can be upgraded and modified to be a ‘job risk assessment’ (JRA).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27</a:t>
            </a:fld>
            <a:endParaRPr lang="en-US"/>
          </a:p>
        </p:txBody>
      </p:sp>
      <p:pic>
        <p:nvPicPr>
          <p:cNvPr id="5" name="Picture 4">
            <a:extLst>
              <a:ext uri="{FF2B5EF4-FFF2-40B4-BE49-F238E27FC236}">
                <a16:creationId xmlns:a16="http://schemas.microsoft.com/office/drawing/2014/main" id="{78AACD6C-7B55-455E-B4B0-9A271F244C40}"/>
              </a:ext>
            </a:extLst>
          </p:cNvPr>
          <p:cNvPicPr>
            <a:picLocks noChangeAspect="1"/>
          </p:cNvPicPr>
          <p:nvPr/>
        </p:nvPicPr>
        <p:blipFill>
          <a:blip r:embed="rId2"/>
          <a:stretch>
            <a:fillRect/>
          </a:stretch>
        </p:blipFill>
        <p:spPr>
          <a:xfrm>
            <a:off x="5953758" y="1425119"/>
            <a:ext cx="5867181" cy="4008272"/>
          </a:xfrm>
          <a:prstGeom prst="rect">
            <a:avLst/>
          </a:prstGeom>
        </p:spPr>
      </p:pic>
    </p:spTree>
    <p:extLst>
      <p:ext uri="{BB962C8B-B14F-4D97-AF65-F5344CB8AC3E}">
        <p14:creationId xmlns:p14="http://schemas.microsoft.com/office/powerpoint/2010/main" val="14923931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51791"/>
            <a:ext cx="11516138" cy="1033670"/>
          </a:xfrm>
        </p:spPr>
        <p:txBody>
          <a:bodyPr>
            <a:normAutofit fontScale="90000"/>
          </a:bodyPr>
          <a:lstStyle/>
          <a:p>
            <a:r>
              <a:rPr lang="en-US" b="1" dirty="0"/>
              <a:t>STRATEGIES FOR SELECTING, MODIFYING AND COMBINING RISK MANAGEMENT METHODS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26775" y="1425119"/>
            <a:ext cx="11072190" cy="4931231"/>
          </a:xfrm>
        </p:spPr>
        <p:txBody>
          <a:bodyPr>
            <a:normAutofit fontScale="92500" lnSpcReduction="10000"/>
          </a:bodyPr>
          <a:lstStyle/>
          <a:p>
            <a:r>
              <a:rPr lang="en-US" b="1" dirty="0"/>
              <a:t>Modifying Methods</a:t>
            </a:r>
            <a:endParaRPr lang="en-US" dirty="0"/>
          </a:p>
          <a:p>
            <a:r>
              <a:rPr lang="en-US" b="1" u="sng" dirty="0"/>
              <a:t>Example #2: Preliminary Hazard Analysis and Preliminary Job Risk Assessment</a:t>
            </a:r>
            <a:endParaRPr lang="en-US" dirty="0"/>
          </a:p>
          <a:p>
            <a:r>
              <a:rPr lang="en-US" dirty="0"/>
              <a:t>According to ISO 31010, preliminary hazard analysis (PHA) is a simple method used to identify hazards and their risk early in the development of a project or to prioritize hazards and risk for further analysis.  One of its strengths is the use of a before and after controls risk estimation.  PHAs provide a comparative analysis of pre-control risk level and post-control risk level assessments for hazards associated with each task that helps communicate the importance of controlling higher-risk tasks and applying available resources where they are most beneficial.  The comparison of before and after controls reveals the importance of following prescribed measures and controls.  This modification can be added to other tools.   One such example is a preliminary job risk assessment (PJRA) illustrated in Figure II.6 (next slide).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28</a:t>
            </a:fld>
            <a:endParaRPr lang="en-US"/>
          </a:p>
        </p:txBody>
      </p:sp>
    </p:spTree>
    <p:extLst>
      <p:ext uri="{BB962C8B-B14F-4D97-AF65-F5344CB8AC3E}">
        <p14:creationId xmlns:p14="http://schemas.microsoft.com/office/powerpoint/2010/main" val="34182978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51791"/>
            <a:ext cx="11516138" cy="1033670"/>
          </a:xfrm>
        </p:spPr>
        <p:txBody>
          <a:bodyPr>
            <a:normAutofit fontScale="90000"/>
          </a:bodyPr>
          <a:lstStyle/>
          <a:p>
            <a:r>
              <a:rPr lang="en-US" b="1" dirty="0"/>
              <a:t>STRATEGIES FOR SELECTING, MODIFYING AND COMBINING RISK MANAGEMENT METHODS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26775" y="1425119"/>
            <a:ext cx="5741503" cy="2113211"/>
          </a:xfrm>
        </p:spPr>
        <p:txBody>
          <a:bodyPr>
            <a:normAutofit/>
          </a:bodyPr>
          <a:lstStyle/>
          <a:p>
            <a:r>
              <a:rPr lang="en-US" b="1" dirty="0"/>
              <a:t>Modifying Methods</a:t>
            </a:r>
            <a:endParaRPr lang="en-US" dirty="0"/>
          </a:p>
          <a:p>
            <a:r>
              <a:rPr lang="en-US" b="1" u="sng" dirty="0"/>
              <a:t>Example #2: Preliminary Hazard Analysis and Preliminary Job Risk Assessment</a:t>
            </a:r>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29</a:t>
            </a:fld>
            <a:endParaRPr lang="en-US"/>
          </a:p>
        </p:txBody>
      </p:sp>
      <p:pic>
        <p:nvPicPr>
          <p:cNvPr id="5" name="Picture 4">
            <a:extLst>
              <a:ext uri="{FF2B5EF4-FFF2-40B4-BE49-F238E27FC236}">
                <a16:creationId xmlns:a16="http://schemas.microsoft.com/office/drawing/2014/main" id="{BE825A8A-5A38-4319-A78E-DCEFD881FD8E}"/>
              </a:ext>
            </a:extLst>
          </p:cNvPr>
          <p:cNvPicPr>
            <a:picLocks noChangeAspect="1"/>
          </p:cNvPicPr>
          <p:nvPr/>
        </p:nvPicPr>
        <p:blipFill>
          <a:blip r:embed="rId2"/>
          <a:stretch>
            <a:fillRect/>
          </a:stretch>
        </p:blipFill>
        <p:spPr>
          <a:xfrm>
            <a:off x="6036160" y="1207461"/>
            <a:ext cx="5741503" cy="5533088"/>
          </a:xfrm>
          <a:prstGeom prst="rect">
            <a:avLst/>
          </a:prstGeom>
        </p:spPr>
      </p:pic>
    </p:spTree>
    <p:extLst>
      <p:ext uri="{BB962C8B-B14F-4D97-AF65-F5344CB8AC3E}">
        <p14:creationId xmlns:p14="http://schemas.microsoft.com/office/powerpoint/2010/main" val="1583974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51791"/>
            <a:ext cx="11516138" cy="1033670"/>
          </a:xfrm>
        </p:spPr>
        <p:txBody>
          <a:bodyPr>
            <a:normAutofit fontScale="90000"/>
          </a:bodyPr>
          <a:lstStyle/>
          <a:p>
            <a:r>
              <a:rPr lang="en-US" b="1" dirty="0"/>
              <a:t>STRATEGIES FOR SELECTING, MODIFYING AND COMBINING RISK MANAGEMENT METHODS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10209" y="1647410"/>
            <a:ext cx="11171581" cy="4891502"/>
          </a:xfrm>
        </p:spPr>
        <p:txBody>
          <a:bodyPr>
            <a:normAutofit/>
          </a:bodyPr>
          <a:lstStyle/>
          <a:p>
            <a:r>
              <a:rPr lang="en-US" b="1" dirty="0"/>
              <a:t>Introduction</a:t>
            </a:r>
            <a:endParaRPr lang="en-US" dirty="0"/>
          </a:p>
          <a:p>
            <a:r>
              <a:rPr lang="en-US" dirty="0"/>
              <a:t>With the great amount of diversity and span of risks that are encountered by organizations, OSH professionals must be able to determine which tools are most appropriate for the level of complexity and the intended audience. </a:t>
            </a:r>
          </a:p>
          <a:p>
            <a:r>
              <a:rPr lang="en-US" dirty="0"/>
              <a:t>To be successful, the OSH professional must be somewhat familiar with the available methods, their strengths and weaknesses, as well as their application.  In this section, a review of risk management methodologies is provided, along with guidelines for selecting, modifying and combining methods to achieve acceptable risk.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a:t>
            </a:fld>
            <a:endParaRPr lang="en-US"/>
          </a:p>
        </p:txBody>
      </p:sp>
    </p:spTree>
    <p:extLst>
      <p:ext uri="{BB962C8B-B14F-4D97-AF65-F5344CB8AC3E}">
        <p14:creationId xmlns:p14="http://schemas.microsoft.com/office/powerpoint/2010/main" val="27928710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51791"/>
            <a:ext cx="11516138" cy="1033670"/>
          </a:xfrm>
        </p:spPr>
        <p:txBody>
          <a:bodyPr>
            <a:normAutofit fontScale="90000"/>
          </a:bodyPr>
          <a:lstStyle/>
          <a:p>
            <a:r>
              <a:rPr lang="en-US" b="1" dirty="0"/>
              <a:t>STRATEGIES FOR SELECTING, MODIFYING AND COMBINING RISK MANAGEMENT METHODS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26775" y="1425119"/>
            <a:ext cx="11072190" cy="4931231"/>
          </a:xfrm>
        </p:spPr>
        <p:txBody>
          <a:bodyPr>
            <a:normAutofit fontScale="92500" lnSpcReduction="10000"/>
          </a:bodyPr>
          <a:lstStyle/>
          <a:p>
            <a:r>
              <a:rPr lang="en-US" b="1" dirty="0"/>
              <a:t>Modifying Methods</a:t>
            </a:r>
            <a:endParaRPr lang="en-US" dirty="0"/>
          </a:p>
          <a:p>
            <a:r>
              <a:rPr lang="en-US" b="1" u="sng" dirty="0"/>
              <a:t>Example #3: Bow Tie Analysis with Risk Scoring </a:t>
            </a:r>
            <a:endParaRPr lang="en-US" dirty="0"/>
          </a:p>
          <a:p>
            <a:r>
              <a:rPr lang="en-US" dirty="0"/>
              <a:t>One method that has received attention lately is Bow Tie Analysis partially due to its ability to show the whole picture of a specific hazardous event.  A conventional Bow Tie Analysis is a combination of a fault tree analysis (left side of bow-tie) and event tree analysis (right side) used to provide a clear illustration of the risk pathways and control measures in place for situations that do not require a full quantitative fault tree analysis. </a:t>
            </a:r>
          </a:p>
          <a:p>
            <a:r>
              <a:rPr lang="en-US" u="sng" dirty="0"/>
              <a:t>Two short-comings </a:t>
            </a:r>
            <a:r>
              <a:rPr lang="en-US" dirty="0"/>
              <a:t>of the Bow Tie analysis are that it typically lacks a risk scoring mechanism, and that the effectiveness of control measures is not reflected in the analysis.  Higher level controls such as elimination, substitution and engineering are not distinguished from lower level controls such as administrative and PPE which can lead to improper decision making. (Lyon, Popov, 2017)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30</a:t>
            </a:fld>
            <a:endParaRPr lang="en-US"/>
          </a:p>
        </p:txBody>
      </p:sp>
    </p:spTree>
    <p:extLst>
      <p:ext uri="{BB962C8B-B14F-4D97-AF65-F5344CB8AC3E}">
        <p14:creationId xmlns:p14="http://schemas.microsoft.com/office/powerpoint/2010/main" val="11377611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51791"/>
            <a:ext cx="11516138" cy="1033670"/>
          </a:xfrm>
        </p:spPr>
        <p:txBody>
          <a:bodyPr>
            <a:normAutofit fontScale="90000"/>
          </a:bodyPr>
          <a:lstStyle/>
          <a:p>
            <a:r>
              <a:rPr lang="en-US" b="1" dirty="0"/>
              <a:t>STRATEGIES FOR SELECTING, MODIFYING AND COMBINING RISK MANAGEMENT METHODS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26775" y="1425119"/>
            <a:ext cx="11072190" cy="2003881"/>
          </a:xfrm>
        </p:spPr>
        <p:txBody>
          <a:bodyPr>
            <a:normAutofit/>
          </a:bodyPr>
          <a:lstStyle/>
          <a:p>
            <a:r>
              <a:rPr lang="en-US" b="1" dirty="0"/>
              <a:t>Modifying Methods</a:t>
            </a:r>
            <a:endParaRPr lang="en-US" dirty="0"/>
          </a:p>
          <a:p>
            <a:r>
              <a:rPr lang="en-US" b="1" u="sng" dirty="0"/>
              <a:t>Example #3: Bow Tie Analysis with Risk Scoring </a:t>
            </a:r>
            <a:endParaRPr lang="en-US" dirty="0"/>
          </a:p>
          <a:p>
            <a:r>
              <a:rPr lang="en-US" dirty="0"/>
              <a:t>To emphasize the importance of the hierarchy of controls, the example of a modified Bow Tie developed by the authors is shown in Figure II.9.</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31</a:t>
            </a:fld>
            <a:endParaRPr lang="en-US"/>
          </a:p>
        </p:txBody>
      </p:sp>
      <p:pic>
        <p:nvPicPr>
          <p:cNvPr id="5" name="Picture 4">
            <a:extLst>
              <a:ext uri="{FF2B5EF4-FFF2-40B4-BE49-F238E27FC236}">
                <a16:creationId xmlns:a16="http://schemas.microsoft.com/office/drawing/2014/main" id="{39E6151A-EAB5-443E-8955-435810EC5EAB}"/>
              </a:ext>
            </a:extLst>
          </p:cNvPr>
          <p:cNvPicPr>
            <a:picLocks noChangeAspect="1"/>
          </p:cNvPicPr>
          <p:nvPr/>
        </p:nvPicPr>
        <p:blipFill>
          <a:blip r:embed="rId2"/>
          <a:stretch>
            <a:fillRect/>
          </a:stretch>
        </p:blipFill>
        <p:spPr>
          <a:xfrm>
            <a:off x="2796210" y="3199875"/>
            <a:ext cx="5814390" cy="3482577"/>
          </a:xfrm>
          <a:prstGeom prst="rect">
            <a:avLst/>
          </a:prstGeom>
        </p:spPr>
      </p:pic>
    </p:spTree>
    <p:extLst>
      <p:ext uri="{BB962C8B-B14F-4D97-AF65-F5344CB8AC3E}">
        <p14:creationId xmlns:p14="http://schemas.microsoft.com/office/powerpoint/2010/main" val="19986291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51791"/>
            <a:ext cx="11516138" cy="1033670"/>
          </a:xfrm>
        </p:spPr>
        <p:txBody>
          <a:bodyPr>
            <a:normAutofit fontScale="90000"/>
          </a:bodyPr>
          <a:lstStyle/>
          <a:p>
            <a:r>
              <a:rPr lang="en-US" b="1" dirty="0"/>
              <a:t>STRATEGIES FOR SELECTING, MODIFYING AND COMBINING RISK MANAGEMENT METHODS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26775" y="1425119"/>
            <a:ext cx="11072190" cy="4931231"/>
          </a:xfrm>
        </p:spPr>
        <p:txBody>
          <a:bodyPr>
            <a:normAutofit/>
          </a:bodyPr>
          <a:lstStyle/>
          <a:p>
            <a:r>
              <a:rPr lang="en-US" b="1" dirty="0"/>
              <a:t>Combining Methods</a:t>
            </a:r>
            <a:endParaRPr lang="en-US" dirty="0"/>
          </a:p>
          <a:p>
            <a:r>
              <a:rPr lang="en-US" dirty="0"/>
              <a:t>Seldom does one tool adequately meet all the requirements of an entire job, whether it is in construction, manufacturing, or the risk management and OSH professions.  </a:t>
            </a:r>
          </a:p>
          <a:p>
            <a:r>
              <a:rPr lang="en-US" dirty="0"/>
              <a:t>OSH professionals working with risk management are confronted with various problems and challenges in their organizations daily.  </a:t>
            </a:r>
          </a:p>
          <a:p>
            <a:r>
              <a:rPr lang="en-US" dirty="0"/>
              <a:t>The need to not only select and modify tools, but properly combine methods to complete the risk management effort, is often required.  Simple risk identification or analysis efforts may only require a single technique.  </a:t>
            </a:r>
          </a:p>
          <a:p>
            <a:r>
              <a:rPr lang="en-US" dirty="0"/>
              <a:t>Many situations will require more than one method.</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32</a:t>
            </a:fld>
            <a:endParaRPr lang="en-US"/>
          </a:p>
        </p:txBody>
      </p:sp>
    </p:spTree>
    <p:extLst>
      <p:ext uri="{BB962C8B-B14F-4D97-AF65-F5344CB8AC3E}">
        <p14:creationId xmlns:p14="http://schemas.microsoft.com/office/powerpoint/2010/main" val="22399498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51791"/>
            <a:ext cx="11516138" cy="1033670"/>
          </a:xfrm>
        </p:spPr>
        <p:txBody>
          <a:bodyPr>
            <a:normAutofit fontScale="90000"/>
          </a:bodyPr>
          <a:lstStyle/>
          <a:p>
            <a:r>
              <a:rPr lang="en-US" b="1" dirty="0"/>
              <a:t>STRATEGIES FOR SELECTING, MODIFYING AND COMBINING RISK MANAGEMENT METHODS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26775" y="1425119"/>
            <a:ext cx="11072190" cy="4931231"/>
          </a:xfrm>
        </p:spPr>
        <p:txBody>
          <a:bodyPr>
            <a:normAutofit/>
          </a:bodyPr>
          <a:lstStyle/>
          <a:p>
            <a:r>
              <a:rPr lang="en-US" b="1" dirty="0"/>
              <a:t>Combining Methods</a:t>
            </a:r>
            <a:endParaRPr lang="en-US" dirty="0"/>
          </a:p>
          <a:p>
            <a:r>
              <a:rPr lang="en-US" dirty="0"/>
              <a:t>Seldom does one tool adequately meet all the requirements of an entire job, whether it is in construction, manufacturing, or the risk management and OSH professions.  </a:t>
            </a:r>
          </a:p>
          <a:p>
            <a:r>
              <a:rPr lang="en-US" dirty="0"/>
              <a:t>OSH professionals working with risk management are confronted with various problems and challenges in their organizations daily.  </a:t>
            </a:r>
          </a:p>
          <a:p>
            <a:r>
              <a:rPr lang="en-US" dirty="0"/>
              <a:t>The need to not only select and modify tools, but properly combine methods to complete the risk management effort, is often required.  Simple risk identification or analysis efforts may only require a single technique.  </a:t>
            </a:r>
          </a:p>
          <a:p>
            <a:r>
              <a:rPr lang="en-US" dirty="0"/>
              <a:t>Many situations will require more than one method.</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33</a:t>
            </a:fld>
            <a:endParaRPr lang="en-US"/>
          </a:p>
        </p:txBody>
      </p:sp>
    </p:spTree>
    <p:extLst>
      <p:ext uri="{BB962C8B-B14F-4D97-AF65-F5344CB8AC3E}">
        <p14:creationId xmlns:p14="http://schemas.microsoft.com/office/powerpoint/2010/main" val="38601749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51791"/>
            <a:ext cx="11516138" cy="1033670"/>
          </a:xfrm>
        </p:spPr>
        <p:txBody>
          <a:bodyPr>
            <a:normAutofit fontScale="90000"/>
          </a:bodyPr>
          <a:lstStyle/>
          <a:p>
            <a:r>
              <a:rPr lang="en-US" b="1" dirty="0"/>
              <a:t>STRATEGIES FOR SELECTING, MODIFYING AND COMBINING RISK MANAGEMENT METHODS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26775" y="1425119"/>
            <a:ext cx="11072190" cy="4931231"/>
          </a:xfrm>
        </p:spPr>
        <p:txBody>
          <a:bodyPr>
            <a:normAutofit/>
          </a:bodyPr>
          <a:lstStyle/>
          <a:p>
            <a:r>
              <a:rPr lang="en-US" b="1" dirty="0"/>
              <a:t>Combining Methods</a:t>
            </a:r>
            <a:endParaRPr lang="en-US" dirty="0"/>
          </a:p>
          <a:p>
            <a:r>
              <a:rPr lang="en-US" dirty="0"/>
              <a:t>The authors had developed and exercise and different methods were selected, modified and combined by the risk assessment team after understanding the needs and establishing the context of the assessment. </a:t>
            </a:r>
          </a:p>
          <a:p>
            <a:r>
              <a:rPr lang="en-US" dirty="0"/>
              <a:t>The methods include in order; 1) HAZID and RISKID; 2) Risk Assessment Matrix (RAM) and Heat Map; 3) Preliminary Hazard Analysis (PHA) of current state and future state; 4) Layers of Protection Analysis (LOPA); 5) Striped Bow Tie Risk Assessments of current state and future state; and 6) a cascading Bow Tie diagram connecting operational risks to safety, health and environmental (SH&amp;E) risks and resulting business consequences (which are tied to an organization’s objectives).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34</a:t>
            </a:fld>
            <a:endParaRPr lang="en-US"/>
          </a:p>
        </p:txBody>
      </p:sp>
    </p:spTree>
    <p:extLst>
      <p:ext uri="{BB962C8B-B14F-4D97-AF65-F5344CB8AC3E}">
        <p14:creationId xmlns:p14="http://schemas.microsoft.com/office/powerpoint/2010/main" val="262698492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51791"/>
            <a:ext cx="11516138" cy="1033670"/>
          </a:xfrm>
        </p:spPr>
        <p:txBody>
          <a:bodyPr>
            <a:normAutofit fontScale="90000"/>
          </a:bodyPr>
          <a:lstStyle/>
          <a:p>
            <a:r>
              <a:rPr lang="en-US" b="1" dirty="0"/>
              <a:t>STRATEGIES FOR SELECTING, MODIFYING AND COMBINING RISK MANAGEMENT METHODS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26775" y="1425119"/>
            <a:ext cx="11072190" cy="708481"/>
          </a:xfrm>
        </p:spPr>
        <p:txBody>
          <a:bodyPr>
            <a:normAutofit/>
          </a:bodyPr>
          <a:lstStyle/>
          <a:p>
            <a:r>
              <a:rPr lang="en-US" b="1" dirty="0"/>
              <a:t>Combining Methods</a:t>
            </a:r>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35</a:t>
            </a:fld>
            <a:endParaRPr lang="en-US"/>
          </a:p>
        </p:txBody>
      </p:sp>
      <p:pic>
        <p:nvPicPr>
          <p:cNvPr id="6" name="Picture 5">
            <a:extLst>
              <a:ext uri="{FF2B5EF4-FFF2-40B4-BE49-F238E27FC236}">
                <a16:creationId xmlns:a16="http://schemas.microsoft.com/office/drawing/2014/main" id="{5AE389BD-9269-41E5-879C-11095FCC8426}"/>
              </a:ext>
            </a:extLst>
          </p:cNvPr>
          <p:cNvPicPr>
            <a:picLocks noChangeAspect="1"/>
          </p:cNvPicPr>
          <p:nvPr/>
        </p:nvPicPr>
        <p:blipFill>
          <a:blip r:embed="rId2"/>
          <a:stretch>
            <a:fillRect/>
          </a:stretch>
        </p:blipFill>
        <p:spPr>
          <a:xfrm>
            <a:off x="1579571" y="2021784"/>
            <a:ext cx="8439072" cy="4504372"/>
          </a:xfrm>
          <a:prstGeom prst="rect">
            <a:avLst/>
          </a:prstGeom>
        </p:spPr>
      </p:pic>
    </p:spTree>
    <p:extLst>
      <p:ext uri="{BB962C8B-B14F-4D97-AF65-F5344CB8AC3E}">
        <p14:creationId xmlns:p14="http://schemas.microsoft.com/office/powerpoint/2010/main" val="15898501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51791"/>
            <a:ext cx="11516138" cy="1033670"/>
          </a:xfrm>
        </p:spPr>
        <p:txBody>
          <a:bodyPr>
            <a:normAutofit fontScale="90000"/>
          </a:bodyPr>
          <a:lstStyle/>
          <a:p>
            <a:r>
              <a:rPr lang="en-US" b="1" dirty="0"/>
              <a:t>STRATEGIES FOR SELECTING, MODIFYING AND COMBINING RISK MANAGEMENT METHODS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26775" y="1425120"/>
            <a:ext cx="11072190" cy="1033670"/>
          </a:xfrm>
        </p:spPr>
        <p:txBody>
          <a:bodyPr>
            <a:normAutofit/>
          </a:bodyPr>
          <a:lstStyle/>
          <a:p>
            <a:r>
              <a:rPr lang="en-US" b="1" dirty="0"/>
              <a:t>Combined Modified Methods Example</a:t>
            </a:r>
          </a:p>
          <a:p>
            <a:r>
              <a:rPr lang="en-US" b="1" dirty="0"/>
              <a:t>Initial Process</a:t>
            </a:r>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36</a:t>
            </a:fld>
            <a:endParaRPr lang="en-US"/>
          </a:p>
        </p:txBody>
      </p:sp>
      <p:pic>
        <p:nvPicPr>
          <p:cNvPr id="5" name="Picture 4">
            <a:extLst>
              <a:ext uri="{FF2B5EF4-FFF2-40B4-BE49-F238E27FC236}">
                <a16:creationId xmlns:a16="http://schemas.microsoft.com/office/drawing/2014/main" id="{053E58F5-A83A-4947-AB98-676723F1F1B7}"/>
              </a:ext>
            </a:extLst>
          </p:cNvPr>
          <p:cNvPicPr>
            <a:picLocks noChangeAspect="1"/>
          </p:cNvPicPr>
          <p:nvPr/>
        </p:nvPicPr>
        <p:blipFill>
          <a:blip r:embed="rId2"/>
          <a:stretch>
            <a:fillRect/>
          </a:stretch>
        </p:blipFill>
        <p:spPr>
          <a:xfrm>
            <a:off x="713548" y="2414587"/>
            <a:ext cx="10698644" cy="3018293"/>
          </a:xfrm>
          <a:prstGeom prst="rect">
            <a:avLst/>
          </a:prstGeom>
        </p:spPr>
      </p:pic>
    </p:spTree>
    <p:extLst>
      <p:ext uri="{BB962C8B-B14F-4D97-AF65-F5344CB8AC3E}">
        <p14:creationId xmlns:p14="http://schemas.microsoft.com/office/powerpoint/2010/main" val="188319358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51791"/>
            <a:ext cx="11516138" cy="1033670"/>
          </a:xfrm>
        </p:spPr>
        <p:txBody>
          <a:bodyPr>
            <a:normAutofit fontScale="90000"/>
          </a:bodyPr>
          <a:lstStyle/>
          <a:p>
            <a:r>
              <a:rPr lang="en-US" b="1" dirty="0"/>
              <a:t>STRATEGIES FOR SELECTING, MODIFYING AND COMBINING RISK MANAGEMENT METHODS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26775" y="1425120"/>
            <a:ext cx="11072190" cy="1033670"/>
          </a:xfrm>
        </p:spPr>
        <p:txBody>
          <a:bodyPr>
            <a:normAutofit/>
          </a:bodyPr>
          <a:lstStyle/>
          <a:p>
            <a:r>
              <a:rPr lang="en-US" b="1" dirty="0"/>
              <a:t>Combined Modified Methods Example</a:t>
            </a:r>
          </a:p>
          <a:p>
            <a:r>
              <a:rPr lang="en-US" b="1" dirty="0"/>
              <a:t>HAZID</a:t>
            </a:r>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37</a:t>
            </a:fld>
            <a:endParaRPr lang="en-US"/>
          </a:p>
        </p:txBody>
      </p:sp>
      <p:pic>
        <p:nvPicPr>
          <p:cNvPr id="6" name="Picture 5">
            <a:extLst>
              <a:ext uri="{FF2B5EF4-FFF2-40B4-BE49-F238E27FC236}">
                <a16:creationId xmlns:a16="http://schemas.microsoft.com/office/drawing/2014/main" id="{F1C12C3C-7812-43F3-AEB9-15C6B4A3FAA9}"/>
              </a:ext>
            </a:extLst>
          </p:cNvPr>
          <p:cNvPicPr>
            <a:picLocks noChangeAspect="1"/>
          </p:cNvPicPr>
          <p:nvPr/>
        </p:nvPicPr>
        <p:blipFill>
          <a:blip r:embed="rId2"/>
          <a:stretch>
            <a:fillRect/>
          </a:stretch>
        </p:blipFill>
        <p:spPr>
          <a:xfrm>
            <a:off x="2118070" y="1911211"/>
            <a:ext cx="8775058" cy="4627701"/>
          </a:xfrm>
          <a:prstGeom prst="rect">
            <a:avLst/>
          </a:prstGeom>
        </p:spPr>
      </p:pic>
    </p:spTree>
    <p:extLst>
      <p:ext uri="{BB962C8B-B14F-4D97-AF65-F5344CB8AC3E}">
        <p14:creationId xmlns:p14="http://schemas.microsoft.com/office/powerpoint/2010/main" val="169594752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51791"/>
            <a:ext cx="11516138" cy="1033670"/>
          </a:xfrm>
        </p:spPr>
        <p:txBody>
          <a:bodyPr>
            <a:normAutofit fontScale="90000"/>
          </a:bodyPr>
          <a:lstStyle/>
          <a:p>
            <a:r>
              <a:rPr lang="en-US" b="1" dirty="0"/>
              <a:t>STRATEGIES FOR SELECTING, MODIFYING AND COMBINING RISK MANAGEMENT METHODS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26775" y="1425120"/>
            <a:ext cx="11072190" cy="1033670"/>
          </a:xfrm>
        </p:spPr>
        <p:txBody>
          <a:bodyPr>
            <a:normAutofit/>
          </a:bodyPr>
          <a:lstStyle/>
          <a:p>
            <a:r>
              <a:rPr lang="en-US" b="1" dirty="0"/>
              <a:t>Combined Modified Methods Example</a:t>
            </a:r>
          </a:p>
          <a:p>
            <a:r>
              <a:rPr lang="en-US" b="1" dirty="0"/>
              <a:t>RAM</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38</a:t>
            </a:fld>
            <a:endParaRPr lang="en-US"/>
          </a:p>
        </p:txBody>
      </p:sp>
      <p:pic>
        <p:nvPicPr>
          <p:cNvPr id="5" name="Picture 4">
            <a:extLst>
              <a:ext uri="{FF2B5EF4-FFF2-40B4-BE49-F238E27FC236}">
                <a16:creationId xmlns:a16="http://schemas.microsoft.com/office/drawing/2014/main" id="{0D9DE870-86E9-48F3-8FD2-CAED81AC07B9}"/>
              </a:ext>
            </a:extLst>
          </p:cNvPr>
          <p:cNvPicPr>
            <a:picLocks noChangeAspect="1"/>
          </p:cNvPicPr>
          <p:nvPr/>
        </p:nvPicPr>
        <p:blipFill>
          <a:blip r:embed="rId2"/>
          <a:stretch>
            <a:fillRect/>
          </a:stretch>
        </p:blipFill>
        <p:spPr>
          <a:xfrm>
            <a:off x="1879163" y="2054570"/>
            <a:ext cx="9474637" cy="4301780"/>
          </a:xfrm>
          <a:prstGeom prst="rect">
            <a:avLst/>
          </a:prstGeom>
        </p:spPr>
      </p:pic>
    </p:spTree>
    <p:extLst>
      <p:ext uri="{BB962C8B-B14F-4D97-AF65-F5344CB8AC3E}">
        <p14:creationId xmlns:p14="http://schemas.microsoft.com/office/powerpoint/2010/main" val="110004794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51791"/>
            <a:ext cx="11516138" cy="1033670"/>
          </a:xfrm>
        </p:spPr>
        <p:txBody>
          <a:bodyPr>
            <a:normAutofit fontScale="90000"/>
          </a:bodyPr>
          <a:lstStyle/>
          <a:p>
            <a:r>
              <a:rPr lang="en-US" b="1" dirty="0"/>
              <a:t>STRATEGIES FOR SELECTING, MODIFYING AND COMBINING RISK MANAGEMENT METHODS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26775" y="1425120"/>
            <a:ext cx="11072190" cy="1033670"/>
          </a:xfrm>
        </p:spPr>
        <p:txBody>
          <a:bodyPr>
            <a:normAutofit/>
          </a:bodyPr>
          <a:lstStyle/>
          <a:p>
            <a:r>
              <a:rPr lang="en-US" b="1" dirty="0"/>
              <a:t>Combined Modified Methods Example</a:t>
            </a:r>
          </a:p>
          <a:p>
            <a:r>
              <a:rPr lang="en-US" b="1" dirty="0" err="1"/>
              <a:t>RiskID</a:t>
            </a:r>
            <a:endParaRPr lang="en-US" b="1"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39</a:t>
            </a:fld>
            <a:endParaRPr lang="en-US"/>
          </a:p>
        </p:txBody>
      </p:sp>
      <p:pic>
        <p:nvPicPr>
          <p:cNvPr id="6" name="Picture 5">
            <a:extLst>
              <a:ext uri="{FF2B5EF4-FFF2-40B4-BE49-F238E27FC236}">
                <a16:creationId xmlns:a16="http://schemas.microsoft.com/office/drawing/2014/main" id="{CA75583E-46AE-4139-9239-8C77ABA7F9DE}"/>
              </a:ext>
            </a:extLst>
          </p:cNvPr>
          <p:cNvPicPr>
            <a:picLocks noChangeAspect="1"/>
          </p:cNvPicPr>
          <p:nvPr/>
        </p:nvPicPr>
        <p:blipFill>
          <a:blip r:embed="rId2"/>
          <a:stretch>
            <a:fillRect/>
          </a:stretch>
        </p:blipFill>
        <p:spPr>
          <a:xfrm>
            <a:off x="1797042" y="2278338"/>
            <a:ext cx="9695906" cy="3950184"/>
          </a:xfrm>
          <a:prstGeom prst="rect">
            <a:avLst/>
          </a:prstGeom>
        </p:spPr>
      </p:pic>
    </p:spTree>
    <p:extLst>
      <p:ext uri="{BB962C8B-B14F-4D97-AF65-F5344CB8AC3E}">
        <p14:creationId xmlns:p14="http://schemas.microsoft.com/office/powerpoint/2010/main" val="5404950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51791"/>
            <a:ext cx="11516138" cy="1033670"/>
          </a:xfrm>
        </p:spPr>
        <p:txBody>
          <a:bodyPr>
            <a:normAutofit fontScale="90000"/>
          </a:bodyPr>
          <a:lstStyle/>
          <a:p>
            <a:r>
              <a:rPr lang="en-US" b="1" dirty="0"/>
              <a:t>STRATEGIES FOR SELECTING, MODIFYING AND COMBINING RISK MANAGEMENT METHODS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10209" y="1647410"/>
            <a:ext cx="11171581" cy="4891502"/>
          </a:xfrm>
        </p:spPr>
        <p:txBody>
          <a:bodyPr>
            <a:normAutofit/>
          </a:bodyPr>
          <a:lstStyle/>
          <a:p>
            <a:r>
              <a:rPr lang="en-US" b="1" dirty="0"/>
              <a:t>Methods Available</a:t>
            </a:r>
            <a:endParaRPr lang="en-US" dirty="0"/>
          </a:p>
          <a:p>
            <a:r>
              <a:rPr lang="en-US" dirty="0"/>
              <a:t>The number of risk management methods and tools available to the OSH professional is somewhat overwhelming.  </a:t>
            </a:r>
          </a:p>
          <a:p>
            <a:r>
              <a:rPr lang="en-US" dirty="0"/>
              <a:t>Many methods are variations of a theme, used in various industries, or situations.  </a:t>
            </a:r>
          </a:p>
          <a:p>
            <a:r>
              <a:rPr lang="en-US" dirty="0"/>
              <a:t>Certain tools have specific applications or purposes, while others are more broadly applied.  </a:t>
            </a:r>
          </a:p>
          <a:p>
            <a:r>
              <a:rPr lang="en-US" dirty="0"/>
              <a:t>Some methods are only useful in specific elements of risk management such as ‘identification’ or ‘treatment’ while others have a broader application in the process.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4</a:t>
            </a:fld>
            <a:endParaRPr lang="en-US"/>
          </a:p>
        </p:txBody>
      </p:sp>
    </p:spTree>
    <p:extLst>
      <p:ext uri="{BB962C8B-B14F-4D97-AF65-F5344CB8AC3E}">
        <p14:creationId xmlns:p14="http://schemas.microsoft.com/office/powerpoint/2010/main" val="312968872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51791"/>
            <a:ext cx="11516138" cy="1033670"/>
          </a:xfrm>
        </p:spPr>
        <p:txBody>
          <a:bodyPr>
            <a:normAutofit fontScale="90000"/>
          </a:bodyPr>
          <a:lstStyle/>
          <a:p>
            <a:r>
              <a:rPr lang="en-US" b="1" dirty="0"/>
              <a:t>STRATEGIES FOR SELECTING, MODIFYING AND COMBINING RISK MANAGEMENT METHODS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26775" y="1425120"/>
            <a:ext cx="11072190" cy="1033670"/>
          </a:xfrm>
        </p:spPr>
        <p:txBody>
          <a:bodyPr>
            <a:normAutofit/>
          </a:bodyPr>
          <a:lstStyle/>
          <a:p>
            <a:r>
              <a:rPr lang="en-US" b="1" dirty="0"/>
              <a:t>Combined Modified Methods Example</a:t>
            </a:r>
          </a:p>
          <a:p>
            <a:r>
              <a:rPr lang="en-US" b="1" dirty="0"/>
              <a:t>Risk Heat Map</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40</a:t>
            </a:fld>
            <a:endParaRPr lang="en-US"/>
          </a:p>
        </p:txBody>
      </p:sp>
      <p:pic>
        <p:nvPicPr>
          <p:cNvPr id="5" name="Picture 4">
            <a:extLst>
              <a:ext uri="{FF2B5EF4-FFF2-40B4-BE49-F238E27FC236}">
                <a16:creationId xmlns:a16="http://schemas.microsoft.com/office/drawing/2014/main" id="{C0776940-47CB-421A-87B7-D712FC5F974A}"/>
              </a:ext>
            </a:extLst>
          </p:cNvPr>
          <p:cNvPicPr>
            <a:picLocks noChangeAspect="1"/>
          </p:cNvPicPr>
          <p:nvPr/>
        </p:nvPicPr>
        <p:blipFill>
          <a:blip r:embed="rId2"/>
          <a:stretch>
            <a:fillRect/>
          </a:stretch>
        </p:blipFill>
        <p:spPr>
          <a:xfrm>
            <a:off x="4002157" y="1856095"/>
            <a:ext cx="5605669" cy="4820876"/>
          </a:xfrm>
          <a:prstGeom prst="rect">
            <a:avLst/>
          </a:prstGeom>
        </p:spPr>
      </p:pic>
    </p:spTree>
    <p:extLst>
      <p:ext uri="{BB962C8B-B14F-4D97-AF65-F5344CB8AC3E}">
        <p14:creationId xmlns:p14="http://schemas.microsoft.com/office/powerpoint/2010/main" val="105575757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A09E364-56CC-43CF-AEB7-4079C7A3DBF7}"/>
              </a:ext>
            </a:extLst>
          </p:cNvPr>
          <p:cNvPicPr>
            <a:picLocks noChangeAspect="1"/>
          </p:cNvPicPr>
          <p:nvPr/>
        </p:nvPicPr>
        <p:blipFill>
          <a:blip r:embed="rId2"/>
          <a:stretch>
            <a:fillRect/>
          </a:stretch>
        </p:blipFill>
        <p:spPr>
          <a:xfrm>
            <a:off x="3697357" y="1372111"/>
            <a:ext cx="8123582" cy="5213965"/>
          </a:xfrm>
          <a:prstGeom prst="rect">
            <a:avLst/>
          </a:prstGeom>
        </p:spPr>
      </p:pic>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51791"/>
            <a:ext cx="11516138" cy="1033670"/>
          </a:xfrm>
        </p:spPr>
        <p:txBody>
          <a:bodyPr>
            <a:normAutofit fontScale="90000"/>
          </a:bodyPr>
          <a:lstStyle/>
          <a:p>
            <a:r>
              <a:rPr lang="en-US" b="1" dirty="0"/>
              <a:t>STRATEGIES FOR SELECTING, MODIFYING AND COMBINING RISK MANAGEMENT METHODS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26775" y="1425120"/>
            <a:ext cx="3038060" cy="4291634"/>
          </a:xfrm>
        </p:spPr>
        <p:txBody>
          <a:bodyPr>
            <a:normAutofit/>
          </a:bodyPr>
          <a:lstStyle/>
          <a:p>
            <a:r>
              <a:rPr lang="en-US" b="1" dirty="0"/>
              <a:t>Combined Modified Methods Example</a:t>
            </a:r>
          </a:p>
          <a:p>
            <a:r>
              <a:rPr lang="en-US" b="1" dirty="0"/>
              <a:t>Risk Analysis – PHA Example</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41</a:t>
            </a:fld>
            <a:endParaRPr lang="en-US"/>
          </a:p>
        </p:txBody>
      </p:sp>
    </p:spTree>
    <p:extLst>
      <p:ext uri="{BB962C8B-B14F-4D97-AF65-F5344CB8AC3E}">
        <p14:creationId xmlns:p14="http://schemas.microsoft.com/office/powerpoint/2010/main" val="68914623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51791"/>
            <a:ext cx="11516138" cy="1033670"/>
          </a:xfrm>
        </p:spPr>
        <p:txBody>
          <a:bodyPr>
            <a:normAutofit fontScale="90000"/>
          </a:bodyPr>
          <a:lstStyle/>
          <a:p>
            <a:r>
              <a:rPr lang="en-US" b="1" dirty="0"/>
              <a:t>STRATEGIES FOR SELECTING, MODIFYING AND COMBINING RISK MANAGEMENT METHODS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26775" y="1425120"/>
            <a:ext cx="11072190" cy="1033670"/>
          </a:xfrm>
        </p:spPr>
        <p:txBody>
          <a:bodyPr>
            <a:normAutofit/>
          </a:bodyPr>
          <a:lstStyle/>
          <a:p>
            <a:r>
              <a:rPr lang="en-US" b="1" dirty="0"/>
              <a:t>Combined Modified Methods Example</a:t>
            </a:r>
          </a:p>
          <a:p>
            <a:r>
              <a:rPr lang="en-US" b="1" dirty="0"/>
              <a:t>Risk Analysis – LOPA Example</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42</a:t>
            </a:fld>
            <a:endParaRPr lang="en-US"/>
          </a:p>
        </p:txBody>
      </p:sp>
      <p:pic>
        <p:nvPicPr>
          <p:cNvPr id="5" name="Picture 4">
            <a:extLst>
              <a:ext uri="{FF2B5EF4-FFF2-40B4-BE49-F238E27FC236}">
                <a16:creationId xmlns:a16="http://schemas.microsoft.com/office/drawing/2014/main" id="{625D88CB-7F59-4623-966D-B1518E14AB6B}"/>
              </a:ext>
            </a:extLst>
          </p:cNvPr>
          <p:cNvPicPr>
            <a:picLocks noChangeAspect="1"/>
          </p:cNvPicPr>
          <p:nvPr/>
        </p:nvPicPr>
        <p:blipFill>
          <a:blip r:embed="rId2"/>
          <a:stretch>
            <a:fillRect/>
          </a:stretch>
        </p:blipFill>
        <p:spPr>
          <a:xfrm>
            <a:off x="984113" y="2458790"/>
            <a:ext cx="10369687" cy="3554482"/>
          </a:xfrm>
          <a:prstGeom prst="rect">
            <a:avLst/>
          </a:prstGeom>
        </p:spPr>
      </p:pic>
    </p:spTree>
    <p:extLst>
      <p:ext uri="{BB962C8B-B14F-4D97-AF65-F5344CB8AC3E}">
        <p14:creationId xmlns:p14="http://schemas.microsoft.com/office/powerpoint/2010/main" val="85741684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51791"/>
            <a:ext cx="11516138" cy="1033670"/>
          </a:xfrm>
        </p:spPr>
        <p:txBody>
          <a:bodyPr>
            <a:normAutofit fontScale="90000"/>
          </a:bodyPr>
          <a:lstStyle/>
          <a:p>
            <a:r>
              <a:rPr lang="en-US" b="1" dirty="0"/>
              <a:t>STRATEGIES FOR SELECTING, MODIFYING AND COMBINING RISK MANAGEMENT METHODS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26775" y="1425120"/>
            <a:ext cx="11072190" cy="1033670"/>
          </a:xfrm>
        </p:spPr>
        <p:txBody>
          <a:bodyPr>
            <a:normAutofit/>
          </a:bodyPr>
          <a:lstStyle/>
          <a:p>
            <a:r>
              <a:rPr lang="en-US" b="1" dirty="0"/>
              <a:t>Combined Modified Methods Example</a:t>
            </a:r>
          </a:p>
          <a:p>
            <a:r>
              <a:rPr lang="en-US" b="1" dirty="0"/>
              <a:t>Risk Evaluation – </a:t>
            </a:r>
            <a:r>
              <a:rPr lang="en-US" dirty="0"/>
              <a:t>Striped Bow Tie Risk Assessment Current State</a:t>
            </a:r>
            <a:endParaRPr lang="en-US" b="1"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43</a:t>
            </a:fld>
            <a:endParaRPr lang="en-US"/>
          </a:p>
        </p:txBody>
      </p:sp>
      <p:pic>
        <p:nvPicPr>
          <p:cNvPr id="6" name="Picture 5">
            <a:extLst>
              <a:ext uri="{FF2B5EF4-FFF2-40B4-BE49-F238E27FC236}">
                <a16:creationId xmlns:a16="http://schemas.microsoft.com/office/drawing/2014/main" id="{25D2404B-1BA7-4FF5-86E9-5A83D4EF3F54}"/>
              </a:ext>
            </a:extLst>
          </p:cNvPr>
          <p:cNvPicPr>
            <a:picLocks noChangeAspect="1"/>
          </p:cNvPicPr>
          <p:nvPr/>
        </p:nvPicPr>
        <p:blipFill>
          <a:blip r:embed="rId2"/>
          <a:stretch>
            <a:fillRect/>
          </a:stretch>
        </p:blipFill>
        <p:spPr>
          <a:xfrm>
            <a:off x="838200" y="2482731"/>
            <a:ext cx="7500730" cy="4123478"/>
          </a:xfrm>
          <a:prstGeom prst="rect">
            <a:avLst/>
          </a:prstGeom>
        </p:spPr>
      </p:pic>
      <p:pic>
        <p:nvPicPr>
          <p:cNvPr id="7" name="Picture 6">
            <a:extLst>
              <a:ext uri="{FF2B5EF4-FFF2-40B4-BE49-F238E27FC236}">
                <a16:creationId xmlns:a16="http://schemas.microsoft.com/office/drawing/2014/main" id="{085237EA-DA86-4729-85B6-F1CE604F4A30}"/>
              </a:ext>
            </a:extLst>
          </p:cNvPr>
          <p:cNvPicPr>
            <a:picLocks noChangeAspect="1"/>
          </p:cNvPicPr>
          <p:nvPr/>
        </p:nvPicPr>
        <p:blipFill>
          <a:blip r:embed="rId3"/>
          <a:stretch>
            <a:fillRect/>
          </a:stretch>
        </p:blipFill>
        <p:spPr>
          <a:xfrm>
            <a:off x="8610600" y="2914830"/>
            <a:ext cx="3298716" cy="2268191"/>
          </a:xfrm>
          <a:prstGeom prst="rect">
            <a:avLst/>
          </a:prstGeom>
        </p:spPr>
      </p:pic>
    </p:spTree>
    <p:extLst>
      <p:ext uri="{BB962C8B-B14F-4D97-AF65-F5344CB8AC3E}">
        <p14:creationId xmlns:p14="http://schemas.microsoft.com/office/powerpoint/2010/main" val="150773215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51791"/>
            <a:ext cx="11516138" cy="1033670"/>
          </a:xfrm>
        </p:spPr>
        <p:txBody>
          <a:bodyPr>
            <a:normAutofit fontScale="90000"/>
          </a:bodyPr>
          <a:lstStyle/>
          <a:p>
            <a:r>
              <a:rPr lang="en-US" b="1" dirty="0"/>
              <a:t>STRATEGIES FOR SELECTING, MODIFYING AND COMBINING RISK MANAGEMENT METHODS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26775" y="1425120"/>
            <a:ext cx="11072190" cy="1033670"/>
          </a:xfrm>
        </p:spPr>
        <p:txBody>
          <a:bodyPr>
            <a:normAutofit/>
          </a:bodyPr>
          <a:lstStyle/>
          <a:p>
            <a:r>
              <a:rPr lang="en-US" b="1" dirty="0"/>
              <a:t>Combined Modified Methods Example</a:t>
            </a:r>
          </a:p>
          <a:p>
            <a:r>
              <a:rPr lang="en-US" b="1" dirty="0"/>
              <a:t>Risk Evaluation – </a:t>
            </a:r>
            <a:r>
              <a:rPr lang="en-US" dirty="0"/>
              <a:t>Striped Bow Tie Risk Assessment Future State</a:t>
            </a:r>
            <a:endParaRPr lang="en-US" b="1"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44</a:t>
            </a:fld>
            <a:endParaRPr lang="en-US"/>
          </a:p>
        </p:txBody>
      </p:sp>
      <p:pic>
        <p:nvPicPr>
          <p:cNvPr id="5" name="Picture 4">
            <a:extLst>
              <a:ext uri="{FF2B5EF4-FFF2-40B4-BE49-F238E27FC236}">
                <a16:creationId xmlns:a16="http://schemas.microsoft.com/office/drawing/2014/main" id="{42296E72-B3A8-45B0-AAB7-1911823AF1B7}"/>
              </a:ext>
            </a:extLst>
          </p:cNvPr>
          <p:cNvPicPr>
            <a:picLocks noChangeAspect="1"/>
          </p:cNvPicPr>
          <p:nvPr/>
        </p:nvPicPr>
        <p:blipFill>
          <a:blip r:embed="rId2"/>
          <a:stretch>
            <a:fillRect/>
          </a:stretch>
        </p:blipFill>
        <p:spPr>
          <a:xfrm>
            <a:off x="1683753" y="2447003"/>
            <a:ext cx="8020407" cy="4094875"/>
          </a:xfrm>
          <a:prstGeom prst="rect">
            <a:avLst/>
          </a:prstGeom>
        </p:spPr>
      </p:pic>
    </p:spTree>
    <p:extLst>
      <p:ext uri="{BB962C8B-B14F-4D97-AF65-F5344CB8AC3E}">
        <p14:creationId xmlns:p14="http://schemas.microsoft.com/office/powerpoint/2010/main" val="87556050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537F2C9-3A36-4258-AA74-5C0F53C082B7}"/>
              </a:ext>
            </a:extLst>
          </p:cNvPr>
          <p:cNvPicPr>
            <a:picLocks noChangeAspect="1"/>
          </p:cNvPicPr>
          <p:nvPr/>
        </p:nvPicPr>
        <p:blipFill>
          <a:blip r:embed="rId2"/>
          <a:stretch>
            <a:fillRect/>
          </a:stretch>
        </p:blipFill>
        <p:spPr>
          <a:xfrm>
            <a:off x="6660627" y="192255"/>
            <a:ext cx="5036073" cy="6462960"/>
          </a:xfrm>
          <a:prstGeom prst="rect">
            <a:avLst/>
          </a:prstGeom>
        </p:spPr>
      </p:pic>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51791"/>
            <a:ext cx="6069495" cy="2425148"/>
          </a:xfrm>
        </p:spPr>
        <p:txBody>
          <a:bodyPr>
            <a:normAutofit fontScale="90000"/>
          </a:bodyPr>
          <a:lstStyle/>
          <a:p>
            <a:r>
              <a:rPr lang="en-US" b="1" dirty="0"/>
              <a:t>STRATEGIES FOR SELECTING, MODIFYING AND COMBINING RISK MANAGEMENT METHODS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495300" y="2676940"/>
            <a:ext cx="6655903" cy="3445564"/>
          </a:xfrm>
        </p:spPr>
        <p:txBody>
          <a:bodyPr>
            <a:normAutofit/>
          </a:bodyPr>
          <a:lstStyle/>
          <a:p>
            <a:r>
              <a:rPr lang="en-US" b="1" dirty="0"/>
              <a:t>Combined Modified Methods Example</a:t>
            </a:r>
          </a:p>
          <a:p>
            <a:r>
              <a:rPr lang="en-US" u="sng" dirty="0"/>
              <a:t>Cascading Bow Tie Analysis</a:t>
            </a:r>
            <a:r>
              <a:rPr lang="en-US" dirty="0"/>
              <a:t> – For complex situations, a cascading Bow-Tie can be used where the consequences of one event may be the cause or trigger of a secondary event – in essence, a chain-reaction. </a:t>
            </a:r>
            <a:endParaRPr lang="en-US" b="1"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45</a:t>
            </a:fld>
            <a:endParaRPr lang="en-US"/>
          </a:p>
        </p:txBody>
      </p:sp>
    </p:spTree>
    <p:extLst>
      <p:ext uri="{BB962C8B-B14F-4D97-AF65-F5344CB8AC3E}">
        <p14:creationId xmlns:p14="http://schemas.microsoft.com/office/powerpoint/2010/main" val="94177326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51791"/>
            <a:ext cx="11516138" cy="1033670"/>
          </a:xfrm>
        </p:spPr>
        <p:txBody>
          <a:bodyPr>
            <a:normAutofit fontScale="90000"/>
          </a:bodyPr>
          <a:lstStyle/>
          <a:p>
            <a:r>
              <a:rPr lang="en-US" b="1" dirty="0"/>
              <a:t>STRATEGIES FOR SELECTING, MODIFYING AND COMBINING RISK MANAGEMENT METHODS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26775" y="1425119"/>
            <a:ext cx="11072190" cy="4931231"/>
          </a:xfrm>
        </p:spPr>
        <p:txBody>
          <a:bodyPr>
            <a:normAutofit/>
          </a:bodyPr>
          <a:lstStyle/>
          <a:p>
            <a:r>
              <a:rPr lang="en-US" b="1" dirty="0"/>
              <a:t>Conclusion</a:t>
            </a:r>
            <a:endParaRPr lang="en-US" dirty="0"/>
          </a:p>
          <a:p>
            <a:r>
              <a:rPr lang="en-US" dirty="0"/>
              <a:t>There are a multitude of methods and options to consider when selecting risk management tools.  Having access and knowledge of available methods and tools is the first step. Being able and willing to considered simplifications or modifications, and improvements to methods is the second step.  And finally, the ability to put it all together – selecting the right risk management tools, making appropriate adjustments, and combining the methods to achieve the necessary results – is the future of the OSH profession.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46</a:t>
            </a:fld>
            <a:endParaRPr lang="en-US"/>
          </a:p>
        </p:txBody>
      </p:sp>
    </p:spTree>
    <p:extLst>
      <p:ext uri="{BB962C8B-B14F-4D97-AF65-F5344CB8AC3E}">
        <p14:creationId xmlns:p14="http://schemas.microsoft.com/office/powerpoint/2010/main" val="25361672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51791"/>
            <a:ext cx="11516138" cy="1033670"/>
          </a:xfrm>
        </p:spPr>
        <p:txBody>
          <a:bodyPr>
            <a:normAutofit fontScale="90000"/>
          </a:bodyPr>
          <a:lstStyle/>
          <a:p>
            <a:r>
              <a:rPr lang="en-US" b="1" dirty="0"/>
              <a:t>STRATEGIES FOR SELECTING, MODIFYING AND COMBINING RISK MANAGEMENT METHODS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26775" y="1425119"/>
            <a:ext cx="11072190" cy="4931231"/>
          </a:xfrm>
        </p:spPr>
        <p:txBody>
          <a:bodyPr>
            <a:normAutofit fontScale="77500" lnSpcReduction="20000"/>
          </a:bodyPr>
          <a:lstStyle/>
          <a:p>
            <a:r>
              <a:rPr lang="en-US" b="1" dirty="0"/>
              <a:t>References</a:t>
            </a:r>
            <a:endParaRPr lang="en-US" dirty="0"/>
          </a:p>
          <a:p>
            <a:r>
              <a:rPr lang="en-US" dirty="0"/>
              <a:t>ANSI/ASSE/AIHA Z10-2012 (R2017). </a:t>
            </a:r>
            <a:r>
              <a:rPr lang="en-US" i="1" dirty="0"/>
              <a:t>American National Standard—Occupational Health and Safety Management Systems. </a:t>
            </a:r>
            <a:r>
              <a:rPr lang="en-US" dirty="0"/>
              <a:t>Fairfax, VA: American Industrial Hygiene Association, 2012. </a:t>
            </a:r>
          </a:p>
          <a:p>
            <a:r>
              <a:rPr lang="en-US" dirty="0"/>
              <a:t>ANSI/ASSE Z590.3-2011 (R2016). </a:t>
            </a:r>
            <a:r>
              <a:rPr lang="en-US" i="1" dirty="0"/>
              <a:t>Prevention through Design: Guidelines for Addressing Occupational Hazards and Risks in Design and Redesign Processes</a:t>
            </a:r>
            <a:r>
              <a:rPr lang="en-US" dirty="0"/>
              <a:t>. Des Plaines, IL: American Society of Safety Professionals, 2011.</a:t>
            </a:r>
          </a:p>
          <a:p>
            <a:r>
              <a:rPr lang="en-US" dirty="0"/>
              <a:t>ANSI/ASSE Z690.2-2011</a:t>
            </a:r>
            <a:r>
              <a:rPr lang="en-US" i="1" dirty="0"/>
              <a:t>. American National Standard – Risk Management Principles and Guidelines</a:t>
            </a:r>
            <a:r>
              <a:rPr lang="en-US" dirty="0"/>
              <a:t>. Des Plaines, IL: American Society of Safety Professionals, 2011.</a:t>
            </a:r>
          </a:p>
          <a:p>
            <a:r>
              <a:rPr lang="en-US" dirty="0"/>
              <a:t>ANSI/ASSE Z690.3-2011. </a:t>
            </a:r>
            <a:r>
              <a:rPr lang="en-US" i="1" dirty="0"/>
              <a:t>American National Standard - Risk Assessment Techniques</a:t>
            </a:r>
            <a:r>
              <a:rPr lang="en-US" dirty="0"/>
              <a:t>. Des Plains, IL: American Society of Safety Professionals, 2011.</a:t>
            </a:r>
          </a:p>
          <a:p>
            <a:r>
              <a:rPr lang="en-US" dirty="0"/>
              <a:t>ANSI B11.0-2015. </a:t>
            </a:r>
            <a:r>
              <a:rPr lang="en-US" i="1" dirty="0"/>
              <a:t>Safety of Machinery</a:t>
            </a:r>
            <a:r>
              <a:rPr lang="en-US" dirty="0"/>
              <a:t>. Houston, TX: B11 Standards, 2015.</a:t>
            </a:r>
          </a:p>
          <a:p>
            <a:r>
              <a:rPr lang="en-US" i="1" dirty="0"/>
              <a:t>Communicating &amp; Managing Risk: The Key Result of Risk Assessment, </a:t>
            </a:r>
            <a:r>
              <a:rPr lang="en-US" dirty="0"/>
              <a:t>Bruce K. Lyon and Georgi Popov.  Professional Safety, November 2017, American Society of Safety Professionals</a:t>
            </a:r>
          </a:p>
          <a:p>
            <a:r>
              <a:rPr lang="en-US" i="1" dirty="0"/>
              <a:t>Effective risk assessment in TA, JHA, JSA, JSEA, WMS, TAKE 5 and Incident Investigation</a:t>
            </a:r>
            <a:r>
              <a:rPr lang="en-US" dirty="0"/>
              <a:t>, Jim Whiting, June 2013, Proceedings from Safety 2012 Professional Development Conference, American Society of Safety Professionals</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47</a:t>
            </a:fld>
            <a:endParaRPr lang="en-US"/>
          </a:p>
        </p:txBody>
      </p:sp>
    </p:spTree>
    <p:extLst>
      <p:ext uri="{BB962C8B-B14F-4D97-AF65-F5344CB8AC3E}">
        <p14:creationId xmlns:p14="http://schemas.microsoft.com/office/powerpoint/2010/main" val="70619882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51791"/>
            <a:ext cx="11516138" cy="1033670"/>
          </a:xfrm>
        </p:spPr>
        <p:txBody>
          <a:bodyPr>
            <a:normAutofit fontScale="90000"/>
          </a:bodyPr>
          <a:lstStyle/>
          <a:p>
            <a:r>
              <a:rPr lang="en-US" b="1" dirty="0"/>
              <a:t>STRATEGIES FOR SELECTING, MODIFYING AND COMBINING RISK MANAGEMENT METHODS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26775" y="1425119"/>
            <a:ext cx="11072190" cy="4931231"/>
          </a:xfrm>
        </p:spPr>
        <p:txBody>
          <a:bodyPr>
            <a:normAutofit fontScale="77500" lnSpcReduction="20000"/>
          </a:bodyPr>
          <a:lstStyle/>
          <a:p>
            <a:r>
              <a:rPr lang="en-US" b="1" dirty="0"/>
              <a:t>References</a:t>
            </a:r>
            <a:endParaRPr lang="en-US" dirty="0"/>
          </a:p>
          <a:p>
            <a:r>
              <a:rPr lang="en-US"/>
              <a:t>Main</a:t>
            </a:r>
            <a:r>
              <a:rPr lang="en-US" dirty="0"/>
              <a:t>, Bruce, W. </a:t>
            </a:r>
            <a:r>
              <a:rPr lang="en-US" i="1" dirty="0"/>
              <a:t>Risk Assessment: Basics and Benchmarks</a:t>
            </a:r>
            <a:r>
              <a:rPr lang="en-US" dirty="0"/>
              <a:t>. Ann Harbor, MI: Design Safety Engineering, Inc. 2004.</a:t>
            </a:r>
          </a:p>
          <a:p>
            <a:r>
              <a:rPr lang="en-US" dirty="0"/>
              <a:t>Main, Bruce, W. </a:t>
            </a:r>
            <a:r>
              <a:rPr lang="en-US" i="1" dirty="0"/>
              <a:t>Risk Assessment: Challenges and Opportunities</a:t>
            </a:r>
            <a:r>
              <a:rPr lang="en-US" dirty="0"/>
              <a:t>.</a:t>
            </a:r>
            <a:r>
              <a:rPr lang="en-US" i="1" dirty="0"/>
              <a:t> </a:t>
            </a:r>
            <a:r>
              <a:rPr lang="en-US" dirty="0"/>
              <a:t>Ann Harbor, MI:</a:t>
            </a:r>
            <a:r>
              <a:rPr lang="en-US" i="1" dirty="0"/>
              <a:t> </a:t>
            </a:r>
            <a:r>
              <a:rPr lang="en-US" dirty="0"/>
              <a:t>Design Safety Engineering, Inc., 2012.</a:t>
            </a:r>
          </a:p>
          <a:p>
            <a:r>
              <a:rPr lang="en-US" i="1" dirty="0"/>
              <a:t>Methanol Hazards &amp; Safeguards: Lessons Learned from the Global Supply Chain</a:t>
            </a:r>
            <a:r>
              <a:rPr lang="en-US" dirty="0"/>
              <a:t>, E. Medina, Professional Safety, June 2014, American Society of Safety Professionals </a:t>
            </a:r>
          </a:p>
          <a:p>
            <a:r>
              <a:rPr lang="en-US" dirty="0"/>
              <a:t>MIL-STD-882E. </a:t>
            </a:r>
            <a:r>
              <a:rPr lang="en-US" i="1" dirty="0"/>
              <a:t>Standard Practice for System Safety</a:t>
            </a:r>
            <a:r>
              <a:rPr lang="en-US" dirty="0"/>
              <a:t>. Washington, DC: Department of Defense, 2012. </a:t>
            </a:r>
          </a:p>
          <a:p>
            <a:r>
              <a:rPr lang="en-US" dirty="0"/>
              <a:t>Popov, Georgi, Bruce K. Lyon and Bruce </a:t>
            </a:r>
            <a:r>
              <a:rPr lang="en-US" dirty="0" err="1"/>
              <a:t>Hollcroft</a:t>
            </a:r>
            <a:r>
              <a:rPr lang="en-US" dirty="0"/>
              <a:t>, </a:t>
            </a:r>
            <a:r>
              <a:rPr lang="en-US" i="1" dirty="0"/>
              <a:t>Risk Assessment: A Practical Guide to Assessing Operational Risks</a:t>
            </a:r>
            <a:r>
              <a:rPr lang="en-US" dirty="0"/>
              <a:t>. Hoboken, NJ: Wiley, 2016.</a:t>
            </a:r>
          </a:p>
          <a:p>
            <a:r>
              <a:rPr lang="en-US" i="1" dirty="0"/>
              <a:t>Risk Assessments – Top 10 Pitfalls &amp; Tips for Improvement,</a:t>
            </a:r>
            <a:r>
              <a:rPr lang="en-US" dirty="0"/>
              <a:t> Bruce K. Lyon and Bruce </a:t>
            </a:r>
            <a:r>
              <a:rPr lang="en-US" dirty="0" err="1"/>
              <a:t>Hollcroft</a:t>
            </a:r>
            <a:r>
              <a:rPr lang="en-US" dirty="0"/>
              <a:t>, Professional Safety, December 2012,</a:t>
            </a:r>
            <a:r>
              <a:rPr lang="en-US" i="1" dirty="0"/>
              <a:t> </a:t>
            </a:r>
            <a:r>
              <a:rPr lang="en-US" dirty="0"/>
              <a:t>American Society of Safety Professionals </a:t>
            </a:r>
          </a:p>
          <a:p>
            <a:r>
              <a:rPr lang="en-US" i="1" dirty="0"/>
              <a:t>The Art of Assessing Risk – Selecting, Modifying, and Combining Methods to Assess Operational Risks</a:t>
            </a:r>
            <a:r>
              <a:rPr lang="en-US" dirty="0"/>
              <a:t>, Bruce K. Lyon and Georgi Popov.  Professional Safety, March 2016, American Society of Safety Professionals</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48</a:t>
            </a:fld>
            <a:endParaRPr lang="en-US"/>
          </a:p>
        </p:txBody>
      </p:sp>
    </p:spTree>
    <p:extLst>
      <p:ext uri="{BB962C8B-B14F-4D97-AF65-F5344CB8AC3E}">
        <p14:creationId xmlns:p14="http://schemas.microsoft.com/office/powerpoint/2010/main" val="33916336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51791"/>
            <a:ext cx="11516138" cy="1033670"/>
          </a:xfrm>
        </p:spPr>
        <p:txBody>
          <a:bodyPr>
            <a:normAutofit fontScale="90000"/>
          </a:bodyPr>
          <a:lstStyle/>
          <a:p>
            <a:r>
              <a:rPr lang="en-US" b="1" dirty="0"/>
              <a:t>STRATEGIES FOR SELECTING, MODIFYING AND COMBINING RISK MANAGEMENT METHODS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510210" y="1647410"/>
            <a:ext cx="3359426" cy="4891502"/>
          </a:xfrm>
        </p:spPr>
        <p:txBody>
          <a:bodyPr>
            <a:normAutofit/>
          </a:bodyPr>
          <a:lstStyle/>
          <a:p>
            <a:r>
              <a:rPr lang="en-US" b="1" dirty="0"/>
              <a:t>Methods Available</a:t>
            </a:r>
          </a:p>
          <a:p>
            <a:r>
              <a:rPr lang="en-US" dirty="0"/>
              <a:t>The figure to the right provides an overview of methods and tools associated with each element of the risk management process.</a:t>
            </a:r>
          </a:p>
          <a:p>
            <a:endParaRPr lang="en-US" dirty="0"/>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5</a:t>
            </a:fld>
            <a:endParaRPr lang="en-US"/>
          </a:p>
        </p:txBody>
      </p:sp>
      <p:pic>
        <p:nvPicPr>
          <p:cNvPr id="7" name="Picture 6">
            <a:extLst>
              <a:ext uri="{FF2B5EF4-FFF2-40B4-BE49-F238E27FC236}">
                <a16:creationId xmlns:a16="http://schemas.microsoft.com/office/drawing/2014/main" id="{9432094C-4517-41EB-BB10-BA20E92E0025}"/>
              </a:ext>
            </a:extLst>
          </p:cNvPr>
          <p:cNvPicPr>
            <a:picLocks noChangeAspect="1"/>
          </p:cNvPicPr>
          <p:nvPr/>
        </p:nvPicPr>
        <p:blipFill>
          <a:blip r:embed="rId2"/>
          <a:stretch>
            <a:fillRect/>
          </a:stretch>
        </p:blipFill>
        <p:spPr>
          <a:xfrm>
            <a:off x="4258890" y="1285461"/>
            <a:ext cx="6473421" cy="5436014"/>
          </a:xfrm>
          <a:prstGeom prst="rect">
            <a:avLst/>
          </a:prstGeom>
        </p:spPr>
      </p:pic>
    </p:spTree>
    <p:extLst>
      <p:ext uri="{BB962C8B-B14F-4D97-AF65-F5344CB8AC3E}">
        <p14:creationId xmlns:p14="http://schemas.microsoft.com/office/powerpoint/2010/main" val="21422903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72361"/>
            <a:ext cx="6811616" cy="1847986"/>
          </a:xfrm>
        </p:spPr>
        <p:txBody>
          <a:bodyPr>
            <a:normAutofit fontScale="90000"/>
          </a:bodyPr>
          <a:lstStyle/>
          <a:p>
            <a:r>
              <a:rPr lang="en-US" b="1" dirty="0"/>
              <a:t>STRATEGIES FOR SELECTING, MODIFYING AND COMBINING RISK MANAGEMENT METHODS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351540" y="2220946"/>
            <a:ext cx="6124745" cy="3933653"/>
          </a:xfrm>
        </p:spPr>
        <p:txBody>
          <a:bodyPr>
            <a:normAutofit lnSpcReduction="10000"/>
          </a:bodyPr>
          <a:lstStyle/>
          <a:p>
            <a:r>
              <a:rPr lang="en-US" dirty="0"/>
              <a:t>In addition to ISO 31010, other risk-related standards that identify risk assessment methods include ANSI/ASSE Z590.3-2011(R2016) Prevention through Design and ANSI/ASSE Z10-2012(R2017) Occupational Health and Safety Management Systems. Table II.2 provides a comparison of risk assessment methods listed in the three standards. See Part II for details. </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6</a:t>
            </a:fld>
            <a:endParaRPr lang="en-US"/>
          </a:p>
        </p:txBody>
      </p:sp>
      <p:pic>
        <p:nvPicPr>
          <p:cNvPr id="7" name="Picture 6">
            <a:extLst>
              <a:ext uri="{FF2B5EF4-FFF2-40B4-BE49-F238E27FC236}">
                <a16:creationId xmlns:a16="http://schemas.microsoft.com/office/drawing/2014/main" id="{377AA063-C13C-4FB6-B91B-F71B6182EB4B}"/>
              </a:ext>
            </a:extLst>
          </p:cNvPr>
          <p:cNvPicPr>
            <a:picLocks noChangeAspect="1"/>
          </p:cNvPicPr>
          <p:nvPr/>
        </p:nvPicPr>
        <p:blipFill>
          <a:blip r:embed="rId2"/>
          <a:stretch>
            <a:fillRect/>
          </a:stretch>
        </p:blipFill>
        <p:spPr>
          <a:xfrm>
            <a:off x="7368209" y="114307"/>
            <a:ext cx="4280451" cy="6242043"/>
          </a:xfrm>
          <a:prstGeom prst="rect">
            <a:avLst/>
          </a:prstGeom>
        </p:spPr>
      </p:pic>
    </p:spTree>
    <p:extLst>
      <p:ext uri="{BB962C8B-B14F-4D97-AF65-F5344CB8AC3E}">
        <p14:creationId xmlns:p14="http://schemas.microsoft.com/office/powerpoint/2010/main" val="12910552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72361"/>
            <a:ext cx="6811616" cy="1847986"/>
          </a:xfrm>
        </p:spPr>
        <p:txBody>
          <a:bodyPr>
            <a:normAutofit fontScale="90000"/>
          </a:bodyPr>
          <a:lstStyle/>
          <a:p>
            <a:r>
              <a:rPr lang="en-US" b="1" dirty="0"/>
              <a:t>STRATEGIES FOR SELECTING, MODIFYING AND COMBINING RISK MANAGEMENT METHODS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351541" y="2220946"/>
            <a:ext cx="5744460" cy="3933653"/>
          </a:xfrm>
        </p:spPr>
        <p:txBody>
          <a:bodyPr>
            <a:normAutofit/>
          </a:bodyPr>
          <a:lstStyle/>
          <a:p>
            <a:r>
              <a:rPr lang="en-US" dirty="0"/>
              <a:t>Table II.2 provides a coded scale for applicability to each component of the risk assessment process for methods covered by ISO 31010, Z590.3 and Z10. (Table codes: SA = Strongly Applicable; A = Applicable; Blank Cells = Not Applicable)</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7</a:t>
            </a:fld>
            <a:endParaRPr lang="en-US"/>
          </a:p>
        </p:txBody>
      </p:sp>
      <p:pic>
        <p:nvPicPr>
          <p:cNvPr id="5" name="Picture 4">
            <a:extLst>
              <a:ext uri="{FF2B5EF4-FFF2-40B4-BE49-F238E27FC236}">
                <a16:creationId xmlns:a16="http://schemas.microsoft.com/office/drawing/2014/main" id="{37446C0A-06F0-4E24-ADA1-84670359DE99}"/>
              </a:ext>
            </a:extLst>
          </p:cNvPr>
          <p:cNvPicPr>
            <a:picLocks noChangeAspect="1"/>
          </p:cNvPicPr>
          <p:nvPr/>
        </p:nvPicPr>
        <p:blipFill>
          <a:blip r:embed="rId2"/>
          <a:stretch>
            <a:fillRect/>
          </a:stretch>
        </p:blipFill>
        <p:spPr>
          <a:xfrm>
            <a:off x="7381462" y="136524"/>
            <a:ext cx="4196176" cy="6313053"/>
          </a:xfrm>
          <a:prstGeom prst="rect">
            <a:avLst/>
          </a:prstGeom>
        </p:spPr>
      </p:pic>
    </p:spTree>
    <p:extLst>
      <p:ext uri="{BB962C8B-B14F-4D97-AF65-F5344CB8AC3E}">
        <p14:creationId xmlns:p14="http://schemas.microsoft.com/office/powerpoint/2010/main" val="22962461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72361"/>
            <a:ext cx="6811616" cy="1847986"/>
          </a:xfrm>
        </p:spPr>
        <p:txBody>
          <a:bodyPr>
            <a:normAutofit fontScale="90000"/>
          </a:bodyPr>
          <a:lstStyle/>
          <a:p>
            <a:r>
              <a:rPr lang="en-US" b="1" dirty="0"/>
              <a:t>STRATEGIES FOR SELECTING, MODIFYING AND COMBINING RISK MANAGEMENT METHODS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351541" y="2220946"/>
            <a:ext cx="5744460" cy="3933653"/>
          </a:xfrm>
        </p:spPr>
        <p:txBody>
          <a:bodyPr>
            <a:normAutofit/>
          </a:bodyPr>
          <a:lstStyle/>
          <a:p>
            <a:r>
              <a:rPr lang="en-US" dirty="0"/>
              <a:t>Table II.2 (Cont.) provides a coded scale for applicability to each component of the risk assessment process for methods covered by ISO 31010, Z590.3 and Z10. (Table codes: SA = Strongly Applicable; A = Applicable; Blank Cells = Not Applicable)</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8</a:t>
            </a:fld>
            <a:endParaRPr lang="en-US"/>
          </a:p>
        </p:txBody>
      </p:sp>
      <p:pic>
        <p:nvPicPr>
          <p:cNvPr id="6" name="Picture 5">
            <a:extLst>
              <a:ext uri="{FF2B5EF4-FFF2-40B4-BE49-F238E27FC236}">
                <a16:creationId xmlns:a16="http://schemas.microsoft.com/office/drawing/2014/main" id="{AC37ABA8-7E44-49B1-9278-17EAD4084082}"/>
              </a:ext>
            </a:extLst>
          </p:cNvPr>
          <p:cNvPicPr>
            <a:picLocks noChangeAspect="1"/>
          </p:cNvPicPr>
          <p:nvPr/>
        </p:nvPicPr>
        <p:blipFill>
          <a:blip r:embed="rId2"/>
          <a:stretch>
            <a:fillRect/>
          </a:stretch>
        </p:blipFill>
        <p:spPr>
          <a:xfrm>
            <a:off x="7805530" y="272361"/>
            <a:ext cx="4034929" cy="6213296"/>
          </a:xfrm>
          <a:prstGeom prst="rect">
            <a:avLst/>
          </a:prstGeom>
        </p:spPr>
      </p:pic>
    </p:spTree>
    <p:extLst>
      <p:ext uri="{BB962C8B-B14F-4D97-AF65-F5344CB8AC3E}">
        <p14:creationId xmlns:p14="http://schemas.microsoft.com/office/powerpoint/2010/main" val="6935776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895AA-C031-4588-B5D2-EB75D777FB22}"/>
              </a:ext>
            </a:extLst>
          </p:cNvPr>
          <p:cNvSpPr>
            <a:spLocks noGrp="1"/>
          </p:cNvSpPr>
          <p:nvPr>
            <p:ph type="title"/>
          </p:nvPr>
        </p:nvSpPr>
        <p:spPr>
          <a:xfrm>
            <a:off x="304801" y="272361"/>
            <a:ext cx="6811616" cy="1847986"/>
          </a:xfrm>
        </p:spPr>
        <p:txBody>
          <a:bodyPr>
            <a:normAutofit fontScale="90000"/>
          </a:bodyPr>
          <a:lstStyle/>
          <a:p>
            <a:r>
              <a:rPr lang="en-US" b="1" dirty="0"/>
              <a:t>STRATEGIES FOR SELECTING, MODIFYING AND COMBINING RISK MANAGEMENT METHODS</a:t>
            </a:r>
            <a:endParaRPr lang="en-US" dirty="0"/>
          </a:p>
        </p:txBody>
      </p:sp>
      <p:sp>
        <p:nvSpPr>
          <p:cNvPr id="3" name="Content Placeholder 2">
            <a:extLst>
              <a:ext uri="{FF2B5EF4-FFF2-40B4-BE49-F238E27FC236}">
                <a16:creationId xmlns:a16="http://schemas.microsoft.com/office/drawing/2014/main" id="{00B44EF4-AF8D-425E-9CE4-420F4E88649D}"/>
              </a:ext>
            </a:extLst>
          </p:cNvPr>
          <p:cNvSpPr>
            <a:spLocks noGrp="1"/>
          </p:cNvSpPr>
          <p:nvPr>
            <p:ph idx="1"/>
          </p:nvPr>
        </p:nvSpPr>
        <p:spPr>
          <a:xfrm>
            <a:off x="351541" y="2220946"/>
            <a:ext cx="5744460" cy="3933653"/>
          </a:xfrm>
        </p:spPr>
        <p:txBody>
          <a:bodyPr>
            <a:normAutofit/>
          </a:bodyPr>
          <a:lstStyle/>
          <a:p>
            <a:r>
              <a:rPr lang="en-US" dirty="0"/>
              <a:t>Table II.3, Applicability and Complexity of Methods included in this Manual</a:t>
            </a:r>
          </a:p>
        </p:txBody>
      </p:sp>
      <p:sp>
        <p:nvSpPr>
          <p:cNvPr id="4" name="Slide Number Placeholder 3">
            <a:extLst>
              <a:ext uri="{FF2B5EF4-FFF2-40B4-BE49-F238E27FC236}">
                <a16:creationId xmlns:a16="http://schemas.microsoft.com/office/drawing/2014/main" id="{279872F0-ABD2-4EE1-A3FB-1D407539981B}"/>
              </a:ext>
            </a:extLst>
          </p:cNvPr>
          <p:cNvSpPr>
            <a:spLocks noGrp="1"/>
          </p:cNvSpPr>
          <p:nvPr>
            <p:ph type="sldNum" sz="quarter" idx="12"/>
          </p:nvPr>
        </p:nvSpPr>
        <p:spPr/>
        <p:txBody>
          <a:bodyPr/>
          <a:lstStyle/>
          <a:p>
            <a:fld id="{48A0A893-C6D1-4DA9-BEB5-6993BE2D23D6}" type="slidenum">
              <a:rPr lang="en-US" smtClean="0"/>
              <a:t>9</a:t>
            </a:fld>
            <a:endParaRPr lang="en-US"/>
          </a:p>
        </p:txBody>
      </p:sp>
      <p:pic>
        <p:nvPicPr>
          <p:cNvPr id="5" name="Picture 4">
            <a:extLst>
              <a:ext uri="{FF2B5EF4-FFF2-40B4-BE49-F238E27FC236}">
                <a16:creationId xmlns:a16="http://schemas.microsoft.com/office/drawing/2014/main" id="{D9650C8C-07DA-48C9-86D1-9BDD75BDAC2A}"/>
              </a:ext>
            </a:extLst>
          </p:cNvPr>
          <p:cNvPicPr>
            <a:picLocks noChangeAspect="1"/>
          </p:cNvPicPr>
          <p:nvPr/>
        </p:nvPicPr>
        <p:blipFill>
          <a:blip r:embed="rId2"/>
          <a:stretch>
            <a:fillRect/>
          </a:stretch>
        </p:blipFill>
        <p:spPr>
          <a:xfrm>
            <a:off x="7434470" y="96768"/>
            <a:ext cx="4452729" cy="6392261"/>
          </a:xfrm>
          <a:prstGeom prst="rect">
            <a:avLst/>
          </a:prstGeom>
        </p:spPr>
      </p:pic>
    </p:spTree>
    <p:extLst>
      <p:ext uri="{BB962C8B-B14F-4D97-AF65-F5344CB8AC3E}">
        <p14:creationId xmlns:p14="http://schemas.microsoft.com/office/powerpoint/2010/main" val="32785265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1501</TotalTime>
  <Words>3978</Words>
  <Application>Microsoft Office PowerPoint</Application>
  <PresentationFormat>Widescreen</PresentationFormat>
  <Paragraphs>254</Paragraphs>
  <Slides>48</Slides>
  <Notes>0</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48</vt:i4>
      </vt:variant>
    </vt:vector>
  </HeadingPairs>
  <TitlesOfParts>
    <vt:vector size="54" baseType="lpstr">
      <vt:lpstr>Arial</vt:lpstr>
      <vt:lpstr>Calibri</vt:lpstr>
      <vt:lpstr>Calibri Light</vt:lpstr>
      <vt:lpstr>Wingdings</vt:lpstr>
      <vt:lpstr>Office Theme</vt:lpstr>
      <vt:lpstr>Visio.Drawing.15</vt:lpstr>
      <vt:lpstr>Risk Management Tools for Safety Professionals – Part II</vt:lpstr>
      <vt:lpstr>STRATEGIES FOR SELECTING, MODIFYING AND COMBINING RISK MANAGEMENT METHODS</vt:lpstr>
      <vt:lpstr>STRATEGIES FOR SELECTING, MODIFYING AND COMBINING RISK MANAGEMENT METHODS</vt:lpstr>
      <vt:lpstr>STRATEGIES FOR SELECTING, MODIFYING AND COMBINING RISK MANAGEMENT METHODS</vt:lpstr>
      <vt:lpstr>STRATEGIES FOR SELECTING, MODIFYING AND COMBINING RISK MANAGEMENT METHODS</vt:lpstr>
      <vt:lpstr>STRATEGIES FOR SELECTING, MODIFYING AND COMBINING RISK MANAGEMENT METHODS</vt:lpstr>
      <vt:lpstr>STRATEGIES FOR SELECTING, MODIFYING AND COMBINING RISK MANAGEMENT METHODS</vt:lpstr>
      <vt:lpstr>STRATEGIES FOR SELECTING, MODIFYING AND COMBINING RISK MANAGEMENT METHODS</vt:lpstr>
      <vt:lpstr>STRATEGIES FOR SELECTING, MODIFYING AND COMBINING RISK MANAGEMENT METHODS</vt:lpstr>
      <vt:lpstr>STRATEGIES FOR SELECTING, MODIFYING AND COMBINING RISK MANAGEMENT METHODS</vt:lpstr>
      <vt:lpstr>STRATEGIES FOR SELECTING, MODIFYING AND COMBINING RISK MANAGEMENT METHODS</vt:lpstr>
      <vt:lpstr>STRATEGIES FOR SELECTING, MODIFYING AND COMBINING RISK MANAGEMENT METHODS</vt:lpstr>
      <vt:lpstr>STRATEGIES FOR SELECTING, MODIFYING AND COMBINING RISK MANAGEMENT METHODS</vt:lpstr>
      <vt:lpstr>STRATEGIES FOR SELECTING, MODIFYING AND COMBINING RISK MANAGEMENT METHODS</vt:lpstr>
      <vt:lpstr>STRATEGIES FOR SELECTING, MODIFYING AND COMBINING RISK MANAGEMENT METHODS</vt:lpstr>
      <vt:lpstr>STRATEGIES FOR SELECTING, MODIFYING AND COMBINING RISK MANAGEMENT METHODS</vt:lpstr>
      <vt:lpstr>STRATEGIES FOR SELECTING, MODIFYING AND COMBINING RISK MANAGEMENT METHODS</vt:lpstr>
      <vt:lpstr>STRATEGIES FOR SELECTING, MODIFYING AND COMBINING RISK MANAGEMENT METHODS</vt:lpstr>
      <vt:lpstr>STRATEGIES FOR SELECTING, MODIFYING AND COMBINING RISK MANAGEMENT METHODS</vt:lpstr>
      <vt:lpstr>STRATEGIES FOR SELECTING, MODIFYING AND COMBINING RISK MANAGEMENT METHODS</vt:lpstr>
      <vt:lpstr>STRATEGIES FOR SELECTING, MODIFYING AND COMBINING RISK MANAGEMENT METHODS</vt:lpstr>
      <vt:lpstr>STRATEGIES FOR SELECTING, MODIFYING AND COMBINING RISK MANAGEMENT METHODS</vt:lpstr>
      <vt:lpstr>STRATEGIES FOR SELECTING, MODIFYING AND COMBINING RISK MANAGEMENT METHODS</vt:lpstr>
      <vt:lpstr>STRATEGIES FOR SELECTING, MODIFYING AND COMBINING RISK MANAGEMENT METHODS</vt:lpstr>
      <vt:lpstr>STRATEGIES FOR SELECTING, MODIFYING AND COMBINING RISK MANAGEMENT METHODS</vt:lpstr>
      <vt:lpstr>STRATEGIES FOR SELECTING, MODIFYING AND COMBINING RISK MANAGEMENT METHODS</vt:lpstr>
      <vt:lpstr>STRATEGIES FOR SELECTING, MODIFYING AND COMBINING RISK MANAGEMENT METHODS</vt:lpstr>
      <vt:lpstr>STRATEGIES FOR SELECTING, MODIFYING AND COMBINING RISK MANAGEMENT METHODS</vt:lpstr>
      <vt:lpstr>STRATEGIES FOR SELECTING, MODIFYING AND COMBINING RISK MANAGEMENT METHODS</vt:lpstr>
      <vt:lpstr>STRATEGIES FOR SELECTING, MODIFYING AND COMBINING RISK MANAGEMENT METHODS</vt:lpstr>
      <vt:lpstr>STRATEGIES FOR SELECTING, MODIFYING AND COMBINING RISK MANAGEMENT METHODS</vt:lpstr>
      <vt:lpstr>STRATEGIES FOR SELECTING, MODIFYING AND COMBINING RISK MANAGEMENT METHODS</vt:lpstr>
      <vt:lpstr>STRATEGIES FOR SELECTING, MODIFYING AND COMBINING RISK MANAGEMENT METHODS</vt:lpstr>
      <vt:lpstr>STRATEGIES FOR SELECTING, MODIFYING AND COMBINING RISK MANAGEMENT METHODS</vt:lpstr>
      <vt:lpstr>STRATEGIES FOR SELECTING, MODIFYING AND COMBINING RISK MANAGEMENT METHODS</vt:lpstr>
      <vt:lpstr>STRATEGIES FOR SELECTING, MODIFYING AND COMBINING RISK MANAGEMENT METHODS</vt:lpstr>
      <vt:lpstr>STRATEGIES FOR SELECTING, MODIFYING AND COMBINING RISK MANAGEMENT METHODS</vt:lpstr>
      <vt:lpstr>STRATEGIES FOR SELECTING, MODIFYING AND COMBINING RISK MANAGEMENT METHODS</vt:lpstr>
      <vt:lpstr>STRATEGIES FOR SELECTING, MODIFYING AND COMBINING RISK MANAGEMENT METHODS</vt:lpstr>
      <vt:lpstr>STRATEGIES FOR SELECTING, MODIFYING AND COMBINING RISK MANAGEMENT METHODS</vt:lpstr>
      <vt:lpstr>STRATEGIES FOR SELECTING, MODIFYING AND COMBINING RISK MANAGEMENT METHODS</vt:lpstr>
      <vt:lpstr>STRATEGIES FOR SELECTING, MODIFYING AND COMBINING RISK MANAGEMENT METHODS</vt:lpstr>
      <vt:lpstr>STRATEGIES FOR SELECTING, MODIFYING AND COMBINING RISK MANAGEMENT METHODS</vt:lpstr>
      <vt:lpstr>STRATEGIES FOR SELECTING, MODIFYING AND COMBINING RISK MANAGEMENT METHODS</vt:lpstr>
      <vt:lpstr>STRATEGIES FOR SELECTING, MODIFYING AND COMBINING RISK MANAGEMENT METHODS</vt:lpstr>
      <vt:lpstr>STRATEGIES FOR SELECTING, MODIFYING AND COMBINING RISK MANAGEMENT METHODS</vt:lpstr>
      <vt:lpstr>STRATEGIES FOR SELECTING, MODIFYING AND COMBINING RISK MANAGEMENT METHODS</vt:lpstr>
      <vt:lpstr>STRATEGIES FOR SELECTING, MODIFYING AND COMBINING RISK MANAGEMENT METHODS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Risk Management Tools for Safety Professionals – Part I, Chapter 1</dc:title>
  <dc:creator>Georgi Popov</dc:creator>
  <cp:lastModifiedBy>Georgi Popov</cp:lastModifiedBy>
  <cp:revision>87</cp:revision>
  <dcterms:created xsi:type="dcterms:W3CDTF">2018-07-15T00:58:29Z</dcterms:created>
  <dcterms:modified xsi:type="dcterms:W3CDTF">2018-07-20T21:09:45Z</dcterms:modified>
</cp:coreProperties>
</file>