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94" r:id="rId4"/>
    <p:sldId id="295" r:id="rId5"/>
    <p:sldId id="333" r:id="rId6"/>
    <p:sldId id="334" r:id="rId7"/>
    <p:sldId id="335" r:id="rId8"/>
    <p:sldId id="336"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sorterViewPr>
    <p:cViewPr>
      <p:scale>
        <a:sx n="100" d="100"/>
        <a:sy n="100" d="100"/>
      </p:scale>
      <p:origin x="0" y="-102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17D963-C16D-4E72-9B25-E70EC36506BE}" type="datetimeFigureOut">
              <a:rPr lang="en-US" smtClean="0"/>
              <a:t>7/17/2018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B9456E-E98A-4C3F-A778-2C88AD4E355F}" type="slidenum">
              <a:rPr lang="en-US" smtClean="0"/>
              <a:t>‹#›</a:t>
            </a:fld>
            <a:endParaRPr lang="en-US"/>
          </a:p>
        </p:txBody>
      </p:sp>
    </p:spTree>
    <p:extLst>
      <p:ext uri="{BB962C8B-B14F-4D97-AF65-F5344CB8AC3E}">
        <p14:creationId xmlns:p14="http://schemas.microsoft.com/office/powerpoint/2010/main" val="396546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B2B06-CCE2-4BDA-A8CE-4C2B94D1EC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28243F-F1BF-4241-AA1C-F3D57BAE43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F2F8C0-4B11-48FF-97EF-AAA5E641AE65}"/>
              </a:ext>
            </a:extLst>
          </p:cNvPr>
          <p:cNvSpPr>
            <a:spLocks noGrp="1"/>
          </p:cNvSpPr>
          <p:nvPr>
            <p:ph type="dt" sz="half" idx="10"/>
          </p:nvPr>
        </p:nvSpPr>
        <p:spPr/>
        <p:txBody>
          <a:bodyPr/>
          <a:lstStyle/>
          <a:p>
            <a:fld id="{7F72C275-21ED-4834-8C70-E8B171663464}" type="datetime1">
              <a:rPr lang="en-US" smtClean="0"/>
              <a:t>7/17/2018</a:t>
            </a:fld>
            <a:endParaRPr lang="en-US"/>
          </a:p>
        </p:txBody>
      </p:sp>
      <p:sp>
        <p:nvSpPr>
          <p:cNvPr id="5" name="Footer Placeholder 4">
            <a:extLst>
              <a:ext uri="{FF2B5EF4-FFF2-40B4-BE49-F238E27FC236}">
                <a16:creationId xmlns:a16="http://schemas.microsoft.com/office/drawing/2014/main" id="{90992091-7653-4FD7-A072-23E058D9C1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C94978-B5DB-4FE4-8EDB-ACDE077B8662}"/>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039306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3AF36-8B80-47DE-87AB-9E0623822B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5E9DE2F-DC63-4BE7-B8F3-4967553956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42E5FA-35BD-4652-83BB-DF16F1E4CFF0}"/>
              </a:ext>
            </a:extLst>
          </p:cNvPr>
          <p:cNvSpPr>
            <a:spLocks noGrp="1"/>
          </p:cNvSpPr>
          <p:nvPr>
            <p:ph type="dt" sz="half" idx="10"/>
          </p:nvPr>
        </p:nvSpPr>
        <p:spPr/>
        <p:txBody>
          <a:bodyPr/>
          <a:lstStyle/>
          <a:p>
            <a:fld id="{6151575F-4374-45C4-B39C-F63CC13A8066}" type="datetime1">
              <a:rPr lang="en-US" smtClean="0"/>
              <a:t>7/17/2018</a:t>
            </a:fld>
            <a:endParaRPr lang="en-US"/>
          </a:p>
        </p:txBody>
      </p:sp>
      <p:sp>
        <p:nvSpPr>
          <p:cNvPr id="5" name="Footer Placeholder 4">
            <a:extLst>
              <a:ext uri="{FF2B5EF4-FFF2-40B4-BE49-F238E27FC236}">
                <a16:creationId xmlns:a16="http://schemas.microsoft.com/office/drawing/2014/main" id="{41C93805-5B20-4BC7-8033-9A2F016EB8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BEDD8D-063D-4BD1-B48F-77BBFEC12A24}"/>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53322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B55C3E-1ED3-47B0-87B0-F0778102EC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D0301E-31F1-4819-9F5B-97C90DA837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24782F-C64E-499A-91E3-2AB29D9DB65E}"/>
              </a:ext>
            </a:extLst>
          </p:cNvPr>
          <p:cNvSpPr>
            <a:spLocks noGrp="1"/>
          </p:cNvSpPr>
          <p:nvPr>
            <p:ph type="dt" sz="half" idx="10"/>
          </p:nvPr>
        </p:nvSpPr>
        <p:spPr/>
        <p:txBody>
          <a:bodyPr/>
          <a:lstStyle/>
          <a:p>
            <a:fld id="{42D8EE0A-0752-4041-827E-9C839488F677}" type="datetime1">
              <a:rPr lang="en-US" smtClean="0"/>
              <a:t>7/17/2018</a:t>
            </a:fld>
            <a:endParaRPr lang="en-US"/>
          </a:p>
        </p:txBody>
      </p:sp>
      <p:sp>
        <p:nvSpPr>
          <p:cNvPr id="5" name="Footer Placeholder 4">
            <a:extLst>
              <a:ext uri="{FF2B5EF4-FFF2-40B4-BE49-F238E27FC236}">
                <a16:creationId xmlns:a16="http://schemas.microsoft.com/office/drawing/2014/main" id="{2462F0A0-E6CA-43D0-B509-C7A4BECB23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5C4484-2293-4F98-8070-2459402F1DE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6834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1E47A-31A1-4B75-956D-382CC75276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31A669-2B7F-41A5-A30C-9C848F940B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3478B8-4E3B-4DAC-A332-4755260C2556}"/>
              </a:ext>
            </a:extLst>
          </p:cNvPr>
          <p:cNvSpPr>
            <a:spLocks noGrp="1"/>
          </p:cNvSpPr>
          <p:nvPr>
            <p:ph type="dt" sz="half" idx="10"/>
          </p:nvPr>
        </p:nvSpPr>
        <p:spPr/>
        <p:txBody>
          <a:bodyPr/>
          <a:lstStyle/>
          <a:p>
            <a:fld id="{A9DA0F56-5D1C-4927-B487-8D674136740F}" type="datetime1">
              <a:rPr lang="en-US" smtClean="0"/>
              <a:t>7/17/2018</a:t>
            </a:fld>
            <a:endParaRPr lang="en-US"/>
          </a:p>
        </p:txBody>
      </p:sp>
      <p:sp>
        <p:nvSpPr>
          <p:cNvPr id="5" name="Footer Placeholder 4">
            <a:extLst>
              <a:ext uri="{FF2B5EF4-FFF2-40B4-BE49-F238E27FC236}">
                <a16:creationId xmlns:a16="http://schemas.microsoft.com/office/drawing/2014/main" id="{0194A3CA-175F-4A86-8487-F87AE763D7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931F8-5216-466E-9D73-E03B00A4AAB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34522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A168-446E-411C-BF0D-FDF6415D76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B9D816-C12C-44B3-9DA1-000BC1CC72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6D3A609-3B1B-4D32-B1FC-2EA2FB5D873C}"/>
              </a:ext>
            </a:extLst>
          </p:cNvPr>
          <p:cNvSpPr>
            <a:spLocks noGrp="1"/>
          </p:cNvSpPr>
          <p:nvPr>
            <p:ph type="dt" sz="half" idx="10"/>
          </p:nvPr>
        </p:nvSpPr>
        <p:spPr/>
        <p:txBody>
          <a:bodyPr/>
          <a:lstStyle/>
          <a:p>
            <a:fld id="{66899426-5E1B-49E5-A8BC-7051C1AF5C23}" type="datetime1">
              <a:rPr lang="en-US" smtClean="0"/>
              <a:t>7/17/2018</a:t>
            </a:fld>
            <a:endParaRPr lang="en-US"/>
          </a:p>
        </p:txBody>
      </p:sp>
      <p:sp>
        <p:nvSpPr>
          <p:cNvPr id="5" name="Footer Placeholder 4">
            <a:extLst>
              <a:ext uri="{FF2B5EF4-FFF2-40B4-BE49-F238E27FC236}">
                <a16:creationId xmlns:a16="http://schemas.microsoft.com/office/drawing/2014/main" id="{1C9F19B1-A2D8-4CD3-BF5B-7DD4EE4FAC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9094CA-8706-482D-91F0-3D109013376E}"/>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641748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EE4E9-5D3A-48F5-8A23-B60C3E129C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6B10E3-CD47-4E53-B4C2-B0020FB6874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DEDCD4-CB93-408E-895A-F129C6AD881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3BC4AE-3216-48D0-BB8A-211C07484A95}"/>
              </a:ext>
            </a:extLst>
          </p:cNvPr>
          <p:cNvSpPr>
            <a:spLocks noGrp="1"/>
          </p:cNvSpPr>
          <p:nvPr>
            <p:ph type="dt" sz="half" idx="10"/>
          </p:nvPr>
        </p:nvSpPr>
        <p:spPr/>
        <p:txBody>
          <a:bodyPr/>
          <a:lstStyle/>
          <a:p>
            <a:fld id="{E67442F0-3067-423D-AAA4-C65C400013C7}" type="datetime1">
              <a:rPr lang="en-US" smtClean="0"/>
              <a:t>7/17/2018</a:t>
            </a:fld>
            <a:endParaRPr lang="en-US"/>
          </a:p>
        </p:txBody>
      </p:sp>
      <p:sp>
        <p:nvSpPr>
          <p:cNvPr id="6" name="Footer Placeholder 5">
            <a:extLst>
              <a:ext uri="{FF2B5EF4-FFF2-40B4-BE49-F238E27FC236}">
                <a16:creationId xmlns:a16="http://schemas.microsoft.com/office/drawing/2014/main" id="{CA11692F-508E-4223-A84F-E0B381244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239093-87CB-4509-80F1-8DEDDD2C3917}"/>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41881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F90ED-CECB-45F3-BE40-FE8C72EA1D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951BDC-821F-4C69-BA81-FE5C21FF4D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BBF4FFC-DE0C-47FE-A68B-0FE904DD7EB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A0A7F4-D05D-40BA-BB80-2FAC4230E6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4F0EDB1-71FA-44F6-8F65-404320F5212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8B947D-9CA2-41CF-BDD5-30AEAF482AE9}"/>
              </a:ext>
            </a:extLst>
          </p:cNvPr>
          <p:cNvSpPr>
            <a:spLocks noGrp="1"/>
          </p:cNvSpPr>
          <p:nvPr>
            <p:ph type="dt" sz="half" idx="10"/>
          </p:nvPr>
        </p:nvSpPr>
        <p:spPr/>
        <p:txBody>
          <a:bodyPr/>
          <a:lstStyle/>
          <a:p>
            <a:fld id="{B716EF62-64C0-41D9-BE6D-62319DA791C2}" type="datetime1">
              <a:rPr lang="en-US" smtClean="0"/>
              <a:t>7/17/2018</a:t>
            </a:fld>
            <a:endParaRPr lang="en-US"/>
          </a:p>
        </p:txBody>
      </p:sp>
      <p:sp>
        <p:nvSpPr>
          <p:cNvPr id="8" name="Footer Placeholder 7">
            <a:extLst>
              <a:ext uri="{FF2B5EF4-FFF2-40B4-BE49-F238E27FC236}">
                <a16:creationId xmlns:a16="http://schemas.microsoft.com/office/drawing/2014/main" id="{D3026884-9BC4-4E89-BE56-E80149FAF7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DFCF71-D9B2-49CF-AE72-BB3D85E867D8}"/>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188577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A293F-5587-45C4-83E3-4E8AB762DA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C7E56E-1AAD-4F98-B81A-D7A731B607FD}"/>
              </a:ext>
            </a:extLst>
          </p:cNvPr>
          <p:cNvSpPr>
            <a:spLocks noGrp="1"/>
          </p:cNvSpPr>
          <p:nvPr>
            <p:ph type="dt" sz="half" idx="10"/>
          </p:nvPr>
        </p:nvSpPr>
        <p:spPr/>
        <p:txBody>
          <a:bodyPr/>
          <a:lstStyle/>
          <a:p>
            <a:fld id="{17D59EDA-0712-4597-88F2-919E541E1C7E}" type="datetime1">
              <a:rPr lang="en-US" smtClean="0"/>
              <a:t>7/17/2018</a:t>
            </a:fld>
            <a:endParaRPr lang="en-US"/>
          </a:p>
        </p:txBody>
      </p:sp>
      <p:sp>
        <p:nvSpPr>
          <p:cNvPr id="4" name="Footer Placeholder 3">
            <a:extLst>
              <a:ext uri="{FF2B5EF4-FFF2-40B4-BE49-F238E27FC236}">
                <a16:creationId xmlns:a16="http://schemas.microsoft.com/office/drawing/2014/main" id="{023636A3-118A-48B0-ABFB-A32ADD0EDD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2CC0C1-FB3A-4742-9FB4-6DAF0A6E700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7455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20EB16-F46C-4A98-8E0E-E6A06C7BB721}"/>
              </a:ext>
            </a:extLst>
          </p:cNvPr>
          <p:cNvSpPr>
            <a:spLocks noGrp="1"/>
          </p:cNvSpPr>
          <p:nvPr>
            <p:ph type="dt" sz="half" idx="10"/>
          </p:nvPr>
        </p:nvSpPr>
        <p:spPr/>
        <p:txBody>
          <a:bodyPr/>
          <a:lstStyle/>
          <a:p>
            <a:fld id="{985F1D8C-68B3-46EF-AE1B-D9ACF482B67C}" type="datetime1">
              <a:rPr lang="en-US" smtClean="0"/>
              <a:t>7/17/2018</a:t>
            </a:fld>
            <a:endParaRPr lang="en-US"/>
          </a:p>
        </p:txBody>
      </p:sp>
      <p:sp>
        <p:nvSpPr>
          <p:cNvPr id="3" name="Footer Placeholder 2">
            <a:extLst>
              <a:ext uri="{FF2B5EF4-FFF2-40B4-BE49-F238E27FC236}">
                <a16:creationId xmlns:a16="http://schemas.microsoft.com/office/drawing/2014/main" id="{8549DB10-6436-4D0F-AAA5-CBFC220B7A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2DCE79-90F0-4102-A290-471E1496E7CD}"/>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40423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9581E-9000-4C71-BC1C-E69A7E86D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16B1C7-4C9D-44FA-ABE6-61C30AE811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29D3FD-382C-4075-9D72-0991ADBED5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7E0300-CCA0-4081-97DE-87E22DCACF1B}"/>
              </a:ext>
            </a:extLst>
          </p:cNvPr>
          <p:cNvSpPr>
            <a:spLocks noGrp="1"/>
          </p:cNvSpPr>
          <p:nvPr>
            <p:ph type="dt" sz="half" idx="10"/>
          </p:nvPr>
        </p:nvSpPr>
        <p:spPr/>
        <p:txBody>
          <a:bodyPr/>
          <a:lstStyle/>
          <a:p>
            <a:fld id="{944425F9-24D7-4C21-A5A4-81DD93B352C7}" type="datetime1">
              <a:rPr lang="en-US" smtClean="0"/>
              <a:t>7/17/2018</a:t>
            </a:fld>
            <a:endParaRPr lang="en-US"/>
          </a:p>
        </p:txBody>
      </p:sp>
      <p:sp>
        <p:nvSpPr>
          <p:cNvPr id="6" name="Footer Placeholder 5">
            <a:extLst>
              <a:ext uri="{FF2B5EF4-FFF2-40B4-BE49-F238E27FC236}">
                <a16:creationId xmlns:a16="http://schemas.microsoft.com/office/drawing/2014/main" id="{B6F952F6-10B2-47E2-87FD-D1CA683A9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86C58E-AEB9-488C-ADF4-24B817977A0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9182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08ED8-9B90-4327-BCEA-9EBA3BD084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28634B-2801-4DF7-BF74-DB7CB12C8E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D5934DA-7DAD-4B04-B952-F0CAA888DB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9E4840-414C-48DA-883E-21E9E73A489C}"/>
              </a:ext>
            </a:extLst>
          </p:cNvPr>
          <p:cNvSpPr>
            <a:spLocks noGrp="1"/>
          </p:cNvSpPr>
          <p:nvPr>
            <p:ph type="dt" sz="half" idx="10"/>
          </p:nvPr>
        </p:nvSpPr>
        <p:spPr/>
        <p:txBody>
          <a:bodyPr/>
          <a:lstStyle/>
          <a:p>
            <a:fld id="{F01815D8-BC16-4866-85C9-FF004EF077C0}" type="datetime1">
              <a:rPr lang="en-US" smtClean="0"/>
              <a:t>7/17/2018</a:t>
            </a:fld>
            <a:endParaRPr lang="en-US"/>
          </a:p>
        </p:txBody>
      </p:sp>
      <p:sp>
        <p:nvSpPr>
          <p:cNvPr id="6" name="Footer Placeholder 5">
            <a:extLst>
              <a:ext uri="{FF2B5EF4-FFF2-40B4-BE49-F238E27FC236}">
                <a16:creationId xmlns:a16="http://schemas.microsoft.com/office/drawing/2014/main" id="{F4C52C99-9121-4C38-AA8C-A5A2F47EA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7B10A4-BAC7-4556-B7F1-A29E4CD0FE06}"/>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038622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E74064-8708-4A51-BE5E-D6F65F693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7D7545-5022-4356-B625-BEDDDDF667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5C82E7-E397-4BEF-A5FA-082994B5E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5C705-819E-420E-A7DB-468806E1DAC4}" type="datetime1">
              <a:rPr lang="en-US" smtClean="0"/>
              <a:t>7/17/2018</a:t>
            </a:fld>
            <a:endParaRPr lang="en-US"/>
          </a:p>
        </p:txBody>
      </p:sp>
      <p:sp>
        <p:nvSpPr>
          <p:cNvPr id="5" name="Footer Placeholder 4">
            <a:extLst>
              <a:ext uri="{FF2B5EF4-FFF2-40B4-BE49-F238E27FC236}">
                <a16:creationId xmlns:a16="http://schemas.microsoft.com/office/drawing/2014/main" id="{0BA9FDC1-48A6-4E2D-A4BE-39279683C0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36A59A-ED85-43DD-9A98-D5BAC73799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0A893-C6D1-4DA9-BEB5-6993BE2D23D6}" type="slidenum">
              <a:rPr lang="en-US" smtClean="0"/>
              <a:t>‹#›</a:t>
            </a:fld>
            <a:endParaRPr lang="en-US"/>
          </a:p>
        </p:txBody>
      </p:sp>
    </p:spTree>
    <p:extLst>
      <p:ext uri="{BB962C8B-B14F-4D97-AF65-F5344CB8AC3E}">
        <p14:creationId xmlns:p14="http://schemas.microsoft.com/office/powerpoint/2010/main" val="1821289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www.oshrisk.org/videos/"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osha.gov/SLTC/heatillness/heat_index/using_heat_protect_workers.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5AD89-346E-483F-8747-057E52778709}"/>
              </a:ext>
            </a:extLst>
          </p:cNvPr>
          <p:cNvSpPr>
            <a:spLocks noGrp="1"/>
          </p:cNvSpPr>
          <p:nvPr>
            <p:ph type="ctrTitle"/>
          </p:nvPr>
        </p:nvSpPr>
        <p:spPr>
          <a:xfrm>
            <a:off x="437322" y="285266"/>
            <a:ext cx="11317356" cy="2387600"/>
          </a:xfrm>
        </p:spPr>
        <p:txBody>
          <a:bodyPr>
            <a:normAutofit/>
          </a:bodyPr>
          <a:lstStyle/>
          <a:p>
            <a:r>
              <a:rPr lang="en-US" dirty="0"/>
              <a:t>Risk Management Tools for Safety Professionals – Part I, Chapter 6</a:t>
            </a:r>
          </a:p>
        </p:txBody>
      </p:sp>
      <p:sp>
        <p:nvSpPr>
          <p:cNvPr id="3" name="Subtitle 2">
            <a:extLst>
              <a:ext uri="{FF2B5EF4-FFF2-40B4-BE49-F238E27FC236}">
                <a16:creationId xmlns:a16="http://schemas.microsoft.com/office/drawing/2014/main" id="{260B7973-31AF-4CF4-9822-6C83BA70034B}"/>
              </a:ext>
            </a:extLst>
          </p:cNvPr>
          <p:cNvSpPr>
            <a:spLocks noGrp="1"/>
          </p:cNvSpPr>
          <p:nvPr>
            <p:ph type="subTitle" idx="1"/>
          </p:nvPr>
        </p:nvSpPr>
        <p:spPr>
          <a:xfrm>
            <a:off x="1524000" y="2806908"/>
            <a:ext cx="9144000" cy="1655762"/>
          </a:xfrm>
        </p:spPr>
        <p:txBody>
          <a:bodyPr/>
          <a:lstStyle/>
          <a:p>
            <a:r>
              <a:rPr lang="en-US" b="1" dirty="0"/>
              <a:t>RISK MANAGEMENT METHODS AND TOOLS</a:t>
            </a:r>
          </a:p>
          <a:p>
            <a:r>
              <a:rPr lang="en-US" b="1" dirty="0"/>
              <a:t>Chapter 6 – Risk Evaluation</a:t>
            </a:r>
            <a:endParaRPr lang="en-US" dirty="0"/>
          </a:p>
        </p:txBody>
      </p:sp>
      <p:sp>
        <p:nvSpPr>
          <p:cNvPr id="4" name="TextBox 3">
            <a:extLst>
              <a:ext uri="{FF2B5EF4-FFF2-40B4-BE49-F238E27FC236}">
                <a16:creationId xmlns:a16="http://schemas.microsoft.com/office/drawing/2014/main" id="{51234ACC-A966-4BDA-9BD5-A6303599A820}"/>
              </a:ext>
            </a:extLst>
          </p:cNvPr>
          <p:cNvSpPr txBox="1"/>
          <p:nvPr/>
        </p:nvSpPr>
        <p:spPr>
          <a:xfrm>
            <a:off x="437322" y="5724938"/>
            <a:ext cx="4956313" cy="646331"/>
          </a:xfrm>
          <a:prstGeom prst="rect">
            <a:avLst/>
          </a:prstGeom>
          <a:noFill/>
        </p:spPr>
        <p:txBody>
          <a:bodyPr wrap="square" rtlCol="0">
            <a:spAutoFit/>
          </a:bodyPr>
          <a:lstStyle/>
          <a:p>
            <a:r>
              <a:rPr lang="en-US" dirty="0"/>
              <a:t>Authors: </a:t>
            </a:r>
            <a:r>
              <a:rPr lang="en-US" b="1" dirty="0"/>
              <a:t>Bruce K. Lyon, P.E., CSP, ARM, CHMM</a:t>
            </a:r>
          </a:p>
          <a:p>
            <a:r>
              <a:rPr lang="en-US" b="1" dirty="0"/>
              <a:t>Georgi Popov, Ph.D., QEP, SMS, ARM, CMC</a:t>
            </a:r>
            <a:endParaRPr lang="en-US" dirty="0"/>
          </a:p>
        </p:txBody>
      </p:sp>
      <p:sp>
        <p:nvSpPr>
          <p:cNvPr id="5" name="Slide Number Placeholder 4">
            <a:extLst>
              <a:ext uri="{FF2B5EF4-FFF2-40B4-BE49-F238E27FC236}">
                <a16:creationId xmlns:a16="http://schemas.microsoft.com/office/drawing/2014/main" id="{C7680D00-3087-4F82-B608-D13F0FCBED00}"/>
              </a:ext>
            </a:extLst>
          </p:cNvPr>
          <p:cNvSpPr>
            <a:spLocks noGrp="1"/>
          </p:cNvSpPr>
          <p:nvPr>
            <p:ph type="sldNum" sz="quarter" idx="12"/>
          </p:nvPr>
        </p:nvSpPr>
        <p:spPr/>
        <p:txBody>
          <a:bodyPr/>
          <a:lstStyle/>
          <a:p>
            <a:fld id="{48A0A893-C6D1-4DA9-BEB5-6993BE2D23D6}" type="slidenum">
              <a:rPr lang="en-US" smtClean="0"/>
              <a:t>1</a:t>
            </a:fld>
            <a:endParaRPr lang="en-US"/>
          </a:p>
        </p:txBody>
      </p:sp>
    </p:spTree>
    <p:extLst>
      <p:ext uri="{BB962C8B-B14F-4D97-AF65-F5344CB8AC3E}">
        <p14:creationId xmlns:p14="http://schemas.microsoft.com/office/powerpoint/2010/main" val="989710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Evaluating Risk in Risk-based Decision Making</a:t>
            </a:r>
            <a:endParaRPr lang="en-US" dirty="0"/>
          </a:p>
          <a:p>
            <a:r>
              <a:rPr lang="en-US" dirty="0"/>
              <a:t>Using the defined risk criteria and results of the risk analysis, an evaluation of the risk is performed.  </a:t>
            </a:r>
          </a:p>
          <a:p>
            <a:r>
              <a:rPr lang="en-US" dirty="0"/>
              <a:t>The evaluation process involves comparing the estimated risk level with the organization’s established acceptable risk level to determine if the risk is acceptable, and prioritizing actions for those risk that are not acceptable.  </a:t>
            </a:r>
          </a:p>
          <a:p>
            <a:r>
              <a:rPr lang="en-US" dirty="0"/>
              <a:t>After risk treatment, the risk is again evaluated to determine if it is acceptable.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10</a:t>
            </a:fld>
            <a:endParaRPr lang="en-US"/>
          </a:p>
        </p:txBody>
      </p:sp>
    </p:spTree>
    <p:extLst>
      <p:ext uri="{BB962C8B-B14F-4D97-AF65-F5344CB8AC3E}">
        <p14:creationId xmlns:p14="http://schemas.microsoft.com/office/powerpoint/2010/main" val="2463897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Evaluating Risk in Risk-based Decision Making</a:t>
            </a:r>
            <a:endParaRPr lang="en-US" dirty="0"/>
          </a:p>
          <a:p>
            <a:r>
              <a:rPr lang="en-US" dirty="0"/>
              <a:t>Considerations in evaluating risk should include the following as identified in ANSI-ASIS-RIMS RA.1-2015, Risk Assessment Standard:</a:t>
            </a:r>
          </a:p>
          <a:p>
            <a:pPr lvl="1">
              <a:buFont typeface="Wingdings" panose="05000000000000000000" pitchFamily="2" charset="2"/>
              <a:buChar char="Ø"/>
            </a:pPr>
            <a:r>
              <a:rPr lang="en-US" dirty="0"/>
              <a:t>the objectives of project</a:t>
            </a:r>
          </a:p>
          <a:p>
            <a:pPr lvl="1">
              <a:buFont typeface="Wingdings" panose="05000000000000000000" pitchFamily="2" charset="2"/>
              <a:buChar char="Ø"/>
            </a:pPr>
            <a:r>
              <a:rPr lang="en-US" dirty="0"/>
              <a:t>both tangible and intangible effects</a:t>
            </a:r>
          </a:p>
          <a:p>
            <a:pPr lvl="1">
              <a:buFont typeface="Wingdings" panose="05000000000000000000" pitchFamily="2" charset="2"/>
              <a:buChar char="Ø"/>
            </a:pPr>
            <a:r>
              <a:rPr lang="en-US" dirty="0"/>
              <a:t>legal, regulatory, and contractual requirements</a:t>
            </a:r>
          </a:p>
          <a:p>
            <a:pPr lvl="1">
              <a:buFont typeface="Wingdings" panose="05000000000000000000" pitchFamily="2" charset="2"/>
              <a:buChar char="Ø"/>
            </a:pPr>
            <a:r>
              <a:rPr lang="en-US" dirty="0"/>
              <a:t>critical control points</a:t>
            </a:r>
          </a:p>
          <a:p>
            <a:pPr lvl="1">
              <a:buFont typeface="Wingdings" panose="05000000000000000000" pitchFamily="2" charset="2"/>
              <a:buChar char="Ø"/>
            </a:pPr>
            <a:r>
              <a:rPr lang="en-US" dirty="0"/>
              <a:t>tolerability of risks to external stakeholders or society</a:t>
            </a:r>
          </a:p>
          <a:p>
            <a:pPr lvl="1">
              <a:buFont typeface="Wingdings" panose="05000000000000000000" pitchFamily="2" charset="2"/>
              <a:buChar char="Ø"/>
            </a:pPr>
            <a:r>
              <a:rPr lang="en-US" dirty="0"/>
              <a:t>whether a risk needs treatment</a:t>
            </a:r>
          </a:p>
          <a:p>
            <a:pPr lvl="1">
              <a:buFont typeface="Wingdings" panose="05000000000000000000" pitchFamily="2" charset="2"/>
              <a:buChar char="Ø"/>
            </a:pPr>
            <a:r>
              <a:rPr lang="en-US" dirty="0"/>
              <a:t>deciding whether risk is acceptable</a:t>
            </a:r>
          </a:p>
          <a:p>
            <a:pPr lvl="1">
              <a:buFont typeface="Wingdings" panose="05000000000000000000" pitchFamily="2" charset="2"/>
              <a:buChar char="Ø"/>
            </a:pPr>
            <a:r>
              <a:rPr lang="en-US" dirty="0"/>
              <a:t>whether an activity should continue </a:t>
            </a:r>
          </a:p>
          <a:p>
            <a:pPr lvl="1">
              <a:buFont typeface="Wingdings" panose="05000000000000000000" pitchFamily="2" charset="2"/>
              <a:buChar char="Ø"/>
            </a:pPr>
            <a:r>
              <a:rPr lang="en-US" dirty="0"/>
              <a:t>priorities for treatment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11</a:t>
            </a:fld>
            <a:endParaRPr lang="en-US"/>
          </a:p>
        </p:txBody>
      </p:sp>
    </p:spTree>
    <p:extLst>
      <p:ext uri="{BB962C8B-B14F-4D97-AF65-F5344CB8AC3E}">
        <p14:creationId xmlns:p14="http://schemas.microsoft.com/office/powerpoint/2010/main" val="1469069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961322"/>
          </a:xfrm>
        </p:spPr>
        <p:txBody>
          <a:bodyPr>
            <a:normAutofit/>
          </a:bodyPr>
          <a:lstStyle/>
          <a:p>
            <a:r>
              <a:rPr lang="en-US" b="1" dirty="0"/>
              <a:t>Evaluating Risk in Risk-based Decision Making</a:t>
            </a:r>
            <a:endParaRPr lang="en-US" dirty="0"/>
          </a:p>
          <a:p>
            <a:r>
              <a:rPr lang="en-US" dirty="0"/>
              <a:t>For risks that are deemed unacceptable, a decision to immediately stop and discontinue the operation or process until the risk is reduced to a level acceptable to the organization.</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12</a:t>
            </a:fld>
            <a:endParaRPr lang="en-US"/>
          </a:p>
        </p:txBody>
      </p:sp>
      <p:pic>
        <p:nvPicPr>
          <p:cNvPr id="5" name="Picture 4">
            <a:extLst>
              <a:ext uri="{FF2B5EF4-FFF2-40B4-BE49-F238E27FC236}">
                <a16:creationId xmlns:a16="http://schemas.microsoft.com/office/drawing/2014/main" id="{9F2927C7-6ED1-423A-A6DE-182D7B96A57A}"/>
              </a:ext>
            </a:extLst>
          </p:cNvPr>
          <p:cNvPicPr>
            <a:picLocks noChangeAspect="1"/>
          </p:cNvPicPr>
          <p:nvPr/>
        </p:nvPicPr>
        <p:blipFill>
          <a:blip r:embed="rId2"/>
          <a:stretch>
            <a:fillRect/>
          </a:stretch>
        </p:blipFill>
        <p:spPr>
          <a:xfrm>
            <a:off x="1736945" y="2955235"/>
            <a:ext cx="8651850" cy="3152440"/>
          </a:xfrm>
          <a:prstGeom prst="rect">
            <a:avLst/>
          </a:prstGeom>
        </p:spPr>
      </p:pic>
      <p:sp>
        <p:nvSpPr>
          <p:cNvPr id="6" name="Rectangle 5">
            <a:extLst>
              <a:ext uri="{FF2B5EF4-FFF2-40B4-BE49-F238E27FC236}">
                <a16:creationId xmlns:a16="http://schemas.microsoft.com/office/drawing/2014/main" id="{AA210F8B-DE77-4C29-A86C-12AF625D8D5A}"/>
              </a:ext>
            </a:extLst>
          </p:cNvPr>
          <p:cNvSpPr/>
          <p:nvPr/>
        </p:nvSpPr>
        <p:spPr>
          <a:xfrm>
            <a:off x="3581401" y="6107675"/>
            <a:ext cx="4586192" cy="369332"/>
          </a:xfrm>
          <a:prstGeom prst="rect">
            <a:avLst/>
          </a:prstGeom>
        </p:spPr>
        <p:txBody>
          <a:bodyPr wrap="none">
            <a:spAutoFit/>
          </a:bodyPr>
          <a:lstStyle/>
          <a:p>
            <a:r>
              <a:rPr lang="en-US" dirty="0"/>
              <a:t>Figure 6.7, Risk-based Decision Making process</a:t>
            </a:r>
          </a:p>
        </p:txBody>
      </p:sp>
    </p:spTree>
    <p:extLst>
      <p:ext uri="{BB962C8B-B14F-4D97-AF65-F5344CB8AC3E}">
        <p14:creationId xmlns:p14="http://schemas.microsoft.com/office/powerpoint/2010/main" val="2728657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1" y="1285461"/>
            <a:ext cx="5367130" cy="4891502"/>
          </a:xfrm>
        </p:spPr>
        <p:txBody>
          <a:bodyPr>
            <a:normAutofit/>
          </a:bodyPr>
          <a:lstStyle/>
          <a:p>
            <a:r>
              <a:rPr lang="en-US" b="1" dirty="0"/>
              <a:t>Risk Evaluation Methods</a:t>
            </a:r>
            <a:endParaRPr lang="en-US" dirty="0"/>
          </a:p>
          <a:p>
            <a:r>
              <a:rPr lang="en-US" dirty="0"/>
              <a:t>Risk can be evaluated using a variety of tools, some of which are covered in this chapter.  ISO 31010 lists a number of techniques ranging in application, complexity and ease of use.  Figure 6.8 illustrates several methods for risk evaluation as well as Table 6.1 (next slide)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13</a:t>
            </a:fld>
            <a:endParaRPr lang="en-US"/>
          </a:p>
        </p:txBody>
      </p:sp>
      <p:pic>
        <p:nvPicPr>
          <p:cNvPr id="5" name="Picture 4">
            <a:extLst>
              <a:ext uri="{FF2B5EF4-FFF2-40B4-BE49-F238E27FC236}">
                <a16:creationId xmlns:a16="http://schemas.microsoft.com/office/drawing/2014/main" id="{CBCAC938-D21F-49EB-8BC1-8EA228B782B3}"/>
              </a:ext>
            </a:extLst>
          </p:cNvPr>
          <p:cNvPicPr>
            <a:picLocks noChangeAspect="1"/>
          </p:cNvPicPr>
          <p:nvPr/>
        </p:nvPicPr>
        <p:blipFill>
          <a:blip r:embed="rId2"/>
          <a:stretch>
            <a:fillRect/>
          </a:stretch>
        </p:blipFill>
        <p:spPr>
          <a:xfrm>
            <a:off x="6534373" y="509952"/>
            <a:ext cx="5114286" cy="5838095"/>
          </a:xfrm>
          <a:prstGeom prst="rect">
            <a:avLst/>
          </a:prstGeom>
        </p:spPr>
      </p:pic>
      <p:sp>
        <p:nvSpPr>
          <p:cNvPr id="6" name="Rectangle 5">
            <a:extLst>
              <a:ext uri="{FF2B5EF4-FFF2-40B4-BE49-F238E27FC236}">
                <a16:creationId xmlns:a16="http://schemas.microsoft.com/office/drawing/2014/main" id="{C93BC178-B19A-4B5B-96C3-6688E1451839}"/>
              </a:ext>
            </a:extLst>
          </p:cNvPr>
          <p:cNvSpPr/>
          <p:nvPr/>
        </p:nvSpPr>
        <p:spPr>
          <a:xfrm>
            <a:off x="887896" y="5828336"/>
            <a:ext cx="7050156" cy="646331"/>
          </a:xfrm>
          <a:prstGeom prst="rect">
            <a:avLst/>
          </a:prstGeom>
        </p:spPr>
        <p:txBody>
          <a:bodyPr wrap="square">
            <a:spAutoFit/>
          </a:bodyPr>
          <a:lstStyle/>
          <a:p>
            <a:r>
              <a:rPr lang="en-US" dirty="0"/>
              <a:t>Figure 6.8, Risk Evaluation methods and the ISO 31000 Risk Management Process adapted and reprinted with permission from ASSP </a:t>
            </a:r>
          </a:p>
        </p:txBody>
      </p:sp>
    </p:spTree>
    <p:extLst>
      <p:ext uri="{BB962C8B-B14F-4D97-AF65-F5344CB8AC3E}">
        <p14:creationId xmlns:p14="http://schemas.microsoft.com/office/powerpoint/2010/main" val="32479666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5367130" cy="1158874"/>
          </a:xfrm>
        </p:spPr>
        <p:txBody>
          <a:bodyPr>
            <a:normAutofit fontScale="90000"/>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37323" y="1669774"/>
            <a:ext cx="5367130" cy="1338469"/>
          </a:xfrm>
        </p:spPr>
        <p:txBody>
          <a:bodyPr>
            <a:normAutofit/>
          </a:bodyPr>
          <a:lstStyle/>
          <a:p>
            <a:r>
              <a:rPr lang="en-US" b="1" dirty="0"/>
              <a:t>Risk Evaluation Methods</a:t>
            </a:r>
            <a:endParaRPr lang="en-US" dirty="0"/>
          </a:p>
          <a:p>
            <a:r>
              <a:rPr lang="en-US" dirty="0"/>
              <a:t>Table 6.1</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14</a:t>
            </a:fld>
            <a:endParaRPr lang="en-US"/>
          </a:p>
        </p:txBody>
      </p:sp>
      <p:pic>
        <p:nvPicPr>
          <p:cNvPr id="7" name="Picture 6">
            <a:extLst>
              <a:ext uri="{FF2B5EF4-FFF2-40B4-BE49-F238E27FC236}">
                <a16:creationId xmlns:a16="http://schemas.microsoft.com/office/drawing/2014/main" id="{8C5AB2F0-329A-4B38-841E-0C3F8FB38264}"/>
              </a:ext>
            </a:extLst>
          </p:cNvPr>
          <p:cNvPicPr>
            <a:picLocks noChangeAspect="1"/>
          </p:cNvPicPr>
          <p:nvPr/>
        </p:nvPicPr>
        <p:blipFill>
          <a:blip r:embed="rId2"/>
          <a:stretch>
            <a:fillRect/>
          </a:stretch>
        </p:blipFill>
        <p:spPr>
          <a:xfrm>
            <a:off x="6281531" y="383333"/>
            <a:ext cx="5605668" cy="6016125"/>
          </a:xfrm>
          <a:prstGeom prst="rect">
            <a:avLst/>
          </a:prstGeom>
        </p:spPr>
      </p:pic>
      <p:sp>
        <p:nvSpPr>
          <p:cNvPr id="8" name="Rectangle 7">
            <a:extLst>
              <a:ext uri="{FF2B5EF4-FFF2-40B4-BE49-F238E27FC236}">
                <a16:creationId xmlns:a16="http://schemas.microsoft.com/office/drawing/2014/main" id="{76EEDA7D-7802-4586-A4A7-56202CADEE44}"/>
              </a:ext>
            </a:extLst>
          </p:cNvPr>
          <p:cNvSpPr/>
          <p:nvPr/>
        </p:nvSpPr>
        <p:spPr>
          <a:xfrm>
            <a:off x="1890484" y="6030126"/>
            <a:ext cx="4086247" cy="369332"/>
          </a:xfrm>
          <a:prstGeom prst="rect">
            <a:avLst/>
          </a:prstGeom>
        </p:spPr>
        <p:txBody>
          <a:bodyPr wrap="none">
            <a:spAutoFit/>
          </a:bodyPr>
          <a:lstStyle/>
          <a:p>
            <a:r>
              <a:rPr lang="en-US" dirty="0"/>
              <a:t>Table 6.1. Methods used to Evaluate Risks</a:t>
            </a:r>
          </a:p>
        </p:txBody>
      </p:sp>
    </p:spTree>
    <p:extLst>
      <p:ext uri="{BB962C8B-B14F-4D97-AF65-F5344CB8AC3E}">
        <p14:creationId xmlns:p14="http://schemas.microsoft.com/office/powerpoint/2010/main" val="42535633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a:bodyPr>
          <a:lstStyle/>
          <a:p>
            <a:r>
              <a:rPr lang="en-US" b="1" dirty="0"/>
              <a:t>TOOLS USED TO EVALUATE RISK FOR SAFETY PROFESSIONALS</a:t>
            </a:r>
            <a:endParaRPr lang="en-US" dirty="0"/>
          </a:p>
          <a:p>
            <a:r>
              <a:rPr lang="en-US" b="1" dirty="0"/>
              <a:t>Risk Management Tool #17: Risk Indices</a:t>
            </a:r>
            <a:endParaRPr lang="en-US" dirty="0"/>
          </a:p>
          <a:p>
            <a:r>
              <a:rPr lang="en-US" b="1" u="sng" dirty="0"/>
              <a:t>Purpose</a:t>
            </a:r>
            <a:r>
              <a:rPr lang="en-US" b="1" dirty="0"/>
              <a:t>:</a:t>
            </a:r>
            <a:r>
              <a:rPr lang="en-US" dirty="0"/>
              <a:t> A risk index refers to the combined likelihood and severity of a hazardous event or consequence, anticipated from an identified hazard. </a:t>
            </a:r>
          </a:p>
          <a:p>
            <a:r>
              <a:rPr lang="en-US" dirty="0"/>
              <a:t>A risk index is used to rank and compare risks as part of the risk evaluation. Its main purpose is to help distinguish those risks which are unacceptable to the organization, and provide a ranking of risks by risk level to prioritize treatment.</a:t>
            </a:r>
          </a:p>
          <a:p>
            <a:r>
              <a:rPr lang="en-US" dirty="0"/>
              <a:t>Risk indices are developed to summarize the risk of an event or condition by using numbers or categorical values for the purpose of identifying and comparing risks. Indices can be qualitative using word descriptors, letters and colors, or semi-quantitative featuring numerical rankings or measures to describe and communicate the level of risk to stakeholders and decision makers.   </a:t>
            </a:r>
          </a:p>
          <a:p>
            <a:pPr lvl="1">
              <a:buFont typeface="Wingdings" panose="05000000000000000000" pitchFamily="2" charset="2"/>
              <a:buChar char="Ø"/>
            </a:pP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15</a:t>
            </a:fld>
            <a:endParaRPr lang="en-US"/>
          </a:p>
        </p:txBody>
      </p:sp>
    </p:spTree>
    <p:extLst>
      <p:ext uri="{BB962C8B-B14F-4D97-AF65-F5344CB8AC3E}">
        <p14:creationId xmlns:p14="http://schemas.microsoft.com/office/powerpoint/2010/main" val="1850592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EVALUATE RISK FOR SAFETY PROFESSIONALS</a:t>
            </a:r>
            <a:endParaRPr lang="en-US" dirty="0"/>
          </a:p>
          <a:p>
            <a:r>
              <a:rPr lang="en-US" b="1" dirty="0"/>
              <a:t>Risk Management Tool #17: Risk Indices</a:t>
            </a:r>
            <a:endParaRPr lang="en-US" dirty="0"/>
          </a:p>
          <a:p>
            <a:r>
              <a:rPr lang="en-US" b="1" u="sng" dirty="0"/>
              <a:t>Application</a:t>
            </a:r>
            <a:r>
              <a:rPr lang="en-US" b="1" dirty="0"/>
              <a:t>:</a:t>
            </a:r>
            <a:r>
              <a:rPr lang="en-US" dirty="0"/>
              <a:t> Often included in risk scorecard and formulas, risk indices can be used to calculate the index values and further evaluate risk. </a:t>
            </a:r>
          </a:p>
          <a:p>
            <a:r>
              <a:rPr lang="en-US" dirty="0"/>
              <a:t>They are often specific to a particular type of risk and used to compare different situations where that risk occurs.  </a:t>
            </a:r>
          </a:p>
          <a:p>
            <a:r>
              <a:rPr lang="en-US" dirty="0"/>
              <a:t>While numbers are used, this is simply to allow for manipulation. In cases where the underlying model or system is not well known or not able to be represented, it is usually better to use a more overtly qualitative approach which does not imply a level of accuracy which is impossible using ordinal scales.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16</a:t>
            </a:fld>
            <a:endParaRPr lang="en-US"/>
          </a:p>
        </p:txBody>
      </p:sp>
    </p:spTree>
    <p:extLst>
      <p:ext uri="{BB962C8B-B14F-4D97-AF65-F5344CB8AC3E}">
        <p14:creationId xmlns:p14="http://schemas.microsoft.com/office/powerpoint/2010/main" val="130948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79" y="1464848"/>
            <a:ext cx="11171581" cy="4891502"/>
          </a:xfrm>
        </p:spPr>
        <p:txBody>
          <a:bodyPr>
            <a:normAutofit/>
          </a:bodyPr>
          <a:lstStyle/>
          <a:p>
            <a:r>
              <a:rPr lang="en-US" b="1" dirty="0"/>
              <a:t>TOOLS USED TO EVALUATE RISK FOR SAFETY PROFESSIONALS</a:t>
            </a:r>
            <a:endParaRPr lang="en-US" dirty="0"/>
          </a:p>
          <a:p>
            <a:r>
              <a:rPr lang="en-US" b="1" dirty="0"/>
              <a:t>Risk Management Tool #17: Risk Indices</a:t>
            </a:r>
            <a:endParaRPr lang="en-US" dirty="0"/>
          </a:p>
          <a:p>
            <a:r>
              <a:rPr lang="en-US" b="1" u="sng" dirty="0"/>
              <a:t>Process:</a:t>
            </a:r>
            <a:r>
              <a:rPr lang="en-US" dirty="0"/>
              <a:t> The risk measures that drive or influence the risk are selected to form the index. To form an index, an understanding of the risk sources, and how consequences can occur is required.  In other words, the ‘risk measures’ (how the risk is measured) must be identified.  A ‘risk measure’ is a numerical summary of risk, while a ‘risk index’ can also be a real number or a vector of real numbers, but it is often composed of numbers, letters, words, or colors to better communicate risk to the user.  A risk measure is considered a subset of risk indices (</a:t>
            </a:r>
            <a:r>
              <a:rPr lang="en-US" dirty="0" err="1"/>
              <a:t>MacKenzie</a:t>
            </a:r>
            <a:r>
              <a:rPr lang="en-US" dirty="0"/>
              <a:t>, 2014.)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17</a:t>
            </a:fld>
            <a:endParaRPr lang="en-US"/>
          </a:p>
        </p:txBody>
      </p:sp>
    </p:spTree>
    <p:extLst>
      <p:ext uri="{BB962C8B-B14F-4D97-AF65-F5344CB8AC3E}">
        <p14:creationId xmlns:p14="http://schemas.microsoft.com/office/powerpoint/2010/main" val="2313197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79" y="1464848"/>
            <a:ext cx="5314121" cy="4891502"/>
          </a:xfrm>
        </p:spPr>
        <p:txBody>
          <a:bodyPr>
            <a:normAutofit fontScale="92500" lnSpcReduction="10000"/>
          </a:bodyPr>
          <a:lstStyle/>
          <a:p>
            <a:r>
              <a:rPr lang="en-US" b="1" dirty="0"/>
              <a:t>TOOLS USED TO EVALUATE RISK FOR SAFETY PROFESSIONALS</a:t>
            </a:r>
            <a:endParaRPr lang="en-US" dirty="0"/>
          </a:p>
          <a:p>
            <a:r>
              <a:rPr lang="en-US" b="1" dirty="0"/>
              <a:t>Risk Management Tool #17: Risk Indices</a:t>
            </a:r>
            <a:endParaRPr lang="en-US" dirty="0"/>
          </a:p>
          <a:p>
            <a:r>
              <a:rPr lang="en-US" b="1" u="sng" dirty="0"/>
              <a:t>Process: </a:t>
            </a:r>
            <a:r>
              <a:rPr lang="en-US" dirty="0"/>
              <a:t>One such example is the OSHA Heat Index. It uses an index system developed by the U.S. National Oceanographic and Atmospheric Administration (NOAA) that combines both air temperature and relative humidity into a single value that indicates the apparent temperature in degrees Fahrenheit, or how hot the weather will feel.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18</a:t>
            </a:fld>
            <a:endParaRPr lang="en-US"/>
          </a:p>
        </p:txBody>
      </p:sp>
      <p:pic>
        <p:nvPicPr>
          <p:cNvPr id="5" name="Picture 4">
            <a:extLst>
              <a:ext uri="{FF2B5EF4-FFF2-40B4-BE49-F238E27FC236}">
                <a16:creationId xmlns:a16="http://schemas.microsoft.com/office/drawing/2014/main" id="{593CD949-EE12-4A05-9EDD-78DF288EE8C7}"/>
              </a:ext>
            </a:extLst>
          </p:cNvPr>
          <p:cNvPicPr>
            <a:picLocks noChangeAspect="1"/>
          </p:cNvPicPr>
          <p:nvPr/>
        </p:nvPicPr>
        <p:blipFill>
          <a:blip r:embed="rId2"/>
          <a:stretch>
            <a:fillRect/>
          </a:stretch>
        </p:blipFill>
        <p:spPr>
          <a:xfrm>
            <a:off x="6533322" y="136524"/>
            <a:ext cx="5449618" cy="3515641"/>
          </a:xfrm>
          <a:prstGeom prst="rect">
            <a:avLst/>
          </a:prstGeom>
        </p:spPr>
      </p:pic>
      <p:pic>
        <p:nvPicPr>
          <p:cNvPr id="6" name="Picture 5">
            <a:extLst>
              <a:ext uri="{FF2B5EF4-FFF2-40B4-BE49-F238E27FC236}">
                <a16:creationId xmlns:a16="http://schemas.microsoft.com/office/drawing/2014/main" id="{5CB86CED-0A81-414C-A798-F61CDA0E5ED3}"/>
              </a:ext>
            </a:extLst>
          </p:cNvPr>
          <p:cNvPicPr>
            <a:picLocks noChangeAspect="1"/>
          </p:cNvPicPr>
          <p:nvPr/>
        </p:nvPicPr>
        <p:blipFill>
          <a:blip r:embed="rId3"/>
          <a:stretch>
            <a:fillRect/>
          </a:stretch>
        </p:blipFill>
        <p:spPr>
          <a:xfrm>
            <a:off x="6858365" y="4437280"/>
            <a:ext cx="4962574" cy="1133954"/>
          </a:xfrm>
          <a:prstGeom prst="rect">
            <a:avLst/>
          </a:prstGeom>
        </p:spPr>
      </p:pic>
      <p:sp>
        <p:nvSpPr>
          <p:cNvPr id="7" name="Rectangle 6">
            <a:extLst>
              <a:ext uri="{FF2B5EF4-FFF2-40B4-BE49-F238E27FC236}">
                <a16:creationId xmlns:a16="http://schemas.microsoft.com/office/drawing/2014/main" id="{8993E8BC-9625-4CE3-A9BA-FC2E24F6FA2A}"/>
              </a:ext>
            </a:extLst>
          </p:cNvPr>
          <p:cNvSpPr/>
          <p:nvPr/>
        </p:nvSpPr>
        <p:spPr>
          <a:xfrm>
            <a:off x="6705092" y="3782566"/>
            <a:ext cx="5106078" cy="369332"/>
          </a:xfrm>
          <a:prstGeom prst="rect">
            <a:avLst/>
          </a:prstGeom>
        </p:spPr>
        <p:txBody>
          <a:bodyPr wrap="none">
            <a:spAutoFit/>
          </a:bodyPr>
          <a:lstStyle/>
          <a:p>
            <a:r>
              <a:rPr lang="en-US" dirty="0"/>
              <a:t>Figure 6.9, NOAA’s Temperature and Humidity Index </a:t>
            </a:r>
          </a:p>
        </p:txBody>
      </p:sp>
      <p:sp>
        <p:nvSpPr>
          <p:cNvPr id="8" name="Rectangle 7">
            <a:extLst>
              <a:ext uri="{FF2B5EF4-FFF2-40B4-BE49-F238E27FC236}">
                <a16:creationId xmlns:a16="http://schemas.microsoft.com/office/drawing/2014/main" id="{305F74A1-A4E6-42AC-847C-4C6511740AA1}"/>
              </a:ext>
            </a:extLst>
          </p:cNvPr>
          <p:cNvSpPr/>
          <p:nvPr/>
        </p:nvSpPr>
        <p:spPr>
          <a:xfrm>
            <a:off x="7335673" y="5671950"/>
            <a:ext cx="4007957" cy="369332"/>
          </a:xfrm>
          <a:prstGeom prst="rect">
            <a:avLst/>
          </a:prstGeom>
        </p:spPr>
        <p:txBody>
          <a:bodyPr wrap="none">
            <a:spAutoFit/>
          </a:bodyPr>
          <a:lstStyle/>
          <a:p>
            <a:r>
              <a:rPr lang="en-US" dirty="0"/>
              <a:t>Figure 6.10, OSHA’s Heat Index Summary</a:t>
            </a:r>
          </a:p>
        </p:txBody>
      </p:sp>
    </p:spTree>
    <p:extLst>
      <p:ext uri="{BB962C8B-B14F-4D97-AF65-F5344CB8AC3E}">
        <p14:creationId xmlns:p14="http://schemas.microsoft.com/office/powerpoint/2010/main" val="18017253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5791199" cy="854075"/>
          </a:xfrm>
        </p:spPr>
        <p:txBody>
          <a:bodyPr>
            <a:normAutofit fontScale="90000"/>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79" y="1464848"/>
            <a:ext cx="5314121" cy="4891502"/>
          </a:xfrm>
        </p:spPr>
        <p:txBody>
          <a:bodyPr>
            <a:normAutofit/>
          </a:bodyPr>
          <a:lstStyle/>
          <a:p>
            <a:r>
              <a:rPr lang="en-US" b="1" dirty="0"/>
              <a:t>TOOLS USED TO EVALUATE RISK FOR SAFETY PROFESSIONALS</a:t>
            </a:r>
            <a:endParaRPr lang="en-US" dirty="0"/>
          </a:p>
          <a:p>
            <a:r>
              <a:rPr lang="en-US" b="1" dirty="0"/>
              <a:t>Risk Management Tool #17: Risk Indices</a:t>
            </a:r>
          </a:p>
          <a:p>
            <a:r>
              <a:rPr lang="en-US" b="1" dirty="0"/>
              <a:t>Examples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19</a:t>
            </a:fld>
            <a:endParaRPr lang="en-US"/>
          </a:p>
        </p:txBody>
      </p:sp>
      <p:pic>
        <p:nvPicPr>
          <p:cNvPr id="9" name="Picture 8">
            <a:extLst>
              <a:ext uri="{FF2B5EF4-FFF2-40B4-BE49-F238E27FC236}">
                <a16:creationId xmlns:a16="http://schemas.microsoft.com/office/drawing/2014/main" id="{0077EE79-8E0C-4CFE-8ECB-4E60A63BD780}"/>
              </a:ext>
            </a:extLst>
          </p:cNvPr>
          <p:cNvPicPr>
            <a:picLocks noChangeAspect="1"/>
          </p:cNvPicPr>
          <p:nvPr/>
        </p:nvPicPr>
        <p:blipFill>
          <a:blip r:embed="rId2"/>
          <a:stretch>
            <a:fillRect/>
          </a:stretch>
        </p:blipFill>
        <p:spPr>
          <a:xfrm>
            <a:off x="5791200" y="66953"/>
            <a:ext cx="6095999" cy="6289398"/>
          </a:xfrm>
          <a:prstGeom prst="rect">
            <a:avLst/>
          </a:prstGeom>
        </p:spPr>
      </p:pic>
    </p:spTree>
    <p:extLst>
      <p:ext uri="{BB962C8B-B14F-4D97-AF65-F5344CB8AC3E}">
        <p14:creationId xmlns:p14="http://schemas.microsoft.com/office/powerpoint/2010/main" val="4154129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Introduction</a:t>
            </a:r>
            <a:endParaRPr lang="en-US" dirty="0"/>
          </a:p>
          <a:p>
            <a:r>
              <a:rPr lang="en-US" dirty="0"/>
              <a:t>The ultimate purpose of risk assessment is to gain an understanding of a risk’s nature, its causes, potential severity of impacts and likelihood of occurrence, and to determine whether additional controls are necessary so that it is acceptable to the organization and to society (Lyon, Popov, 2016).  </a:t>
            </a:r>
          </a:p>
          <a:p>
            <a:r>
              <a:rPr lang="en-US" dirty="0"/>
              <a:t>Risk evaluation is the act of reviewing the risk-based information developed from the hazard identification and risk analysis, and comparing that risk level against the organization’s established risk criteria to determine acceptability.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a:t>
            </a:fld>
            <a:endParaRPr lang="en-US"/>
          </a:p>
        </p:txBody>
      </p:sp>
    </p:spTree>
    <p:extLst>
      <p:ext uri="{BB962C8B-B14F-4D97-AF65-F5344CB8AC3E}">
        <p14:creationId xmlns:p14="http://schemas.microsoft.com/office/powerpoint/2010/main" val="2987141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80" y="1464848"/>
            <a:ext cx="5433390" cy="4891502"/>
          </a:xfrm>
        </p:spPr>
        <p:txBody>
          <a:bodyPr>
            <a:normAutofit/>
          </a:bodyPr>
          <a:lstStyle/>
          <a:p>
            <a:r>
              <a:rPr lang="en-US" b="1" dirty="0"/>
              <a:t>TOOLS USED TO EVALUATE RISK FOR SAFETY PROFESSIONALS</a:t>
            </a:r>
            <a:endParaRPr lang="en-US" dirty="0"/>
          </a:p>
          <a:p>
            <a:r>
              <a:rPr lang="en-US" b="1" dirty="0"/>
              <a:t>Risk Management Tool #17: Risk Indices</a:t>
            </a:r>
            <a:endParaRPr lang="en-US" dirty="0"/>
          </a:p>
          <a:p>
            <a:r>
              <a:rPr lang="en-US" b="1" u="sng" dirty="0"/>
              <a:t>Process:</a:t>
            </a:r>
            <a:r>
              <a:rPr lang="en-US" dirty="0"/>
              <a:t> When selecting or developing a risk index, the following steps should be considered:</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20</a:t>
            </a:fld>
            <a:endParaRPr lang="en-US"/>
          </a:p>
        </p:txBody>
      </p:sp>
      <p:pic>
        <p:nvPicPr>
          <p:cNvPr id="5" name="Picture 4">
            <a:extLst>
              <a:ext uri="{FF2B5EF4-FFF2-40B4-BE49-F238E27FC236}">
                <a16:creationId xmlns:a16="http://schemas.microsoft.com/office/drawing/2014/main" id="{2258CC95-F2BC-40F5-A206-55EDDC501746}"/>
              </a:ext>
            </a:extLst>
          </p:cNvPr>
          <p:cNvPicPr>
            <a:picLocks noChangeAspect="1"/>
          </p:cNvPicPr>
          <p:nvPr/>
        </p:nvPicPr>
        <p:blipFill>
          <a:blip r:embed="rId2"/>
          <a:stretch>
            <a:fillRect/>
          </a:stretch>
        </p:blipFill>
        <p:spPr>
          <a:xfrm>
            <a:off x="5601650" y="1152940"/>
            <a:ext cx="6219289" cy="5069368"/>
          </a:xfrm>
          <a:prstGeom prst="rect">
            <a:avLst/>
          </a:prstGeom>
        </p:spPr>
      </p:pic>
    </p:spTree>
    <p:extLst>
      <p:ext uri="{BB962C8B-B14F-4D97-AF65-F5344CB8AC3E}">
        <p14:creationId xmlns:p14="http://schemas.microsoft.com/office/powerpoint/2010/main" val="25899985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79" y="1464848"/>
            <a:ext cx="11171581" cy="4891502"/>
          </a:xfrm>
        </p:spPr>
        <p:txBody>
          <a:bodyPr>
            <a:normAutofit/>
          </a:bodyPr>
          <a:lstStyle/>
          <a:p>
            <a:r>
              <a:rPr lang="en-US" b="1" dirty="0"/>
              <a:t>TOOLS USED TO EVALUATE RISK FOR SAFETY PROFESSIONALS</a:t>
            </a:r>
            <a:endParaRPr lang="en-US" dirty="0"/>
          </a:p>
          <a:p>
            <a:r>
              <a:rPr lang="en-US" b="1" dirty="0"/>
              <a:t>Risk Management Tool #18: Risk Heat Maps</a:t>
            </a:r>
            <a:endParaRPr lang="en-US" dirty="0"/>
          </a:p>
          <a:p>
            <a:r>
              <a:rPr lang="en-US" b="1" dirty="0"/>
              <a:t>Purpose:</a:t>
            </a:r>
            <a:r>
              <a:rPr lang="en-US" dirty="0"/>
              <a:t> A risk heat map is a table or matrix that uses colors representing risk levels.  Its primary purpose is to visually communicate risk rankings to decision makers in their evaluation and treatment of risk. </a:t>
            </a:r>
          </a:p>
          <a:p>
            <a:r>
              <a:rPr lang="en-US" b="1" dirty="0"/>
              <a:t>Application:</a:t>
            </a:r>
            <a:r>
              <a:rPr lang="en-US" dirty="0"/>
              <a:t> Risk heat maps are generated from risk indices and risk analyses such as What-if analyses, FMEAs and Process Hazard Analyses. They are used by decision makers and stakeholders in the evaluation, prioritization and treatment of risks.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21</a:t>
            </a:fld>
            <a:endParaRPr lang="en-US"/>
          </a:p>
        </p:txBody>
      </p:sp>
    </p:spTree>
    <p:extLst>
      <p:ext uri="{BB962C8B-B14F-4D97-AF65-F5344CB8AC3E}">
        <p14:creationId xmlns:p14="http://schemas.microsoft.com/office/powerpoint/2010/main" val="2965924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79" y="1464848"/>
            <a:ext cx="11171581" cy="4891502"/>
          </a:xfrm>
        </p:spPr>
        <p:txBody>
          <a:bodyPr>
            <a:normAutofit/>
          </a:bodyPr>
          <a:lstStyle/>
          <a:p>
            <a:r>
              <a:rPr lang="en-US" b="1" dirty="0"/>
              <a:t>TOOLS USED TO EVALUATE RISK FOR SAFETY PROFESSIONALS</a:t>
            </a:r>
            <a:endParaRPr lang="en-US" dirty="0"/>
          </a:p>
          <a:p>
            <a:r>
              <a:rPr lang="en-US" b="1" dirty="0"/>
              <a:t>Risk Management Tool #18: Risk Heat Maps</a:t>
            </a:r>
            <a:endParaRPr lang="en-US" dirty="0"/>
          </a:p>
          <a:p>
            <a:r>
              <a:rPr lang="en-US" b="1" dirty="0"/>
              <a:t>Process:</a:t>
            </a:r>
            <a:r>
              <a:rPr lang="en-US" dirty="0"/>
              <a:t> Individual risks are plotted on the heat map grid according to the colors corresponding to the level of the risk. The heat map is typically constructed as a two dimensional matrix with an axis measuring severity of risk and an axis measuring the frequency or likelihood of occurrence.  The number of levels for each axis can range from a simple 2 x 2 or 3 x 3 model to a more granular model. The established risk criteria and risk level definitions developed by the organization are used to characterize the heat map risk levels.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22</a:t>
            </a:fld>
            <a:endParaRPr lang="en-US"/>
          </a:p>
        </p:txBody>
      </p:sp>
    </p:spTree>
    <p:extLst>
      <p:ext uri="{BB962C8B-B14F-4D97-AF65-F5344CB8AC3E}">
        <p14:creationId xmlns:p14="http://schemas.microsoft.com/office/powerpoint/2010/main" val="13143314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5897217" cy="854075"/>
          </a:xfrm>
        </p:spPr>
        <p:txBody>
          <a:bodyPr>
            <a:normAutofit fontScale="90000"/>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44560" y="1464848"/>
            <a:ext cx="5724938" cy="3968543"/>
          </a:xfrm>
        </p:spPr>
        <p:txBody>
          <a:bodyPr>
            <a:normAutofit/>
          </a:bodyPr>
          <a:lstStyle/>
          <a:p>
            <a:r>
              <a:rPr lang="en-US" b="1" dirty="0"/>
              <a:t>TOOLS USED TO EVALUATE RISK FOR SAFETY PROFESSIONALS</a:t>
            </a:r>
            <a:endParaRPr lang="en-US" dirty="0"/>
          </a:p>
          <a:p>
            <a:r>
              <a:rPr lang="en-US" b="1" dirty="0"/>
              <a:t>Risk Management Tool #18: Risk Heat Maps</a:t>
            </a:r>
            <a:endParaRPr lang="en-US" dirty="0"/>
          </a:p>
          <a:p>
            <a:r>
              <a:rPr lang="en-US" b="1" dirty="0"/>
              <a:t>Process:</a:t>
            </a:r>
            <a:r>
              <a:rPr lang="en-US" dirty="0"/>
              <a:t> The risk scores produced from the risk analysis tool (such as the RISKID presented in Figure 6.12) are plotted in the risk heat map (Figure 6.13) for visual comparison. </a:t>
            </a:r>
          </a:p>
          <a:p>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23</a:t>
            </a:fld>
            <a:endParaRPr lang="en-US"/>
          </a:p>
        </p:txBody>
      </p:sp>
      <p:pic>
        <p:nvPicPr>
          <p:cNvPr id="5" name="Picture 4">
            <a:extLst>
              <a:ext uri="{FF2B5EF4-FFF2-40B4-BE49-F238E27FC236}">
                <a16:creationId xmlns:a16="http://schemas.microsoft.com/office/drawing/2014/main" id="{775062E5-C4E1-4C9F-806A-D4AA12E6B36D}"/>
              </a:ext>
            </a:extLst>
          </p:cNvPr>
          <p:cNvPicPr>
            <a:picLocks noChangeAspect="1"/>
          </p:cNvPicPr>
          <p:nvPr/>
        </p:nvPicPr>
        <p:blipFill>
          <a:blip r:embed="rId2"/>
          <a:stretch>
            <a:fillRect/>
          </a:stretch>
        </p:blipFill>
        <p:spPr>
          <a:xfrm>
            <a:off x="6025623" y="195733"/>
            <a:ext cx="5989982" cy="2226323"/>
          </a:xfrm>
          <a:prstGeom prst="rect">
            <a:avLst/>
          </a:prstGeom>
        </p:spPr>
      </p:pic>
      <p:pic>
        <p:nvPicPr>
          <p:cNvPr id="6" name="Picture 5">
            <a:extLst>
              <a:ext uri="{FF2B5EF4-FFF2-40B4-BE49-F238E27FC236}">
                <a16:creationId xmlns:a16="http://schemas.microsoft.com/office/drawing/2014/main" id="{3F136DA4-559A-4EE1-9AD9-48EB96FD0600}"/>
              </a:ext>
            </a:extLst>
          </p:cNvPr>
          <p:cNvPicPr>
            <a:picLocks noChangeAspect="1"/>
          </p:cNvPicPr>
          <p:nvPr/>
        </p:nvPicPr>
        <p:blipFill>
          <a:blip r:embed="rId3"/>
          <a:stretch>
            <a:fillRect/>
          </a:stretch>
        </p:blipFill>
        <p:spPr>
          <a:xfrm>
            <a:off x="6370946" y="2916972"/>
            <a:ext cx="4479308" cy="3621940"/>
          </a:xfrm>
          <a:prstGeom prst="rect">
            <a:avLst/>
          </a:prstGeom>
        </p:spPr>
      </p:pic>
      <p:sp>
        <p:nvSpPr>
          <p:cNvPr id="7" name="Rectangle 6">
            <a:extLst>
              <a:ext uri="{FF2B5EF4-FFF2-40B4-BE49-F238E27FC236}">
                <a16:creationId xmlns:a16="http://schemas.microsoft.com/office/drawing/2014/main" id="{EFA2CE4E-431B-4C63-9C7E-2BB23746AF0B}"/>
              </a:ext>
            </a:extLst>
          </p:cNvPr>
          <p:cNvSpPr/>
          <p:nvPr/>
        </p:nvSpPr>
        <p:spPr>
          <a:xfrm>
            <a:off x="5734876" y="2525188"/>
            <a:ext cx="6351104" cy="307777"/>
          </a:xfrm>
          <a:prstGeom prst="rect">
            <a:avLst/>
          </a:prstGeom>
        </p:spPr>
        <p:txBody>
          <a:bodyPr wrap="square">
            <a:spAutoFit/>
          </a:bodyPr>
          <a:lstStyle/>
          <a:p>
            <a:r>
              <a:rPr lang="en-US" sz="1400" dirty="0"/>
              <a:t>Figure 6.12, RISKID Risk Analysis Tools used to produce risk scores for Risk Heat Map</a:t>
            </a:r>
          </a:p>
        </p:txBody>
      </p:sp>
      <p:sp>
        <p:nvSpPr>
          <p:cNvPr id="8" name="Rectangle 7">
            <a:extLst>
              <a:ext uri="{FF2B5EF4-FFF2-40B4-BE49-F238E27FC236}">
                <a16:creationId xmlns:a16="http://schemas.microsoft.com/office/drawing/2014/main" id="{BB5D6157-C039-43E7-A9B3-D66E53BA7B1A}"/>
              </a:ext>
            </a:extLst>
          </p:cNvPr>
          <p:cNvSpPr/>
          <p:nvPr/>
        </p:nvSpPr>
        <p:spPr>
          <a:xfrm>
            <a:off x="533401" y="6231135"/>
            <a:ext cx="6096000" cy="307777"/>
          </a:xfrm>
          <a:prstGeom prst="rect">
            <a:avLst/>
          </a:prstGeom>
        </p:spPr>
        <p:txBody>
          <a:bodyPr>
            <a:spAutoFit/>
          </a:bodyPr>
          <a:lstStyle/>
          <a:p>
            <a:r>
              <a:rPr lang="en-US" sz="1400" dirty="0"/>
              <a:t>Figure 6.13, Risk Heat Map showing risk scores produced from the risk analysis</a:t>
            </a:r>
          </a:p>
        </p:txBody>
      </p:sp>
    </p:spTree>
    <p:extLst>
      <p:ext uri="{BB962C8B-B14F-4D97-AF65-F5344CB8AC3E}">
        <p14:creationId xmlns:p14="http://schemas.microsoft.com/office/powerpoint/2010/main" val="8553841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79" y="1464848"/>
            <a:ext cx="11171581" cy="4891502"/>
          </a:xfrm>
        </p:spPr>
        <p:txBody>
          <a:bodyPr>
            <a:normAutofit/>
          </a:bodyPr>
          <a:lstStyle/>
          <a:p>
            <a:r>
              <a:rPr lang="en-US" b="1" dirty="0"/>
              <a:t>TOOLS USED TO EVALUATE RISK FOR SAFETY PROFESSIONALS</a:t>
            </a:r>
            <a:endParaRPr lang="en-US" dirty="0"/>
          </a:p>
          <a:p>
            <a:r>
              <a:rPr lang="en-US" b="1" dirty="0"/>
              <a:t>Risk Management Tool #19: ALARP</a:t>
            </a:r>
            <a:endParaRPr lang="en-US" dirty="0"/>
          </a:p>
          <a:p>
            <a:r>
              <a:rPr lang="en-US" b="1" dirty="0"/>
              <a:t>Purpose:</a:t>
            </a:r>
            <a:r>
              <a:rPr lang="en-US" dirty="0"/>
              <a:t> ALARP is the concept of achieving a risk level of 'as low as reasonably practicable'. It is defined by ANSI Z590.3 as ‘that level of risk which can be further lowered only by an increase in resource expenditure that is disproportionate in relation to the resulting decrease in risk’ (ANSI Z590.3-2011 (R2016).) </a:t>
            </a:r>
          </a:p>
          <a:p>
            <a:r>
              <a:rPr lang="en-US" dirty="0"/>
              <a:t>The concept of ALARP was originally developed in the United Kingdom’s Health and Safety at Work 1974 Act and further developed by the UK Health and Safety Executive.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24</a:t>
            </a:fld>
            <a:endParaRPr lang="en-US"/>
          </a:p>
        </p:txBody>
      </p:sp>
    </p:spTree>
    <p:extLst>
      <p:ext uri="{BB962C8B-B14F-4D97-AF65-F5344CB8AC3E}">
        <p14:creationId xmlns:p14="http://schemas.microsoft.com/office/powerpoint/2010/main" val="8276397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1A0B96A-9A4F-4A02-A3DE-A2C0EEF55FC9}"/>
              </a:ext>
            </a:extLst>
          </p:cNvPr>
          <p:cNvPicPr>
            <a:picLocks noChangeAspect="1"/>
          </p:cNvPicPr>
          <p:nvPr/>
        </p:nvPicPr>
        <p:blipFill>
          <a:blip r:embed="rId2"/>
          <a:stretch>
            <a:fillRect/>
          </a:stretch>
        </p:blipFill>
        <p:spPr>
          <a:xfrm>
            <a:off x="7877938" y="136525"/>
            <a:ext cx="4074951" cy="3030745"/>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80" y="1464848"/>
            <a:ext cx="7845285" cy="4891502"/>
          </a:xfrm>
        </p:spPr>
        <p:txBody>
          <a:bodyPr>
            <a:normAutofit lnSpcReduction="10000"/>
          </a:bodyPr>
          <a:lstStyle/>
          <a:p>
            <a:r>
              <a:rPr lang="en-US" b="1" dirty="0"/>
              <a:t>TOOLS USED TO EVALUATE RISK FOR SAFETY PROFESSIONALS</a:t>
            </a:r>
            <a:endParaRPr lang="en-US" dirty="0"/>
          </a:p>
          <a:p>
            <a:r>
              <a:rPr lang="en-US" b="1" dirty="0"/>
              <a:t>Risk Management Tool #19: ALARP</a:t>
            </a:r>
            <a:endParaRPr lang="en-US" dirty="0"/>
          </a:p>
          <a:p>
            <a:r>
              <a:rPr lang="en-US" b="1" dirty="0"/>
              <a:t>Application:</a:t>
            </a:r>
            <a:r>
              <a:rPr lang="en-US" dirty="0"/>
              <a:t> The ALARP model illustrated in the Figure to the right is used to classify risks as belonging to specific categories ranging from 4) Unacceptable Risk where further risk assessment and risk reduction are required before operations can continue; 3) ALARP Risk which is given highest priority for risk reduction; 2) ALARP Risk which further risk reduction is taken at appropriate time; and 1) Very Low Risk that is broadly acceptable and risk reduction discretionary.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25</a:t>
            </a:fld>
            <a:endParaRPr lang="en-US"/>
          </a:p>
        </p:txBody>
      </p:sp>
      <p:sp>
        <p:nvSpPr>
          <p:cNvPr id="6" name="Rectangle 5">
            <a:extLst>
              <a:ext uri="{FF2B5EF4-FFF2-40B4-BE49-F238E27FC236}">
                <a16:creationId xmlns:a16="http://schemas.microsoft.com/office/drawing/2014/main" id="{3A0887D9-274B-4A3C-9380-81A200C425CD}"/>
              </a:ext>
            </a:extLst>
          </p:cNvPr>
          <p:cNvSpPr/>
          <p:nvPr/>
        </p:nvSpPr>
        <p:spPr>
          <a:xfrm>
            <a:off x="9188291" y="3321399"/>
            <a:ext cx="1454244" cy="369332"/>
          </a:xfrm>
          <a:prstGeom prst="rect">
            <a:avLst/>
          </a:prstGeom>
        </p:spPr>
        <p:txBody>
          <a:bodyPr wrap="none">
            <a:spAutoFit/>
          </a:bodyPr>
          <a:lstStyle/>
          <a:p>
            <a:r>
              <a:rPr lang="en-US" dirty="0"/>
              <a:t>ALARP Model</a:t>
            </a:r>
          </a:p>
        </p:txBody>
      </p:sp>
    </p:spTree>
    <p:extLst>
      <p:ext uri="{BB962C8B-B14F-4D97-AF65-F5344CB8AC3E}">
        <p14:creationId xmlns:p14="http://schemas.microsoft.com/office/powerpoint/2010/main" val="9810405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79" y="1464848"/>
            <a:ext cx="11171581" cy="4891502"/>
          </a:xfrm>
        </p:spPr>
        <p:txBody>
          <a:bodyPr>
            <a:normAutofit/>
          </a:bodyPr>
          <a:lstStyle/>
          <a:p>
            <a:r>
              <a:rPr lang="en-US" b="1" dirty="0"/>
              <a:t>TOOLS USED TO EVALUATE RISK FOR SAFETY PROFESSIONALS</a:t>
            </a:r>
            <a:endParaRPr lang="en-US" dirty="0"/>
          </a:p>
          <a:p>
            <a:r>
              <a:rPr lang="en-US" b="1" dirty="0"/>
              <a:t>Risk Management Tool #19: ALARP</a:t>
            </a:r>
            <a:endParaRPr lang="en-US" dirty="0"/>
          </a:p>
          <a:p>
            <a:r>
              <a:rPr lang="en-US" b="1" dirty="0"/>
              <a:t>Process: </a:t>
            </a:r>
            <a:r>
              <a:rPr lang="en-US" dirty="0"/>
              <a:t>The ALARP concept is used to assist organizational decision making in order judge whether the level of risk is acceptable, as low as reasonably practicable, or unacceptable. </a:t>
            </a:r>
          </a:p>
          <a:p>
            <a:r>
              <a:rPr lang="en-US" dirty="0"/>
              <a:t>It is applied within the context of the organization’s culture and workplace environment, as well as industry norms, regulatory requirements, and community setting.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26</a:t>
            </a:fld>
            <a:endParaRPr lang="en-US"/>
          </a:p>
        </p:txBody>
      </p:sp>
    </p:spTree>
    <p:extLst>
      <p:ext uri="{BB962C8B-B14F-4D97-AF65-F5344CB8AC3E}">
        <p14:creationId xmlns:p14="http://schemas.microsoft.com/office/powerpoint/2010/main" val="4825798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5035825" cy="1165983"/>
          </a:xfrm>
        </p:spPr>
        <p:txBody>
          <a:bodyPr>
            <a:normAutofit fontScale="90000"/>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79" y="1616764"/>
            <a:ext cx="3644347" cy="4739585"/>
          </a:xfrm>
        </p:spPr>
        <p:txBody>
          <a:bodyPr>
            <a:normAutofit/>
          </a:bodyPr>
          <a:lstStyle/>
          <a:p>
            <a:r>
              <a:rPr lang="en-US" b="1" dirty="0"/>
              <a:t>TOOLS USED TO EVALUATE RISK FOR SAFETY PROFESSIONALS</a:t>
            </a:r>
            <a:endParaRPr lang="en-US" dirty="0"/>
          </a:p>
          <a:p>
            <a:r>
              <a:rPr lang="en-US" b="1" dirty="0"/>
              <a:t>Risk Management Tool #19: ALARP</a:t>
            </a:r>
            <a:endParaRPr lang="en-US" dirty="0"/>
          </a:p>
          <a:p>
            <a:r>
              <a:rPr lang="en-US" b="1" dirty="0"/>
              <a:t>Process: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27</a:t>
            </a:fld>
            <a:endParaRPr lang="en-US"/>
          </a:p>
        </p:txBody>
      </p:sp>
      <p:pic>
        <p:nvPicPr>
          <p:cNvPr id="5" name="Picture 4">
            <a:extLst>
              <a:ext uri="{FF2B5EF4-FFF2-40B4-BE49-F238E27FC236}">
                <a16:creationId xmlns:a16="http://schemas.microsoft.com/office/drawing/2014/main" id="{DCE3FBC4-6736-4890-AC65-6E4D2901EB1D}"/>
              </a:ext>
            </a:extLst>
          </p:cNvPr>
          <p:cNvPicPr>
            <a:picLocks noChangeAspect="1"/>
          </p:cNvPicPr>
          <p:nvPr/>
        </p:nvPicPr>
        <p:blipFill>
          <a:blip r:embed="rId2"/>
          <a:stretch>
            <a:fillRect/>
          </a:stretch>
        </p:blipFill>
        <p:spPr>
          <a:xfrm>
            <a:off x="5489247" y="298864"/>
            <a:ext cx="6331692" cy="6057485"/>
          </a:xfrm>
          <a:prstGeom prst="rect">
            <a:avLst/>
          </a:prstGeom>
        </p:spPr>
      </p:pic>
      <p:sp>
        <p:nvSpPr>
          <p:cNvPr id="6" name="Rectangle 5">
            <a:extLst>
              <a:ext uri="{FF2B5EF4-FFF2-40B4-BE49-F238E27FC236}">
                <a16:creationId xmlns:a16="http://schemas.microsoft.com/office/drawing/2014/main" id="{6A9CE53A-3344-4E18-8F93-52A64B3C5A41}"/>
              </a:ext>
            </a:extLst>
          </p:cNvPr>
          <p:cNvSpPr/>
          <p:nvPr/>
        </p:nvSpPr>
        <p:spPr>
          <a:xfrm>
            <a:off x="1227568" y="6062975"/>
            <a:ext cx="3311484" cy="369332"/>
          </a:xfrm>
          <a:prstGeom prst="rect">
            <a:avLst/>
          </a:prstGeom>
        </p:spPr>
        <p:txBody>
          <a:bodyPr wrap="none">
            <a:spAutoFit/>
          </a:bodyPr>
          <a:lstStyle/>
          <a:p>
            <a:r>
              <a:rPr lang="en-US" dirty="0"/>
              <a:t>Risk Criteria using ALARP concept</a:t>
            </a:r>
          </a:p>
        </p:txBody>
      </p:sp>
    </p:spTree>
    <p:extLst>
      <p:ext uri="{BB962C8B-B14F-4D97-AF65-F5344CB8AC3E}">
        <p14:creationId xmlns:p14="http://schemas.microsoft.com/office/powerpoint/2010/main" val="3033393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79" y="1464848"/>
            <a:ext cx="11171581" cy="4891502"/>
          </a:xfrm>
        </p:spPr>
        <p:txBody>
          <a:bodyPr>
            <a:normAutofit fontScale="70000" lnSpcReduction="20000"/>
          </a:bodyPr>
          <a:lstStyle/>
          <a:p>
            <a:r>
              <a:rPr lang="en-US" b="1" dirty="0"/>
              <a:t>References</a:t>
            </a:r>
            <a:endParaRPr lang="en-US" dirty="0"/>
          </a:p>
          <a:p>
            <a:r>
              <a:rPr lang="en-US" dirty="0"/>
              <a:t>ANSI/ASSE Z590.3-2011 (R2016). </a:t>
            </a:r>
            <a:r>
              <a:rPr lang="en-US" i="1" dirty="0"/>
              <a:t>Prevention through Design: Guidelines for Addressing Occupational Hazards and Risks in Design and Redesign Processes</a:t>
            </a:r>
            <a:r>
              <a:rPr lang="en-US" dirty="0"/>
              <a:t>. Des Plaines, IL: American Society of Safety Engineers, 2011.</a:t>
            </a:r>
          </a:p>
          <a:p>
            <a:r>
              <a:rPr lang="en-US" dirty="0"/>
              <a:t>ANSI/ASSE Z690.1-2011. </a:t>
            </a:r>
            <a:r>
              <a:rPr lang="en-US" i="1" dirty="0"/>
              <a:t>American National Standard - Vocabulary for Risk Management</a:t>
            </a:r>
            <a:r>
              <a:rPr lang="en-US" dirty="0"/>
              <a:t>. Des Plaines, IL: American Society of Safety Engineers, 2011.</a:t>
            </a:r>
          </a:p>
          <a:p>
            <a:r>
              <a:rPr lang="en-US" dirty="0"/>
              <a:t>ANSI/ASSE Z690.2-2011</a:t>
            </a:r>
            <a:r>
              <a:rPr lang="en-US" i="1" dirty="0"/>
              <a:t>. American National Standard – Risk Management Principles and Guidelines</a:t>
            </a:r>
            <a:r>
              <a:rPr lang="en-US" dirty="0"/>
              <a:t>. Des Plaines, IL: American Society of Safety Engineers, 2011.</a:t>
            </a:r>
          </a:p>
          <a:p>
            <a:r>
              <a:rPr lang="en-US" dirty="0"/>
              <a:t>ANSI/ASSE Z690.3-2011. </a:t>
            </a:r>
            <a:r>
              <a:rPr lang="en-US" i="1" dirty="0"/>
              <a:t>American National Standard - Risk Assessment Techniques</a:t>
            </a:r>
            <a:r>
              <a:rPr lang="en-US" dirty="0"/>
              <a:t>. Des Plains, IL: American Society of Safety Engineers, 2011.</a:t>
            </a:r>
          </a:p>
          <a:p>
            <a:r>
              <a:rPr lang="en-US" dirty="0"/>
              <a:t>ASSE’s Risk Assessment Institute website (</a:t>
            </a:r>
            <a:r>
              <a:rPr lang="en-US" u="sng" dirty="0">
                <a:hlinkClick r:id="rId2"/>
              </a:rPr>
              <a:t>http://www.oshrisk.org/videos/</a:t>
            </a:r>
            <a:r>
              <a:rPr lang="en-US" dirty="0"/>
              <a:t>)</a:t>
            </a:r>
          </a:p>
          <a:p>
            <a:r>
              <a:rPr lang="en-US" i="1" dirty="0"/>
              <a:t>Communicating &amp; Managing Risk: The Key Result of Risk Assessment</a:t>
            </a:r>
            <a:r>
              <a:rPr lang="en-US" dirty="0"/>
              <a:t>, Bruce K. Lyon and Georgi Popov, Professional Safety, November 2017, American Society of Safety Engineers</a:t>
            </a:r>
          </a:p>
          <a:p>
            <a:r>
              <a:rPr lang="en-US" dirty="0"/>
              <a:t>Health &amp; Safety Executive, 2006. The development of a fatigue / risk index for </a:t>
            </a:r>
            <a:r>
              <a:rPr lang="en-US" dirty="0" err="1"/>
              <a:t>shiftworkers</a:t>
            </a:r>
            <a:r>
              <a:rPr lang="en-US" dirty="0"/>
              <a:t>, http://www.hse.gov.uk/research/rrhtm/rr446.htm</a:t>
            </a:r>
          </a:p>
          <a:p>
            <a:r>
              <a:rPr lang="en-US" i="1" dirty="0"/>
              <a:t>Highly Unusual: CSB’s Comments Signal Long-Term Effects on the Practice of Safety</a:t>
            </a:r>
            <a:r>
              <a:rPr lang="en-US" dirty="0"/>
              <a:t>, </a:t>
            </a:r>
            <a:r>
              <a:rPr lang="en-US" dirty="0" err="1"/>
              <a:t>Manuele</a:t>
            </a:r>
            <a:r>
              <a:rPr lang="en-US" dirty="0"/>
              <a:t>, Fred. A., Professional Safety, March 2017, American Society of Safety Engineers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28</a:t>
            </a:fld>
            <a:endParaRPr lang="en-US"/>
          </a:p>
        </p:txBody>
      </p:sp>
    </p:spTree>
    <p:extLst>
      <p:ext uri="{BB962C8B-B14F-4D97-AF65-F5344CB8AC3E}">
        <p14:creationId xmlns:p14="http://schemas.microsoft.com/office/powerpoint/2010/main" val="11390484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77079" y="1464848"/>
            <a:ext cx="11171581" cy="4891502"/>
          </a:xfrm>
        </p:spPr>
        <p:txBody>
          <a:bodyPr>
            <a:normAutofit fontScale="55000" lnSpcReduction="20000"/>
          </a:bodyPr>
          <a:lstStyle/>
          <a:p>
            <a:r>
              <a:rPr lang="en-US" b="1" dirty="0"/>
              <a:t>References</a:t>
            </a:r>
            <a:endParaRPr lang="en-US" dirty="0"/>
          </a:p>
          <a:p>
            <a:r>
              <a:rPr lang="en-US" dirty="0"/>
              <a:t>ANSI/ASSE Z590.3-2011 (R2016). </a:t>
            </a:r>
            <a:r>
              <a:rPr lang="en-US" i="1" dirty="0"/>
              <a:t>Prevention through Design: Guidelines for Addressing Occupational Hazards and Risks in Design and Redesign Processes</a:t>
            </a:r>
            <a:r>
              <a:rPr lang="en-US" dirty="0"/>
              <a:t>. Des Plaines, IL: American Society of Main, Bruce, W. </a:t>
            </a:r>
            <a:r>
              <a:rPr lang="en-US" i="1" dirty="0"/>
              <a:t>Risk Assessment: Basics and Benchmarks</a:t>
            </a:r>
            <a:r>
              <a:rPr lang="en-US" dirty="0"/>
              <a:t>.</a:t>
            </a:r>
            <a:r>
              <a:rPr lang="en-US" i="1" dirty="0"/>
              <a:t> </a:t>
            </a:r>
            <a:r>
              <a:rPr lang="en-US" dirty="0"/>
              <a:t>Ann Harbor, MI:</a:t>
            </a:r>
            <a:r>
              <a:rPr lang="en-US" i="1" dirty="0"/>
              <a:t> </a:t>
            </a:r>
            <a:r>
              <a:rPr lang="en-US" dirty="0"/>
              <a:t>Design Safety Engineering, Inc., 2004.</a:t>
            </a:r>
          </a:p>
          <a:p>
            <a:r>
              <a:rPr lang="en-US" i="1" dirty="0"/>
              <a:t>Summarizing Risk Using Risk Measures and Risk Indices</a:t>
            </a:r>
            <a:r>
              <a:rPr lang="en-US" dirty="0"/>
              <a:t>. </a:t>
            </a:r>
            <a:r>
              <a:rPr lang="en-US" dirty="0" err="1"/>
              <a:t>MacKenzie</a:t>
            </a:r>
            <a:r>
              <a:rPr lang="en-US" dirty="0"/>
              <a:t>, Cameron A., Calhoun: The NPS Institutional Archive </a:t>
            </a:r>
            <a:r>
              <a:rPr lang="en-US" dirty="0" err="1"/>
              <a:t>DSpace</a:t>
            </a:r>
            <a:r>
              <a:rPr lang="en-US" dirty="0"/>
              <a:t> Repository, 2014, Calhoun Institutional Archive of the Naval Postgraduate School at file:///F:/ASSE%20Risk%20Management%20Manual/Chapter%206.%20Risk%20Evaluation/risk%20indices.pdf</a:t>
            </a:r>
          </a:p>
          <a:p>
            <a:r>
              <a:rPr lang="en-US" dirty="0"/>
              <a:t>MIL-STD-882E. </a:t>
            </a:r>
            <a:r>
              <a:rPr lang="en-US" i="1" dirty="0"/>
              <a:t>Standard Practice for System Safety</a:t>
            </a:r>
            <a:r>
              <a:rPr lang="en-US" dirty="0"/>
              <a:t>. Washington, DC: Department of Defense, 2012. </a:t>
            </a:r>
          </a:p>
          <a:p>
            <a:r>
              <a:rPr lang="en-US" dirty="0"/>
              <a:t>Popov, G., Lyon, B., </a:t>
            </a:r>
            <a:r>
              <a:rPr lang="en-US" dirty="0" err="1"/>
              <a:t>Hollcroft</a:t>
            </a:r>
            <a:r>
              <a:rPr lang="en-US" dirty="0"/>
              <a:t>, B., </a:t>
            </a:r>
            <a:r>
              <a:rPr lang="en-US" i="1" dirty="0"/>
              <a:t>Risk Assessment: A Practical Guide to Assessing Operational</a:t>
            </a:r>
            <a:r>
              <a:rPr lang="en-US" dirty="0"/>
              <a:t> </a:t>
            </a:r>
            <a:r>
              <a:rPr lang="en-US" i="1" dirty="0"/>
              <a:t>Risks.</a:t>
            </a:r>
            <a:r>
              <a:rPr lang="en-US" dirty="0"/>
              <a:t> Hoboken, NJ: Wiley, 2016</a:t>
            </a:r>
          </a:p>
          <a:p>
            <a:r>
              <a:rPr lang="en-US" i="1" dirty="0"/>
              <a:t>Risk Assessments – Top 10 Pitfalls &amp; Tips for Improvement,</a:t>
            </a:r>
            <a:r>
              <a:rPr lang="en-US" dirty="0"/>
              <a:t> Bruce K. Lyon and Bruce </a:t>
            </a:r>
            <a:r>
              <a:rPr lang="en-US" dirty="0" err="1"/>
              <a:t>Hollcroft</a:t>
            </a:r>
            <a:r>
              <a:rPr lang="en-US" dirty="0"/>
              <a:t>, Professional Safety, December 2012,</a:t>
            </a:r>
            <a:r>
              <a:rPr lang="en-US" i="1" dirty="0"/>
              <a:t> </a:t>
            </a:r>
            <a:r>
              <a:rPr lang="en-US" dirty="0"/>
              <a:t>American Society of Safety Engineers </a:t>
            </a:r>
          </a:p>
          <a:p>
            <a:r>
              <a:rPr lang="en-US" i="1" dirty="0"/>
              <a:t>The Art of Assessing Risk – Selecting, Modifying and Combining Risk Assessment Methods to Assess Risk</a:t>
            </a:r>
            <a:r>
              <a:rPr lang="en-US" dirty="0"/>
              <a:t>, Bruce K. Lyon and Georgi Popov, Professional Safety, March 2016, American Society of Safety Engineers</a:t>
            </a:r>
          </a:p>
          <a:p>
            <a:r>
              <a:rPr lang="en-US" dirty="0"/>
              <a:t>Oregon State University Enterprise Risk Services, (2014) Risk Assessment Tool available at file http://risk.oregonstate.edu/risk-assessment-tool</a:t>
            </a:r>
          </a:p>
          <a:p>
            <a:r>
              <a:rPr lang="en-US" dirty="0"/>
              <a:t>OSHA, 2015. Using the Heat Index. Available at: </a:t>
            </a:r>
            <a:r>
              <a:rPr lang="en-US" u="sng" dirty="0">
                <a:hlinkClick r:id="rId2"/>
              </a:rPr>
              <a:t>https://www.osha.gov/SLTC/heatillness/heat_index/using_heat_protect_workers.html</a:t>
            </a:r>
            <a:endParaRPr lang="en-US" dirty="0"/>
          </a:p>
          <a:p>
            <a:r>
              <a:rPr lang="en-US" dirty="0"/>
              <a:t>U.S. NRC. (2017) ALARA. NRC Library. https://www.nrc.gov/reading-rm/basic-ref/glossary/alara.html</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29</a:t>
            </a:fld>
            <a:endParaRPr lang="en-US"/>
          </a:p>
        </p:txBody>
      </p:sp>
    </p:spTree>
    <p:extLst>
      <p:ext uri="{BB962C8B-B14F-4D97-AF65-F5344CB8AC3E}">
        <p14:creationId xmlns:p14="http://schemas.microsoft.com/office/powerpoint/2010/main" val="130843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6124745" cy="3933653"/>
          </a:xfrm>
        </p:spPr>
        <p:txBody>
          <a:bodyPr>
            <a:normAutofit/>
          </a:bodyPr>
          <a:lstStyle/>
          <a:p>
            <a:r>
              <a:rPr lang="en-US" b="1" dirty="0"/>
              <a:t>Introduction</a:t>
            </a:r>
            <a:endParaRPr lang="en-US" dirty="0"/>
          </a:p>
          <a:p>
            <a:r>
              <a:rPr lang="en-US" dirty="0"/>
              <a:t>The risk management process from the ISO 31000 Risk Management standard is shown to the right.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a:t>
            </a:fld>
            <a:endParaRPr lang="en-US"/>
          </a:p>
        </p:txBody>
      </p:sp>
      <p:sp>
        <p:nvSpPr>
          <p:cNvPr id="6" name="Rectangle 5">
            <a:extLst>
              <a:ext uri="{FF2B5EF4-FFF2-40B4-BE49-F238E27FC236}">
                <a16:creationId xmlns:a16="http://schemas.microsoft.com/office/drawing/2014/main" id="{C95D4753-F319-48DB-B742-CCC4C789AD48}"/>
              </a:ext>
            </a:extLst>
          </p:cNvPr>
          <p:cNvSpPr/>
          <p:nvPr/>
        </p:nvSpPr>
        <p:spPr>
          <a:xfrm>
            <a:off x="1803010" y="5351635"/>
            <a:ext cx="6096000" cy="646331"/>
          </a:xfrm>
          <a:prstGeom prst="rect">
            <a:avLst/>
          </a:prstGeom>
        </p:spPr>
        <p:txBody>
          <a:bodyPr>
            <a:spAutoFit/>
          </a:bodyPr>
          <a:lstStyle/>
          <a:p>
            <a:r>
              <a:rPr lang="en-US" dirty="0"/>
              <a:t>Figure 6.1 The ISO 31000 Risk Management Process reprinted with permission from ASSP</a:t>
            </a:r>
          </a:p>
        </p:txBody>
      </p:sp>
      <p:pic>
        <p:nvPicPr>
          <p:cNvPr id="5" name="Picture 4">
            <a:extLst>
              <a:ext uri="{FF2B5EF4-FFF2-40B4-BE49-F238E27FC236}">
                <a16:creationId xmlns:a16="http://schemas.microsoft.com/office/drawing/2014/main" id="{B882826F-2F0F-42D7-AA52-87F8A270955F}"/>
              </a:ext>
            </a:extLst>
          </p:cNvPr>
          <p:cNvPicPr>
            <a:picLocks noChangeAspect="1"/>
          </p:cNvPicPr>
          <p:nvPr/>
        </p:nvPicPr>
        <p:blipFill>
          <a:blip r:embed="rId2"/>
          <a:stretch>
            <a:fillRect/>
          </a:stretch>
        </p:blipFill>
        <p:spPr>
          <a:xfrm>
            <a:off x="8410191" y="136525"/>
            <a:ext cx="3554990" cy="6219825"/>
          </a:xfrm>
          <a:prstGeom prst="rect">
            <a:avLst/>
          </a:prstGeom>
        </p:spPr>
      </p:pic>
    </p:spTree>
    <p:extLst>
      <p:ext uri="{BB962C8B-B14F-4D97-AF65-F5344CB8AC3E}">
        <p14:creationId xmlns:p14="http://schemas.microsoft.com/office/powerpoint/2010/main" val="1291055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Risk Evaluation and the ISO 31000 Risk Management Standards</a:t>
            </a:r>
            <a:endParaRPr lang="en-US" dirty="0"/>
          </a:p>
          <a:p>
            <a:r>
              <a:rPr lang="en-US" dirty="0"/>
              <a:t>Risk Assessment Techniques, risk evaluation is the process of comparing estimated risk levels with an established baseline - the defined risk criteria in context of the assessment - to determine the appropriate action (ISO 31010/ANSI/ASSE Z690.3-2011).  </a:t>
            </a:r>
          </a:p>
          <a:p>
            <a:r>
              <a:rPr lang="en-US" dirty="0"/>
              <a:t>Risk is evaluated using the estimated risk levels of consequences and likelihood of occurrence developed in the hazard/risk identification and risk analysis phases. </a:t>
            </a:r>
          </a:p>
          <a:p>
            <a:r>
              <a:rPr lang="en-US" dirty="0"/>
              <a:t>The understanding of the nature and magnitude of risk derived from the risk analysis is used to decide whether a particular risk is acceptable and what future actions are required.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a:t>
            </a:fld>
            <a:endParaRPr lang="en-US"/>
          </a:p>
        </p:txBody>
      </p:sp>
    </p:spTree>
    <p:extLst>
      <p:ext uri="{BB962C8B-B14F-4D97-AF65-F5344CB8AC3E}">
        <p14:creationId xmlns:p14="http://schemas.microsoft.com/office/powerpoint/2010/main" val="2227021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Risk Evaluation and the ISO 31000 Risk Management Standards</a:t>
            </a:r>
            <a:endParaRPr lang="en-US" dirty="0"/>
          </a:p>
          <a:p>
            <a:r>
              <a:rPr lang="en-US" dirty="0"/>
              <a:t>Methods for defining risk criteria can range from simple two risk categories (those requiring treatment, and those that do not require treatment), to more complex methods using multiple risk levels with graduated degrees of actions. ISO 31010 presents a simple concept of dividing risks into three bands used in evaluating risk.  These categories can be described as follows: </a:t>
            </a:r>
          </a:p>
          <a:p>
            <a:pPr lvl="1">
              <a:buFont typeface="Wingdings" panose="05000000000000000000" pitchFamily="2" charset="2"/>
              <a:buChar char="Ø"/>
            </a:pPr>
            <a:r>
              <a:rPr lang="en-US" b="1" dirty="0"/>
              <a:t>unacceptable </a:t>
            </a:r>
            <a:r>
              <a:rPr lang="en-US" dirty="0"/>
              <a:t>- where the activity is to be avoided or reduced before continuing</a:t>
            </a:r>
          </a:p>
          <a:p>
            <a:pPr lvl="1">
              <a:buFont typeface="Wingdings" panose="05000000000000000000" pitchFamily="2" charset="2"/>
              <a:buChar char="Ø"/>
            </a:pPr>
            <a:r>
              <a:rPr lang="en-US" b="1" dirty="0"/>
              <a:t>marginal or ALARP </a:t>
            </a:r>
            <a:r>
              <a:rPr lang="en-US" dirty="0"/>
              <a:t>– where the costs and benefits of further risk treatment are evaluated before continuing</a:t>
            </a:r>
          </a:p>
          <a:p>
            <a:pPr lvl="1">
              <a:buFont typeface="Wingdings" panose="05000000000000000000" pitchFamily="2" charset="2"/>
              <a:buChar char="Ø"/>
            </a:pPr>
            <a:r>
              <a:rPr lang="en-US" b="1" dirty="0"/>
              <a:t>acceptable</a:t>
            </a:r>
            <a:r>
              <a:rPr lang="en-US" dirty="0"/>
              <a:t> – where the risk level is considered negligible requiring no further risk treatment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a:t>
            </a:fld>
            <a:endParaRPr lang="en-US"/>
          </a:p>
        </p:txBody>
      </p:sp>
    </p:spTree>
    <p:extLst>
      <p:ext uri="{BB962C8B-B14F-4D97-AF65-F5344CB8AC3E}">
        <p14:creationId xmlns:p14="http://schemas.microsoft.com/office/powerpoint/2010/main" val="1262162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04801" y="1201463"/>
            <a:ext cx="4041912" cy="4891502"/>
          </a:xfrm>
        </p:spPr>
        <p:txBody>
          <a:bodyPr>
            <a:normAutofit/>
          </a:bodyPr>
          <a:lstStyle/>
          <a:p>
            <a:r>
              <a:rPr lang="en-US" b="1" dirty="0"/>
              <a:t>Risk Evaluation and the ISO 31000 Risk Management Standards</a:t>
            </a:r>
            <a:endParaRPr lang="en-US" dirty="0"/>
          </a:p>
          <a:p>
            <a:r>
              <a:rPr lang="en-US" dirty="0"/>
              <a:t>Example of dividing risks into three bands used in evaluating risk</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6</a:t>
            </a:fld>
            <a:endParaRPr lang="en-US"/>
          </a:p>
        </p:txBody>
      </p:sp>
      <p:pic>
        <p:nvPicPr>
          <p:cNvPr id="5" name="Picture 4">
            <a:extLst>
              <a:ext uri="{FF2B5EF4-FFF2-40B4-BE49-F238E27FC236}">
                <a16:creationId xmlns:a16="http://schemas.microsoft.com/office/drawing/2014/main" id="{B98A5E75-9DE0-420F-8185-EBEC1309FA5F}"/>
              </a:ext>
            </a:extLst>
          </p:cNvPr>
          <p:cNvPicPr>
            <a:picLocks noChangeAspect="1"/>
          </p:cNvPicPr>
          <p:nvPr/>
        </p:nvPicPr>
        <p:blipFill>
          <a:blip r:embed="rId2"/>
          <a:stretch>
            <a:fillRect/>
          </a:stretch>
        </p:blipFill>
        <p:spPr>
          <a:xfrm>
            <a:off x="5173665" y="1080778"/>
            <a:ext cx="6368977" cy="4736926"/>
          </a:xfrm>
          <a:prstGeom prst="rect">
            <a:avLst/>
          </a:prstGeom>
        </p:spPr>
      </p:pic>
      <p:sp>
        <p:nvSpPr>
          <p:cNvPr id="6" name="Rectangle 5">
            <a:extLst>
              <a:ext uri="{FF2B5EF4-FFF2-40B4-BE49-F238E27FC236}">
                <a16:creationId xmlns:a16="http://schemas.microsoft.com/office/drawing/2014/main" id="{6FC09F46-222E-4980-B64E-89CB7F40F459}"/>
              </a:ext>
            </a:extLst>
          </p:cNvPr>
          <p:cNvSpPr/>
          <p:nvPr/>
        </p:nvSpPr>
        <p:spPr>
          <a:xfrm>
            <a:off x="437321" y="5433020"/>
            <a:ext cx="6639339" cy="646331"/>
          </a:xfrm>
          <a:prstGeom prst="rect">
            <a:avLst/>
          </a:prstGeom>
        </p:spPr>
        <p:txBody>
          <a:bodyPr wrap="square">
            <a:spAutoFit/>
          </a:bodyPr>
          <a:lstStyle/>
          <a:p>
            <a:r>
              <a:rPr lang="en-US" dirty="0"/>
              <a:t>Figure 6.2 The ALARP Model reprinted with permission from ANSI/ASSE Z690.3-2011 (Courtesy of the ASSP) and Fred </a:t>
            </a:r>
            <a:r>
              <a:rPr lang="en-US" dirty="0" err="1"/>
              <a:t>Manuele</a:t>
            </a:r>
            <a:endParaRPr lang="en-US" dirty="0"/>
          </a:p>
        </p:txBody>
      </p:sp>
    </p:spTree>
    <p:extLst>
      <p:ext uri="{BB962C8B-B14F-4D97-AF65-F5344CB8AC3E}">
        <p14:creationId xmlns:p14="http://schemas.microsoft.com/office/powerpoint/2010/main" val="2284177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4993057" cy="4891502"/>
          </a:xfrm>
        </p:spPr>
        <p:txBody>
          <a:bodyPr>
            <a:normAutofit/>
          </a:bodyPr>
          <a:lstStyle/>
          <a:p>
            <a:r>
              <a:rPr lang="en-US" sz="2500" b="1" dirty="0"/>
              <a:t>Risk Evaluation and the ISO 31000 Risk Management Standards</a:t>
            </a:r>
            <a:endParaRPr lang="en-US" sz="2500" dirty="0"/>
          </a:p>
          <a:p>
            <a:r>
              <a:rPr lang="en-US" sz="2500" dirty="0"/>
              <a:t>Many organizations use risk assessment matrices or heat maps based on defined risk criteria to visually compare risk levels within the graduated risk level categories (Lyon, Popov, 2017).</a:t>
            </a:r>
          </a:p>
          <a:p>
            <a:r>
              <a:rPr lang="en-US" sz="2500" dirty="0"/>
              <a:t>Examples are presented here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7</a:t>
            </a:fld>
            <a:endParaRPr lang="en-US"/>
          </a:p>
        </p:txBody>
      </p:sp>
      <p:pic>
        <p:nvPicPr>
          <p:cNvPr id="5" name="Picture 4">
            <a:extLst>
              <a:ext uri="{FF2B5EF4-FFF2-40B4-BE49-F238E27FC236}">
                <a16:creationId xmlns:a16="http://schemas.microsoft.com/office/drawing/2014/main" id="{75F9A8CA-0765-4813-B7F6-84B1DD68432D}"/>
              </a:ext>
            </a:extLst>
          </p:cNvPr>
          <p:cNvPicPr>
            <a:picLocks noChangeAspect="1"/>
          </p:cNvPicPr>
          <p:nvPr/>
        </p:nvPicPr>
        <p:blipFill>
          <a:blip r:embed="rId2"/>
          <a:stretch>
            <a:fillRect/>
          </a:stretch>
        </p:blipFill>
        <p:spPr>
          <a:xfrm>
            <a:off x="7015768" y="285563"/>
            <a:ext cx="4548010" cy="2822693"/>
          </a:xfrm>
          <a:prstGeom prst="rect">
            <a:avLst/>
          </a:prstGeom>
        </p:spPr>
      </p:pic>
      <p:pic>
        <p:nvPicPr>
          <p:cNvPr id="6" name="Picture 5">
            <a:extLst>
              <a:ext uri="{FF2B5EF4-FFF2-40B4-BE49-F238E27FC236}">
                <a16:creationId xmlns:a16="http://schemas.microsoft.com/office/drawing/2014/main" id="{1CC9D67A-808D-488A-A07D-4710A33245EF}"/>
              </a:ext>
            </a:extLst>
          </p:cNvPr>
          <p:cNvPicPr>
            <a:picLocks noChangeAspect="1"/>
          </p:cNvPicPr>
          <p:nvPr/>
        </p:nvPicPr>
        <p:blipFill>
          <a:blip r:embed="rId3"/>
          <a:stretch>
            <a:fillRect/>
          </a:stretch>
        </p:blipFill>
        <p:spPr>
          <a:xfrm>
            <a:off x="7015768" y="3556099"/>
            <a:ext cx="4548010" cy="2286198"/>
          </a:xfrm>
          <a:prstGeom prst="rect">
            <a:avLst/>
          </a:prstGeom>
        </p:spPr>
      </p:pic>
      <p:pic>
        <p:nvPicPr>
          <p:cNvPr id="7" name="Picture 6">
            <a:extLst>
              <a:ext uri="{FF2B5EF4-FFF2-40B4-BE49-F238E27FC236}">
                <a16:creationId xmlns:a16="http://schemas.microsoft.com/office/drawing/2014/main" id="{F89F7FFC-D66F-496B-BFA3-694BEFAD9602}"/>
              </a:ext>
            </a:extLst>
          </p:cNvPr>
          <p:cNvPicPr>
            <a:picLocks noChangeAspect="1"/>
          </p:cNvPicPr>
          <p:nvPr/>
        </p:nvPicPr>
        <p:blipFill>
          <a:blip r:embed="rId4"/>
          <a:stretch>
            <a:fillRect/>
          </a:stretch>
        </p:blipFill>
        <p:spPr>
          <a:xfrm>
            <a:off x="2130999" y="5063572"/>
            <a:ext cx="4993057" cy="1495563"/>
          </a:xfrm>
          <a:prstGeom prst="rect">
            <a:avLst/>
          </a:prstGeom>
        </p:spPr>
      </p:pic>
      <p:sp>
        <p:nvSpPr>
          <p:cNvPr id="8" name="Rectangle 7">
            <a:extLst>
              <a:ext uri="{FF2B5EF4-FFF2-40B4-BE49-F238E27FC236}">
                <a16:creationId xmlns:a16="http://schemas.microsoft.com/office/drawing/2014/main" id="{050E097F-FA1E-4467-96F1-C9A58296B9F9}"/>
              </a:ext>
            </a:extLst>
          </p:cNvPr>
          <p:cNvSpPr/>
          <p:nvPr/>
        </p:nvSpPr>
        <p:spPr>
          <a:xfrm>
            <a:off x="6241773" y="3108256"/>
            <a:ext cx="6096000" cy="307777"/>
          </a:xfrm>
          <a:prstGeom prst="rect">
            <a:avLst/>
          </a:prstGeom>
        </p:spPr>
        <p:txBody>
          <a:bodyPr>
            <a:spAutoFit/>
          </a:bodyPr>
          <a:lstStyle/>
          <a:p>
            <a:r>
              <a:rPr lang="en-US" sz="1400" dirty="0"/>
              <a:t>Figure 6.3, Qualitative Risk Matrix (5x4) Example reprinted from MIL-STD 882E</a:t>
            </a:r>
          </a:p>
        </p:txBody>
      </p:sp>
      <p:sp>
        <p:nvSpPr>
          <p:cNvPr id="9" name="Rectangle 8">
            <a:extLst>
              <a:ext uri="{FF2B5EF4-FFF2-40B4-BE49-F238E27FC236}">
                <a16:creationId xmlns:a16="http://schemas.microsoft.com/office/drawing/2014/main" id="{EFC55F7F-CB51-4F93-A283-37BE11F81AF8}"/>
              </a:ext>
            </a:extLst>
          </p:cNvPr>
          <p:cNvSpPr/>
          <p:nvPr/>
        </p:nvSpPr>
        <p:spPr>
          <a:xfrm>
            <a:off x="7484961" y="5837714"/>
            <a:ext cx="4548011" cy="523220"/>
          </a:xfrm>
          <a:prstGeom prst="rect">
            <a:avLst/>
          </a:prstGeom>
        </p:spPr>
        <p:txBody>
          <a:bodyPr wrap="square">
            <a:spAutoFit/>
          </a:bodyPr>
          <a:lstStyle/>
          <a:p>
            <a:r>
              <a:rPr lang="fr-FR" sz="1400" dirty="0"/>
              <a:t>Semi-quantitative Risk Matrix (5x6) Example </a:t>
            </a:r>
            <a:r>
              <a:rPr lang="fr-FR" sz="1400" dirty="0" err="1"/>
              <a:t>from</a:t>
            </a:r>
            <a:r>
              <a:rPr lang="fr-FR" sz="1400" dirty="0"/>
              <a:t> ANSI/ASSE Z690.3-2011 </a:t>
            </a:r>
            <a:endParaRPr lang="en-US" sz="1400" dirty="0"/>
          </a:p>
        </p:txBody>
      </p:sp>
      <p:sp>
        <p:nvSpPr>
          <p:cNvPr id="10" name="Rectangle 9">
            <a:extLst>
              <a:ext uri="{FF2B5EF4-FFF2-40B4-BE49-F238E27FC236}">
                <a16:creationId xmlns:a16="http://schemas.microsoft.com/office/drawing/2014/main" id="{4FE5D464-B304-4E3F-8E6A-A9D060BFF37F}"/>
              </a:ext>
            </a:extLst>
          </p:cNvPr>
          <p:cNvSpPr/>
          <p:nvPr/>
        </p:nvSpPr>
        <p:spPr>
          <a:xfrm>
            <a:off x="116175" y="5780933"/>
            <a:ext cx="2297069" cy="830997"/>
          </a:xfrm>
          <a:prstGeom prst="rect">
            <a:avLst/>
          </a:prstGeom>
        </p:spPr>
        <p:txBody>
          <a:bodyPr wrap="square">
            <a:spAutoFit/>
          </a:bodyPr>
          <a:lstStyle/>
          <a:p>
            <a:r>
              <a:rPr lang="en-US" sz="1200" dirty="0"/>
              <a:t>Numerical Scoring Risk Matrix (5x5) Example reprinted with permission from ANSI/ASSE Z590.3-2011 (R2016) </a:t>
            </a:r>
          </a:p>
        </p:txBody>
      </p:sp>
    </p:spTree>
    <p:extLst>
      <p:ext uri="{BB962C8B-B14F-4D97-AF65-F5344CB8AC3E}">
        <p14:creationId xmlns:p14="http://schemas.microsoft.com/office/powerpoint/2010/main" val="4250640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Prevention through Design and Risk Evaluation</a:t>
            </a:r>
            <a:endParaRPr lang="en-US" dirty="0"/>
          </a:p>
          <a:p>
            <a:r>
              <a:rPr lang="en-US" dirty="0"/>
              <a:t>The ANSI Z590.3-2011 (R2016) </a:t>
            </a:r>
            <a:r>
              <a:rPr lang="en-US" dirty="0" err="1"/>
              <a:t>PtD</a:t>
            </a:r>
            <a:r>
              <a:rPr lang="en-US" dirty="0"/>
              <a:t> standard’s approach to risk assessment follows the basic concepts found in ISO 31000, however, from a OSH perspective.  Risk assessment includes the sequential steps of </a:t>
            </a:r>
          </a:p>
          <a:p>
            <a:r>
              <a:rPr lang="en-US" dirty="0"/>
              <a:t>1) hazard identification, </a:t>
            </a:r>
          </a:p>
          <a:p>
            <a:r>
              <a:rPr lang="en-US" dirty="0"/>
              <a:t>2) hazard and risk analysis and </a:t>
            </a:r>
          </a:p>
          <a:p>
            <a:r>
              <a:rPr lang="en-US" dirty="0"/>
              <a:t>3) risk evaluation. </a:t>
            </a:r>
          </a:p>
          <a:p>
            <a:r>
              <a:rPr lang="en-US" dirty="0"/>
              <a:t>However, the ANSI Z590.3 risk assessment model (which was originally adapted from Bruce Main, 2004) differs slightly with several additional steps as illustrated in the next slide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8</a:t>
            </a:fld>
            <a:endParaRPr lang="en-US"/>
          </a:p>
        </p:txBody>
      </p:sp>
    </p:spTree>
    <p:extLst>
      <p:ext uri="{BB962C8B-B14F-4D97-AF65-F5344CB8AC3E}">
        <p14:creationId xmlns:p14="http://schemas.microsoft.com/office/powerpoint/2010/main" val="554405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6 – Risk Evaluation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1" y="1285461"/>
            <a:ext cx="4196207" cy="4891502"/>
          </a:xfrm>
        </p:spPr>
        <p:txBody>
          <a:bodyPr>
            <a:normAutofit/>
          </a:bodyPr>
          <a:lstStyle/>
          <a:p>
            <a:r>
              <a:rPr lang="en-US" b="1" dirty="0"/>
              <a:t>Prevention through Design and Risk Evaluation</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9</a:t>
            </a:fld>
            <a:endParaRPr lang="en-US"/>
          </a:p>
        </p:txBody>
      </p:sp>
      <p:pic>
        <p:nvPicPr>
          <p:cNvPr id="5" name="Picture 4">
            <a:extLst>
              <a:ext uri="{FF2B5EF4-FFF2-40B4-BE49-F238E27FC236}">
                <a16:creationId xmlns:a16="http://schemas.microsoft.com/office/drawing/2014/main" id="{87E5A928-7846-4F12-A6F7-4608782BF8E0}"/>
              </a:ext>
            </a:extLst>
          </p:cNvPr>
          <p:cNvPicPr>
            <a:picLocks noChangeAspect="1"/>
          </p:cNvPicPr>
          <p:nvPr/>
        </p:nvPicPr>
        <p:blipFill>
          <a:blip r:embed="rId2"/>
          <a:stretch>
            <a:fillRect/>
          </a:stretch>
        </p:blipFill>
        <p:spPr>
          <a:xfrm>
            <a:off x="4739548" y="972539"/>
            <a:ext cx="7081392" cy="5481270"/>
          </a:xfrm>
          <a:prstGeom prst="rect">
            <a:avLst/>
          </a:prstGeom>
        </p:spPr>
      </p:pic>
      <p:sp>
        <p:nvSpPr>
          <p:cNvPr id="6" name="Rectangle 5">
            <a:extLst>
              <a:ext uri="{FF2B5EF4-FFF2-40B4-BE49-F238E27FC236}">
                <a16:creationId xmlns:a16="http://schemas.microsoft.com/office/drawing/2014/main" id="{B370F90B-4E0F-430D-AB18-E502C6D06D75}"/>
              </a:ext>
            </a:extLst>
          </p:cNvPr>
          <p:cNvSpPr/>
          <p:nvPr/>
        </p:nvSpPr>
        <p:spPr>
          <a:xfrm>
            <a:off x="3993639" y="6352143"/>
            <a:ext cx="7195930" cy="369332"/>
          </a:xfrm>
          <a:prstGeom prst="rect">
            <a:avLst/>
          </a:prstGeom>
        </p:spPr>
        <p:txBody>
          <a:bodyPr wrap="square">
            <a:spAutoFit/>
          </a:bodyPr>
          <a:lstStyle/>
          <a:p>
            <a:r>
              <a:rPr lang="en-US" dirty="0"/>
              <a:t>Comparison of ISO 31000 and ANSI Z590.3 Risk Assessment Processes </a:t>
            </a:r>
          </a:p>
        </p:txBody>
      </p:sp>
    </p:spTree>
    <p:extLst>
      <p:ext uri="{BB962C8B-B14F-4D97-AF65-F5344CB8AC3E}">
        <p14:creationId xmlns:p14="http://schemas.microsoft.com/office/powerpoint/2010/main" val="40808944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TotalTime>
  <Words>2792</Words>
  <Application>Microsoft Office PowerPoint</Application>
  <PresentationFormat>Widescreen</PresentationFormat>
  <Paragraphs>189</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Calibri Light</vt:lpstr>
      <vt:lpstr>Wingdings</vt:lpstr>
      <vt:lpstr>Office Theme</vt:lpstr>
      <vt:lpstr>Risk Management Tools for Safety Professionals – Part I, Chapter 6</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lpstr>Chapter 6 – Risk Evaluation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Management Tools for Safety Professionals – Part I, Chapter 1</dc:title>
  <dc:creator>Georgi Popov</dc:creator>
  <cp:lastModifiedBy>Georgi Popov</cp:lastModifiedBy>
  <cp:revision>99</cp:revision>
  <dcterms:created xsi:type="dcterms:W3CDTF">2018-07-15T00:58:29Z</dcterms:created>
  <dcterms:modified xsi:type="dcterms:W3CDTF">2018-07-17T15:13:24Z</dcterms:modified>
</cp:coreProperties>
</file>